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18DF113-7420-4D43-AC14-D378647770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92FF85-D2D7-4A64-B20A-01D484903D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E49ED59-F00A-4030-B30E-D9A96BFD60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A1E2AE0-0527-43DC-90F4-9EEADE2C40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B0BDC48-B563-4FDF-8E3E-FB1EE3449D9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D1BCB67-7527-4875-8201-B75C1F82D03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E323F8B-D46F-4DD4-A0ED-403FCF2A4D8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AAEE569-2E42-4726-AD6C-5E057CCE1A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D761197-018B-4B7E-9F47-59B8695C7E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C76D76-1E73-4A6E-8D49-F10F2A8D66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48AB98D-631A-4C96-B488-18B0E701F8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bg>
      <p:bgPr>
        <a:solidFill>
          <a:schemeClr val="bg1"/>
        </a:solidFill>
        <a:effectLst/>
      </p:bgPr>
    </p:bg>
    <p:spTree>
      <p:nvGrpSpPr>
        <p:cNvPr id="1" name=""/>
        <p:cNvGrpSpPr/>
        <p:nvPr/>
      </p:nvGrpSpPr>
      <p:grpSpPr>
        <a:xfrm>
          <a:off x="0" y="0"/>
          <a:ext cx="0" cy="0"/>
        </a:xfrm>
      </p:grpSpPr>
      <p:pic>
        <p:nvPicPr>
          <p:cNvPr id="2" name="图片 22"/>
          <p:cNvPicPr>
            <a:picLocks noChangeAspect="1"/>
          </p:cNvPicPr>
          <p:nvPr userDrawn="1"/>
        </p:nvPicPr>
        <p:blipFill>
          <a:blip r:embed="rId1"/>
          <a:srcRect t="-22023" b="22023"/>
          <a:stretch>
            <a:fillRect/>
          </a:stretch>
        </p:blipFill>
        <p:spPr>
          <a:xfrm>
            <a:off x="0" y="0"/>
            <a:ext cx="12192000" cy="6858000"/>
          </a:xfrm>
          <a:prstGeom prst="rect">
            <a:avLst/>
          </a:prstGeom>
        </p:spPr>
      </p:pic>
      <p:sp>
        <p:nvSpPr>
          <p:cNvPr id="3" name="标题 1"/>
          <p:cNvSpPr>
            <a:spLocks noGrp="1"/>
          </p:cNvSpPr>
          <p:nvPr>
            <p:ph type="ctrTitle" idx="4294967295" hasCustomPrompt="1"/>
          </p:nvPr>
        </p:nvSpPr>
        <p:spPr>
          <a:xfrm>
            <a:off x="3342682" y="1846430"/>
            <a:ext cx="5506636" cy="1200329"/>
          </a:xfrm>
        </p:spPr>
        <p:txBody>
          <a:bodyPr wrap="none" anchor="t">
            <a:spAutoFit/>
          </a:bodyPr>
          <a:lstStyle>
            <a:lvl1pPr algn="ctr">
              <a:defRPr sz="8000" b="1" i="0" spc="300">
                <a:solidFill>
                  <a:schemeClr val="tx1"/>
                </a:solidFill>
                <a:latin typeface="+mj-ea"/>
                <a:ea typeface="+mj-ea"/>
              </a:defRPr>
            </a:lvl1pPr>
          </a:lstStyle>
          <a:p>
            <a:r>
              <a:rPr kumimoji="1" lang="zh-CN" altLang="en-US"/>
              <a:t>主标题样式</a:t>
            </a:r>
            <a:endParaRPr/>
          </a:p>
        </p:txBody>
      </p:sp>
      <p:sp>
        <p:nvSpPr>
          <p:cNvPr id="4" name="副标题 2"/>
          <p:cNvSpPr>
            <a:spLocks noGrp="1"/>
          </p:cNvSpPr>
          <p:nvPr>
            <p:ph type="subTitle" idx="1" hasCustomPrompt="1"/>
          </p:nvPr>
        </p:nvSpPr>
        <p:spPr>
          <a:xfrm>
            <a:off x="5022629" y="3142768"/>
            <a:ext cx="2146742" cy="286232"/>
          </a:xfrm>
        </p:spPr>
        <p:txBody>
          <a:bodyPr wrap="none">
            <a:spAutoFit/>
          </a:bodyPr>
          <a:lstStyle>
            <a:lvl1pPr marL="0" indent="0" algn="ctr">
              <a:buNone/>
              <a:defRPr sz="1400" b="0" i="0" spc="300">
                <a:solidFill>
                  <a:schemeClr val="tx1"/>
                </a:solidFill>
                <a:latin typeface="Microsoft YaHei Light" panose="020b0503020204020204" pitchFamily="34" charset="-122"/>
                <a:ea typeface="Microsoft YaHei Light" panose="020b0503020204020204" pitchFamily="34" charset="-122"/>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kumimoji="1" lang="zh-CN" altLang="en-US"/>
              <a:t>点击编辑副标题样式</a:t>
            </a:r>
            <a:endParaRPr/>
          </a:p>
        </p:txBody>
      </p:sp>
      <p:sp>
        <p:nvSpPr>
          <p:cNvPr id="5" name="文本占位符 17"/>
          <p:cNvSpPr>
            <a:spLocks noGrp="1"/>
          </p:cNvSpPr>
          <p:nvPr>
            <p:ph type="body" sz="quarter" idx="10" hasCustomPrompt="1"/>
          </p:nvPr>
        </p:nvSpPr>
        <p:spPr>
          <a:xfrm>
            <a:off x="5009803" y="1270290"/>
            <a:ext cx="2172390" cy="480131"/>
          </a:xfrm>
        </p:spPr>
        <p:txBody>
          <a:bodyPr wrap="none" anchor="b">
            <a:spAutoFit/>
          </a:bodyPr>
          <a:lstStyle>
            <a:lvl1pPr marL="0" indent="0" algn="ctr">
              <a:buNone/>
              <a:defRPr sz="2800" b="1" i="0" spc="300">
                <a:solidFill>
                  <a:schemeClr val="accent1"/>
                </a:solidFill>
                <a:latin typeface="Microsoft YaHei" panose="020b0503020204020204" pitchFamily="34" charset="-122"/>
                <a:ea typeface="Microsoft YaHei"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xmlns="">
        <p15:guide id="1" orient="horz" pos="2160">
          <p15:clr>
            <a:srgbClr val="FBAE40"/>
          </p15:clr>
        </p15:guide>
        <p15:guide id="2" pos="384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bg>
      <p:bgPr>
        <a:solidFill>
          <a:schemeClr val="bg1"/>
        </a:solidFill>
        <a:effectLst/>
      </p:bgPr>
    </p:bg>
    <p:spTree>
      <p:nvGrpSpPr>
        <p:cNvPr id="1" name=""/>
        <p:cNvGrpSpPr/>
        <p:nvPr/>
      </p:nvGrpSpPr>
      <p:grpSpPr>
        <a:xfrm>
          <a:off x="0" y="0"/>
          <a:ext cx="0" cy="0"/>
        </a:xfrm>
      </p:grpSpPr>
      <p:sp>
        <p:nvSpPr>
          <p:cNvPr id="7" name="标题 1"/>
          <p:cNvSpPr>
            <a:spLocks noGrp="1"/>
          </p:cNvSpPr>
          <p:nvPr>
            <p:ph type="title" idx="4294967295"/>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bg>
      <p:bgPr>
        <a:solidFill>
          <a:schemeClr val="bg1"/>
        </a:solidFill>
        <a:effectLst/>
      </p:bgPr>
    </p:bg>
    <p:spTree>
      <p:nvGrpSpPr>
        <p:cNvPr id="1" name=""/>
        <p:cNvGrpSpPr/>
        <p:nvPr/>
      </p:nvGrpSpPr>
      <p:grpSpPr>
        <a:xfrm>
          <a:off x="0" y="0"/>
          <a:ext cx="0" cy="0"/>
        </a:xfrm>
      </p:grpSpPr>
      <p:sp>
        <p:nvSpPr>
          <p:cNvPr id="13"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14"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5"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6" name="图片 2"/>
          <p:cNvPicPr>
            <a:picLocks noChangeAspect="1"/>
          </p:cNvPicPr>
          <p:nvPr userDrawn="1"/>
        </p:nvPicPr>
        <p:blipFill>
          <a:blip r:embed="rId1"/>
          <a:srcRect t="-22023" b="22023"/>
          <a:stretch>
            <a:fillRect/>
          </a:stretch>
        </p:blipFill>
        <p:spPr>
          <a:xfrm>
            <a:off x="0" y="0"/>
            <a:ext cx="12192000" cy="6858000"/>
          </a:xfrm>
          <a:prstGeom prst="rect">
            <a:avLst/>
          </a:prstGeom>
        </p:spPr>
      </p:pic>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bg1">
                <a:alpha val="60000"/>
                <a:lumMod val="95000"/>
                <a:lumOff val="5000"/>
              </a:schemeClr>
            </a:gs>
          </a:gsLst>
          <a:lin ang="16200000" scaled="1"/>
        </a:gradFill>
        <a:effectLst/>
      </p:bgPr>
    </p:bg>
    <p:spTree>
      <p:nvGrpSpPr>
        <p:cNvPr id="1" name=""/>
        <p:cNvGrpSpPr/>
        <p:nvPr/>
      </p:nvGrpSpPr>
      <p:grpSpPr>
        <a:xfrm>
          <a:off x="0" y="0"/>
          <a:ext cx="0" cy="0"/>
        </a:xfrm>
      </p:grpSpPr>
      <p:pic>
        <p:nvPicPr>
          <p:cNvPr id="18" name="图片 7"/>
          <p:cNvPicPr>
            <a:picLocks noChangeAspect="1"/>
          </p:cNvPicPr>
          <p:nvPr userDrawn="1"/>
        </p:nvPicPr>
        <p:blipFill>
          <a:blip r:embed="rId1"/>
          <a:srcRect t="31862" b="18138"/>
          <a:stretch>
            <a:fillRect/>
          </a:stretch>
        </p:blipFill>
        <p:spPr>
          <a:xfrm flipH="1">
            <a:off x="0" y="-1"/>
            <a:ext cx="12192000" cy="3429001"/>
          </a:xfrm>
          <a:prstGeom prst="rect">
            <a:avLst/>
          </a:prstGeom>
        </p:spPr>
      </p:pic>
      <p:sp>
        <p:nvSpPr>
          <p:cNvPr id="19" name="矩形 6"/>
          <p:cNvSpPr/>
          <p:nvPr userDrawn="1"/>
        </p:nvSpPr>
        <p:spPr>
          <a:xfrm>
            <a:off x="0" y="1"/>
            <a:ext cx="12192000" cy="6857999"/>
          </a:xfrm>
          <a:prstGeom prst="rect">
            <a:avLst/>
          </a:prstGeom>
          <a:gradFill>
            <a:gsLst>
              <a:gs pos="85000">
                <a:schemeClr val="bg1">
                  <a:lumMod val="95000"/>
                  <a:lumOff val="5000"/>
                </a:schemeClr>
              </a:gs>
              <a:gs pos="100000">
                <a:schemeClr val="bg1">
                  <a:alpha val="60000"/>
                  <a:lumMod val="95000"/>
                  <a:lumOff val="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0"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21"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2"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bg>
      <p:bgPr>
        <a:solidFill>
          <a:schemeClr val="bg1"/>
        </a:solidFill>
        <a:effectLst/>
      </p:bgPr>
    </p:bg>
    <p:spTree>
      <p:nvGrpSpPr>
        <p:cNvPr id="1" name=""/>
        <p:cNvGrpSpPr/>
        <p:nvPr/>
      </p:nvGrpSpPr>
      <p:grpSpPr>
        <a:xfrm>
          <a:off x="0" y="0"/>
          <a:ext cx="0" cy="0"/>
        </a:xfrm>
      </p:grpSpPr>
      <p:pic>
        <p:nvPicPr>
          <p:cNvPr id="24" name="图片 1"/>
          <p:cNvPicPr>
            <a:picLocks noChangeAspect="1"/>
          </p:cNvPicPr>
          <p:nvPr userDrawn="1"/>
        </p:nvPicPr>
        <p:blipFill>
          <a:blip r:embed="rId1"/>
          <a:srcRect t="-22023" b="22023"/>
          <a:stretch>
            <a:fillRect/>
          </a:stretch>
        </p:blipFill>
        <p:spPr>
          <a:xfrm>
            <a:off x="0" y="0"/>
            <a:ext cx="12192000" cy="6858000"/>
          </a:xfrm>
          <a:prstGeom prst="rect">
            <a:avLst/>
          </a:prstGeom>
        </p:spPr>
      </p:pic>
    </p:spTree>
  </p:cSld>
  <p:clrMapOvr>
    <a:masterClrMapping/>
  </p:clrMapOvr>
  <p:transition/>
  <p:timing/>
  <p:extLst>
    <p:ext uri="{DCECCB84-F9BA-43D5-87BE-67443E8EF086}">
      <p15:sldGuideLst xmlns:p15="http://schemas.microsoft.com/office/powerpoint/2012/main" xmlns="">
        <p15:guide id="3" orient="horz" pos="2160">
          <p15:clr>
            <a:srgbClr val="FBAE40"/>
          </p15:clr>
        </p15:guide>
        <p15:guide id="4" pos="3840">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4294967295"/>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2023/12/5</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xmlns="">
        <p15:guide id="1" orient="horz" pos="2160">
          <p15:clr>
            <a:srgbClr val="F26B43"/>
          </p15:clr>
        </p15:guide>
        <p15:guide id="2" pos="3840">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jpeg" /><Relationship Id="rId3" Type="http://schemas.openxmlformats.org/officeDocument/2006/relationships/image" Target="../media/image5.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 Id="rId3" Type="http://schemas.openxmlformats.org/officeDocument/2006/relationships/image" Target="../media/image7.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58125060103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胎儿超声心动图检查方法课件\n## 1.胎儿超声心动图检查的基本概念与重要性\n### 1.1胎儿超声心动图检查的定义与原理\n### 1.2胎儿超声心动图检查的重要性及影响\n### 1.3胎儿超声心动图检查的适应症与禁忌症\n## 2.胎儿超声心动图检查的设备与技术\n### 2.1胎儿超声心动图检查的设备要求与选择\n### 2.2胎儿超声心动图检查的技术原理与方法\n### 2.3胎儿超声心动图检查的操作技巧与注意事项\n## 3.胎儿超声心动图检查的诊断标准与解读\n### 3.1胎儿超声心动图检查的诊断标准与指标\n### 3.2胎儿超声心动图检查的图像解读与分析\n### 3.3胎儿超声心动图检查的诊断报告与记录\n## 4.胎儿超声心动图检查的异常发现与鉴别诊断\n### 4.1胎儿超声心动图检查常见的异常发现与表现\n### 4.2胎儿超声心动图检查异常的鉴别诊断方法与技巧\n### 4.3胎儿超声心动图检查异常的临床意义与处理建议\n## 5.胎儿超声心动图检查的临床应用与案例分析\n### 5.1胎儿超声心动图检查在胎儿心脏疾病诊断中的应用\n### 5.2胎儿超声心动图检查在胎儿染色体异常筛查中的应用\n### 5.3胎儿超声心动图检查在胎儿生长发育评估中的应用\n## 6.胎儿超声心动图检查的未来发展趋势与挑战\n### 6.1胎儿超声心动图检查技术的创新与展望\n### 6.2胎儿超声心动图检查在多学科协作中的作用与挑战\n### 6.3胎儿超声心动图检查在产前诊断与治疗中的发展与应用\n&quot;,&quot;templateId&quot;:&quot;gmkecq1xcbgpbesf4w4jrcmz4r&quot;}}"/>
        <p:cNvGrpSpPr/>
        <p:nvPr/>
      </p:nvGrpSpPr>
      <p:grpSpPr>
        <a:xfrm>
          <a:off x="0" y="0"/>
          <a:ext cx="0" cy="0"/>
        </a:xfrm>
      </p:grpSpPr>
      <p:sp>
        <p:nvSpPr>
          <p:cNvPr id="2" name="标题 1" descr="{&quot;isTemplate&quot;:true,&quot;type&quot;:&quot;title&quot;,&quot;canOmit&quot;:false,&quot;range&quot;:0}"/>
          <p:cNvSpPr>
            <a:spLocks noGrp="1"/>
          </p:cNvSpPr>
          <p:nvPr>
            <p:ph type="ctrTitle" idx="4294967295"/>
          </p:nvPr>
        </p:nvSpPr>
        <p:spPr>
          <a:xfrm>
            <a:off x="346865" y="1846430"/>
            <a:ext cx="11518900" cy="914400"/>
          </a:xfrm>
        </p:spPr>
        <p:txBody>
          <a:bodyPr vert="horz" wrap="square" lIns="91440" tIns="45720" rIns="91440" bIns="45720" anchor="t">
            <a:normAutofit/>
          </a:bodyPr>
          <a:lstStyle/>
          <a:p>
            <a:pPr>
              <a:buNone/>
            </a:pPr>
            <a:r>
              <a:rPr lang="zh-CN" sz="6000"/>
              <a:t>胎儿超声心动图检查方法课件</a:t>
            </a:r>
            <a:endParaRPr/>
          </a:p>
        </p:txBody>
      </p:sp>
      <p:sp>
        <p:nvSpPr>
          <p:cNvPr id="3" name="文本占位符 3" descr="{&quot;isTemplate&quot;:false,&quot;type&quot;:&quot;content&quot;,&quot;canOmit&quot;:true,&quot;range&quot;:0}"/>
          <p:cNvSpPr>
            <a:spLocks noGrp="1"/>
          </p:cNvSpPr>
          <p:nvPr>
            <p:ph type="body" sz="quarter" idx="10"/>
          </p:nvPr>
        </p:nvSpPr>
        <p:spPr>
          <a:xfrm>
            <a:off x="5930728" y="1272759"/>
            <a:ext cx="330539" cy="480131"/>
          </a:xfrm>
        </p:spPr>
        <p:txBody>
          <a:bodyPr/>
          <a:lstStyle/>
          <a:p>
            <a:r>
              <a:rPr lang="en-US" smtClean="0"/>
              <a:t> </a:t>
            </a:r>
            <a:endParaRPr lang="zh-CN" b="1"/>
          </a:p>
        </p:txBody>
      </p:sp>
      <p:sp>
        <p:nvSpPr>
          <p:cNvPr id="4" name="文本占位符 20"/>
          <p:cNvSpPr txBox="1"/>
          <p:nvPr/>
        </p:nvSpPr>
        <p:spPr>
          <a:xfrm>
            <a:off x="571499" y="6137600"/>
            <a:ext cx="184731" cy="369332"/>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latin typeface="+mn-lt"/>
            </a:endParaRPr>
          </a:p>
        </p:txBody>
      </p:sp>
      <p:sp>
        <p:nvSpPr>
          <p:cNvPr id="5" name="文本占位符 20"/>
          <p:cNvSpPr txBox="1"/>
          <p:nvPr/>
        </p:nvSpPr>
        <p:spPr>
          <a:xfrm>
            <a:off x="11435770" y="6137600"/>
            <a:ext cx="184731" cy="369332"/>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endParaRPr kumimoji="1" lang="en-US" altLang="zh-CN" spc="8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118" name="Tencent" descr="{&quot;isTemplate&quot;:false,&quot;type&quot;:&quot;content&quot;,&quot;canOmit&quot;:false,&quot;range&quot;:0}"/>
          <p:cNvSpPr txBox="1"/>
          <p:nvPr/>
        </p:nvSpPr>
        <p:spPr>
          <a:xfrm>
            <a:off x="5402541" y="1081147"/>
            <a:ext cx="1386918"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en-US" altLang="zh-CN" sz="8000" b="0">
                <a:solidFill>
                  <a:schemeClr val="accent1"/>
                </a:solidFill>
                <a:latin typeface="Microsoft YaHei" panose="020b0503020204020204" pitchFamily="34" charset="-122"/>
                <a:ea typeface="Microsoft YaHei" panose="020b0503020204020204" pitchFamily="34" charset="-122"/>
              </a:rPr>
              <a:t>01</a:t>
            </a:r>
            <a:endParaRPr lang="zh-CN" altLang="en-US" sz="8000" b="0">
              <a:solidFill>
                <a:schemeClr val="accent1"/>
              </a:solidFill>
              <a:latin typeface="Microsoft YaHei" panose="020b0503020204020204" pitchFamily="34" charset="-122"/>
              <a:ea typeface="Microsoft YaHei" panose="020b0503020204020204" pitchFamily="34" charset="-122"/>
            </a:endParaRPr>
          </a:p>
        </p:txBody>
      </p:sp>
      <p:sp>
        <p:nvSpPr>
          <p:cNvPr id="119" name="Tencent" descr="{&quot;isTemplate&quot;:true,&quot;type&quot;:&quot;title&quot;,&quot;canOmit&quot;:false,&quot;range&quot;:0}"/>
          <p:cNvSpPr txBox="1"/>
          <p:nvPr/>
        </p:nvSpPr>
        <p:spPr>
          <a:xfrm>
            <a:off x="453229" y="2413972"/>
            <a:ext cx="11315700" cy="698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zh-CN" sz="4000" spc="300">
                <a:solidFill>
                  <a:srgbClr val="FEFFFF">
                    <a:alpha val="100000"/>
                  </a:srgbClr>
                </a:solidFill>
                <a:latin typeface="微软雅黑"/>
                <a:ea typeface="微软雅黑"/>
              </a:rPr>
              <a:t>胎儿超声心动图检查的基本概念与重要性</a:t>
            </a:r>
            <a:endParaRPr lang="en-US" sz="4000" b="1" spc="300">
              <a:solidFill>
                <a:srgbClr val="FEFFFF">
                  <a:alpha val="100000"/>
                </a:srgbClr>
              </a:solidFill>
              <a:latin typeface="微软雅黑"/>
              <a:ea typeface="微软雅黑"/>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196" name="组合 195" descr="{&quot;isTemplate&quot;:true,&quot;type&quot;:&quot;list&quot;,&quot;alignment&quot;:&quot;left&quot;,&quot;alignmentVertical&quot;:&quot;top&quot;,&quot;canOmit&quot;:false,&quot;scalable&quot;:false,&quot;minItemsCount&quot;:-1}"/>
          <p:cNvGrpSpPr/>
          <p:nvPr/>
        </p:nvGrpSpPr>
        <p:grpSpPr>
          <a:xfrm>
            <a:off x="996217" y="2144759"/>
            <a:ext cx="10199566" cy="4458640"/>
            <a:chOff x="996217" y="2144759"/>
            <a:chExt cx="10199566" cy="4458640"/>
          </a:xfrm>
        </p:grpSpPr>
        <p:grpSp>
          <p:nvGrpSpPr>
            <p:cNvPr id="197" name="组合 196"/>
            <p:cNvGrpSpPr/>
            <p:nvPr/>
          </p:nvGrpSpPr>
          <p:grpSpPr>
            <a:xfrm>
              <a:off x="996217" y="2144759"/>
              <a:ext cx="2880000" cy="4458640"/>
              <a:chOff x="996217" y="2144759"/>
              <a:chExt cx="2880000" cy="4458640"/>
            </a:xfrm>
          </p:grpSpPr>
          <p:sp>
            <p:nvSpPr>
              <p:cNvPr id="198" name="椭圆 10" descr="{&quot;isTemplate&quot;:true,&quot;type&quot;:&quot;title&quot;,&quot;canOmit&quot;:false,&quot;range&quot;:0}"/>
              <p:cNvSpPr>
                <a:spLocks noChangeAspect="1"/>
              </p:cNvSpPr>
              <p:nvPr/>
            </p:nvSpPr>
            <p:spPr>
              <a:xfrm>
                <a:off x="996217" y="2144759"/>
                <a:ext cx="2880000" cy="2880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2200" b="1">
                    <a:solidFill>
                      <a:schemeClr val="bg1"/>
                    </a:solidFill>
                    <a:latin typeface="+mj-ea"/>
                    <a:ea typeface="+mj-ea"/>
                  </a:rPr>
                  <a:t>胎儿超声心动图检查是一种使用超声波技术的检查方法</a:t>
                </a:r>
                <a:endParaRPr kumimoji="1" lang="en-US" altLang="zh-CN" sz="2200" b="1">
                  <a:solidFill>
                    <a:schemeClr val="bg1"/>
                  </a:solidFill>
                  <a:latin typeface="+mj-ea"/>
                  <a:ea typeface="+mj-ea"/>
                </a:endParaRPr>
              </a:p>
            </p:txBody>
          </p:sp>
          <p:sp>
            <p:nvSpPr>
              <p:cNvPr id="199" name="Tencent" descr="{&quot;isTemplate&quot;:true,&quot;type&quot;:&quot;content&quot;,&quot;canOmit&quot;:true,&quot;range&quot;:0}"/>
              <p:cNvSpPr txBox="1"/>
              <p:nvPr/>
            </p:nvSpPr>
            <p:spPr>
              <a:xfrm>
                <a:off x="1176217" y="5561464"/>
                <a:ext cx="2520000" cy="104193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通过超声波获取胎儿心脏的动态图像</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评估胎儿心脏的结构和功能</a:t>
                </a:r>
                <a:endParaRPr/>
              </a:p>
            </p:txBody>
          </p:sp>
          <p:sp>
            <p:nvSpPr>
              <p:cNvPr id="200" name="Tencent"/>
              <p:cNvSpPr/>
              <p:nvPr/>
            </p:nvSpPr>
            <p:spPr>
              <a:xfrm>
                <a:off x="2185187"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en-US" altLang="zh-CN" sz="2000" b="1">
                    <a:solidFill>
                      <a:schemeClr val="accent1"/>
                    </a:solidFill>
                    <a:latin typeface="+mj-ea"/>
                    <a:ea typeface="+mj-ea"/>
                  </a:rPr>
                  <a:t>01</a:t>
                </a:r>
                <a:endParaRPr/>
              </a:p>
            </p:txBody>
          </p:sp>
        </p:grpSp>
        <p:grpSp>
          <p:nvGrpSpPr>
            <p:cNvPr id="201" name="组合 200"/>
            <p:cNvGrpSpPr/>
            <p:nvPr/>
          </p:nvGrpSpPr>
          <p:grpSpPr>
            <a:xfrm>
              <a:off x="4656000" y="2144759"/>
              <a:ext cx="2880000" cy="4458640"/>
              <a:chOff x="4656000" y="2144759"/>
              <a:chExt cx="2880000" cy="4458640"/>
            </a:xfrm>
          </p:grpSpPr>
          <p:sp>
            <p:nvSpPr>
              <p:cNvPr id="202" name="椭圆 11" descr="{&quot;isTemplate&quot;:true,&quot;type&quot;:&quot;title&quot;,&quot;canOmit&quot;:false,&quot;range&quot;:0}"/>
              <p:cNvSpPr>
                <a:spLocks noChangeAspect="1"/>
              </p:cNvSpPr>
              <p:nvPr/>
            </p:nvSpPr>
            <p:spPr>
              <a:xfrm>
                <a:off x="4656000" y="2144759"/>
                <a:ext cx="2880000" cy="2880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2200" b="1">
                    <a:solidFill>
                      <a:schemeClr val="bg1"/>
                    </a:solidFill>
                    <a:latin typeface="+mj-ea"/>
                    <a:ea typeface="+mj-ea"/>
                  </a:rPr>
                  <a:t>超声心动图检查的原理是利用超声波的穿透性和反射性</a:t>
                </a:r>
                <a:endParaRPr kumimoji="1" lang="en-US" altLang="zh-CN" sz="2200" b="1">
                  <a:solidFill>
                    <a:schemeClr val="bg1"/>
                  </a:solidFill>
                  <a:latin typeface="+mj-ea"/>
                  <a:ea typeface="+mj-ea"/>
                </a:endParaRPr>
              </a:p>
            </p:txBody>
          </p:sp>
          <p:sp>
            <p:nvSpPr>
              <p:cNvPr id="203" name="Tencent" descr="{&quot;isTemplate&quot;:true,&quot;type&quot;:&quot;content&quot;,&quot;canOmit&quot;:true,&quot;range&quot;:0}"/>
              <p:cNvSpPr txBox="1"/>
              <p:nvPr/>
            </p:nvSpPr>
            <p:spPr>
              <a:xfrm>
                <a:off x="4836000" y="5561464"/>
                <a:ext cx="2520000" cy="104193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超声波通过母体腹部，被胎儿心脏反射回来</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通过分析反射回来的超声波信号，形成心脏的动态图像</a:t>
                </a:r>
                <a:endParaRPr/>
              </a:p>
            </p:txBody>
          </p:sp>
          <p:sp>
            <p:nvSpPr>
              <p:cNvPr id="204" name="Tencent"/>
              <p:cNvSpPr/>
              <p:nvPr/>
            </p:nvSpPr>
            <p:spPr>
              <a:xfrm>
                <a:off x="5844970"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en-US" altLang="zh-CN" sz="2000" b="1">
                    <a:solidFill>
                      <a:schemeClr val="accent2"/>
                    </a:solidFill>
                    <a:latin typeface="+mj-ea"/>
                    <a:ea typeface="+mj-ea"/>
                  </a:rPr>
                  <a:t>02</a:t>
                </a:r>
                <a:endParaRPr/>
              </a:p>
            </p:txBody>
          </p:sp>
        </p:grpSp>
        <p:grpSp>
          <p:nvGrpSpPr>
            <p:cNvPr id="205" name="组合 204"/>
            <p:cNvGrpSpPr/>
            <p:nvPr/>
          </p:nvGrpSpPr>
          <p:grpSpPr>
            <a:xfrm>
              <a:off x="8315783" y="2144759"/>
              <a:ext cx="2880000" cy="4458640"/>
              <a:chOff x="8315783" y="2144759"/>
              <a:chExt cx="2880000" cy="4458640"/>
            </a:xfrm>
          </p:grpSpPr>
          <p:sp>
            <p:nvSpPr>
              <p:cNvPr id="206" name="椭圆 12" descr="{&quot;isTemplate&quot;:true,&quot;type&quot;:&quot;title&quot;,&quot;canOmit&quot;:false,&quot;range&quot;:0}"/>
              <p:cNvSpPr>
                <a:spLocks noChangeAspect="1"/>
              </p:cNvSpPr>
              <p:nvPr/>
            </p:nvSpPr>
            <p:spPr>
              <a:xfrm>
                <a:off x="8315783" y="2144759"/>
                <a:ext cx="2880000" cy="2880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2200" b="1">
                    <a:solidFill>
                      <a:schemeClr val="bg1"/>
                    </a:solidFill>
                    <a:latin typeface="+mj-ea"/>
                    <a:ea typeface="+mj-ea"/>
                  </a:rPr>
                  <a:t>胎儿超声心动图检查可以实时观察胎儿心脏的动态变化</a:t>
                </a:r>
                <a:endParaRPr kumimoji="1" lang="en-US" altLang="zh-CN" sz="2200" b="1">
                  <a:solidFill>
                    <a:schemeClr val="bg1"/>
                  </a:solidFill>
                  <a:latin typeface="+mj-ea"/>
                  <a:ea typeface="+mj-ea"/>
                </a:endParaRPr>
              </a:p>
            </p:txBody>
          </p:sp>
          <p:sp>
            <p:nvSpPr>
              <p:cNvPr id="207" name="Tencent" descr="{&quot;isTemplate&quot;:true,&quot;type&quot;:&quot;content&quot;,&quot;canOmit&quot;:true,&quot;range&quot;:0}"/>
              <p:cNvSpPr txBox="1"/>
              <p:nvPr/>
            </p:nvSpPr>
            <p:spPr>
              <a:xfrm>
                <a:off x="8495783" y="5561464"/>
                <a:ext cx="2520000" cy="104193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对于诊断胎儿心脏疾病具有重要意义</a:t>
                </a:r>
                <a:endParaRPr/>
              </a:p>
            </p:txBody>
          </p:sp>
          <p:sp>
            <p:nvSpPr>
              <p:cNvPr id="208" name="Tencent"/>
              <p:cNvSpPr/>
              <p:nvPr/>
            </p:nvSpPr>
            <p:spPr>
              <a:xfrm>
                <a:off x="9504753"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en-US" altLang="zh-CN" sz="2000" b="1">
                    <a:solidFill>
                      <a:schemeClr val="accent3"/>
                    </a:solidFill>
                    <a:latin typeface="+mj-ea"/>
                    <a:ea typeface="+mj-ea"/>
                  </a:rPr>
                  <a:t>03</a:t>
                </a:r>
                <a:endParaRPr/>
              </a:p>
            </p:txBody>
          </p:sp>
        </p:grpSp>
      </p:grpSp>
      <p:sp>
        <p:nvSpPr>
          <p:cNvPr id="209" name="Tencent" descr="{&quot;isTemplate&quot;:true,&quot;type&quot;:&quot;title&quot;,&quot;canOmit&quot;:false,&quot;range&quot;:0}"/>
          <p:cNvSpPr txBox="1"/>
          <p:nvPr/>
        </p:nvSpPr>
        <p:spPr>
          <a:xfrm>
            <a:off x="753805" y="643889"/>
            <a:ext cx="106997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3600" b="1">
                <a:latin typeface="微软雅黑"/>
                <a:ea typeface="微软雅黑"/>
              </a:rPr>
              <a:t>胎儿超声心动图检查的定义与原理</a:t>
            </a:r>
            <a:endParaRPr lang="en-US" sz="3600" b="1">
              <a:latin typeface="微软雅黑"/>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211" name="组合 210" descr="{&quot;isTemplate&quot;:true,&quot;type&quot;:&quot;list&quot;,&quot;alignment&quot;:&quot;left&quot;,&quot;alignmentVertical&quot;:&quot;top&quot;,&quot;canOmit&quot;:false,&quot;scalable&quot;:false,&quot;minItemsCount&quot;:-1}"/>
          <p:cNvGrpSpPr/>
          <p:nvPr/>
        </p:nvGrpSpPr>
        <p:grpSpPr>
          <a:xfrm>
            <a:off x="685801" y="3146904"/>
            <a:ext cx="10820399" cy="3287791"/>
            <a:chOff x="685801" y="3146904"/>
            <a:chExt cx="10820399" cy="3287791"/>
          </a:xfrm>
        </p:grpSpPr>
        <p:grpSp>
          <p:nvGrpSpPr>
            <p:cNvPr id="212" name="组合 211"/>
            <p:cNvGrpSpPr/>
            <p:nvPr/>
          </p:nvGrpSpPr>
          <p:grpSpPr>
            <a:xfrm>
              <a:off x="685801" y="3146904"/>
              <a:ext cx="4207178" cy="3287791"/>
              <a:chOff x="685801" y="3146904"/>
              <a:chExt cx="4207178" cy="3287791"/>
            </a:xfrm>
          </p:grpSpPr>
          <p:sp>
            <p:nvSpPr>
              <p:cNvPr id="213" name="Tencent" descr="{&quot;isTemplate&quot;:true,&quot;type&quot;:&quot;title&quot;,&quot;canOmit&quot;:false,&quot;range&quot;:0}"/>
              <p:cNvSpPr/>
              <p:nvPr/>
            </p:nvSpPr>
            <p:spPr>
              <a:xfrm>
                <a:off x="685801" y="3146904"/>
                <a:ext cx="4207178"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胎儿超声心动图检查对于产前诊断胎儿心脏疾病具有重要意义</a:t>
                </a:r>
                <a:endParaRPr kumimoji="1" lang="en-US" altLang="zh-CN" sz="1800" b="1">
                  <a:solidFill>
                    <a:schemeClr val="bg1"/>
                  </a:solidFill>
                  <a:latin typeface="+mj-ea"/>
                  <a:ea typeface="+mj-ea"/>
                </a:endParaRPr>
              </a:p>
            </p:txBody>
          </p:sp>
          <p:sp>
            <p:nvSpPr>
              <p:cNvPr id="214" name="Tencent" descr="{&quot;isTemplate&quot;:true,&quot;type&quot;:&quot;content&quot;,&quot;canOmit&quot;:true,&quot;range&quot;:0}"/>
              <p:cNvSpPr txBox="1"/>
              <p:nvPr/>
            </p:nvSpPr>
            <p:spPr>
              <a:xfrm>
                <a:off x="909877"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可以及时发现胎儿心脏异常，如室间隔缺损、主动脉缩窄等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为临床决策提供重要依据，如是否需要进行胎儿心脏手术等</a:t>
                </a:r>
                <a:endParaRPr/>
              </a:p>
            </p:txBody>
          </p:sp>
        </p:grpSp>
        <p:grpSp>
          <p:nvGrpSpPr>
            <p:cNvPr id="215" name="组合 214"/>
            <p:cNvGrpSpPr/>
            <p:nvPr/>
          </p:nvGrpSpPr>
          <p:grpSpPr>
            <a:xfrm>
              <a:off x="4408278" y="3146904"/>
              <a:ext cx="3798485" cy="3287791"/>
              <a:chOff x="4408278" y="3146904"/>
              <a:chExt cx="3798485" cy="3287791"/>
            </a:xfrm>
          </p:grpSpPr>
          <p:sp>
            <p:nvSpPr>
              <p:cNvPr id="216" name="Tencent" descr="{&quot;isTemplate&quot;:true,&quot;type&quot;:&quot;title&quot;,&quot;canOmit&quot;:false,&quot;range&quot;:0}"/>
              <p:cNvSpPr/>
              <p:nvPr/>
            </p:nvSpPr>
            <p:spPr>
              <a:xfrm>
                <a:off x="4408278" y="3146904"/>
                <a:ext cx="3798485"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胎儿超声心动图检查对于评估胎儿生长发育具有重要作用</a:t>
                </a:r>
                <a:endParaRPr kumimoji="1" lang="en-US" altLang="zh-CN" sz="1800" b="1">
                  <a:solidFill>
                    <a:schemeClr val="bg1"/>
                  </a:solidFill>
                  <a:latin typeface="+mj-ea"/>
                  <a:ea typeface="+mj-ea"/>
                </a:endParaRPr>
              </a:p>
            </p:txBody>
          </p:sp>
          <p:sp>
            <p:nvSpPr>
              <p:cNvPr id="217" name="Tencent" descr="{&quot;isTemplate&quot;:true,&quot;type&quot;:&quot;content&quot;,&quot;canOmit&quot;:true,&quot;range&quot;:0}"/>
              <p:cNvSpPr txBox="1"/>
              <p:nvPr/>
            </p:nvSpPr>
            <p:spPr>
              <a:xfrm>
                <a:off x="4444300"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可以评估胎儿心脏的发育情况，如心脏大小、心功能等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对于诊断胎儿生长受限、胎儿宫内缺氧等问题具有重要意义</a:t>
                </a:r>
                <a:endParaRPr/>
              </a:p>
            </p:txBody>
          </p:sp>
        </p:grpSp>
        <p:grpSp>
          <p:nvGrpSpPr>
            <p:cNvPr id="218" name="组合 217"/>
            <p:cNvGrpSpPr/>
            <p:nvPr/>
          </p:nvGrpSpPr>
          <p:grpSpPr>
            <a:xfrm>
              <a:off x="7707715" y="3146904"/>
              <a:ext cx="3798485" cy="3287791"/>
              <a:chOff x="7707715" y="3146904"/>
              <a:chExt cx="3798485" cy="3287791"/>
            </a:xfrm>
          </p:grpSpPr>
          <p:sp>
            <p:nvSpPr>
              <p:cNvPr id="219" name="Tencent" descr="{&quot;isTemplate&quot;:true,&quot;type&quot;:&quot;title&quot;,&quot;canOmit&quot;:false,&quot;range&quot;:0}"/>
              <p:cNvSpPr/>
              <p:nvPr/>
            </p:nvSpPr>
            <p:spPr>
              <a:xfrm>
                <a:off x="7707715" y="3146904"/>
                <a:ext cx="3798485"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胎儿超声心动图检查对于提高新生儿生存率和生活质量具有重要作用</a:t>
                </a:r>
                <a:endParaRPr kumimoji="1" lang="en-US" altLang="zh-CN" sz="1800" b="1">
                  <a:solidFill>
                    <a:schemeClr val="bg1"/>
                  </a:solidFill>
                  <a:latin typeface="+mj-ea"/>
                  <a:ea typeface="+mj-ea"/>
                </a:endParaRPr>
              </a:p>
            </p:txBody>
          </p:sp>
          <p:sp>
            <p:nvSpPr>
              <p:cNvPr id="220" name="Tencent" descr="{&quot;isTemplate&quot;:true,&quot;type&quot;:&quot;content&quot;,&quot;canOmit&quot;:true,&quot;range&quot;:0}"/>
              <p:cNvSpPr txBox="1"/>
              <p:nvPr/>
            </p:nvSpPr>
            <p:spPr>
              <a:xfrm>
                <a:off x="7978723"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可以及时发现并处理胎儿心脏问题，减少新生儿死亡率和患病率</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为新生儿的后期治疗和康复提供重要依据</a:t>
                </a:r>
                <a:endParaRPr/>
              </a:p>
            </p:txBody>
          </p:sp>
        </p:grpSp>
      </p:grpSp>
      <p:sp>
        <p:nvSpPr>
          <p:cNvPr id="221"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胎儿超声心动图检查的重要性及影响</a:t>
            </a:r>
            <a:endParaRPr lang="en-US" sz="2800" b="1">
              <a:latin typeface="微软雅黑"/>
              <a:ea typeface="微软雅黑"/>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223"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24"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25" name="Group 598"/>
            <p:cNvGrpSpPr/>
            <p:nvPr/>
          </p:nvGrpSpPr>
          <p:grpSpPr>
            <a:xfrm>
              <a:off x="763829" y="1414808"/>
              <a:ext cx="6972294" cy="2337649"/>
              <a:chOff x="763829" y="1414808"/>
              <a:chExt cx="6972294" cy="2337649"/>
            </a:xfrm>
          </p:grpSpPr>
          <p:sp>
            <p:nvSpPr>
              <p:cNvPr id="226"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胎儿超声心动图检查的适应症包括：</a:t>
                </a:r>
                <a:endParaRPr/>
              </a:p>
            </p:txBody>
          </p:sp>
          <p:sp>
            <p:nvSpPr>
              <p:cNvPr id="227"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孕妇年龄较大，胎儿心脏疾病风险增加</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孕妇有家族遗传史，胎儿心脏疾病风险增加</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孕妇患有糖尿病、高血压等慢性病，可能影响胎儿心脏发育</a:t>
                </a:r>
                <a:endParaRPr/>
              </a:p>
            </p:txBody>
          </p:sp>
          <p:sp>
            <p:nvSpPr>
              <p:cNvPr id="228"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9"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0"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31"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32" name="Group 591"/>
            <p:cNvGrpSpPr/>
            <p:nvPr/>
          </p:nvGrpSpPr>
          <p:grpSpPr>
            <a:xfrm>
              <a:off x="689593" y="3949139"/>
              <a:ext cx="7078256" cy="2128975"/>
              <a:chOff x="689593" y="3949139"/>
              <a:chExt cx="7078256" cy="2128975"/>
            </a:xfrm>
          </p:grpSpPr>
          <p:sp>
            <p:nvSpPr>
              <p:cNvPr id="233"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胎儿超声心动图检查的禁忌症包括：</a:t>
                </a:r>
                <a:endParaRPr/>
              </a:p>
            </p:txBody>
          </p:sp>
          <p:sp>
            <p:nvSpPr>
              <p:cNvPr id="234"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孕妇有前置胎盘、羊水过少等情况下，可能影响检查结果</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孕妇有宫内感染、出血等紧急情况，不宜进行胎儿超声心动图检查</a:t>
                </a:r>
                <a:endParaRPr/>
              </a:p>
            </p:txBody>
          </p:sp>
          <p:sp>
            <p:nvSpPr>
              <p:cNvPr id="235"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6"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7"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38"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39"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胎儿超声心动图检查的适应症与禁忌症</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241" name="Tencent" descr="{&quot;isTemplate&quot;:false,&quot;type&quot;:&quot;content&quot;,&quot;canOmit&quot;:false,&quot;range&quot;:0}"/>
          <p:cNvSpPr txBox="1"/>
          <p:nvPr/>
        </p:nvSpPr>
        <p:spPr>
          <a:xfrm>
            <a:off x="5402541" y="1081147"/>
            <a:ext cx="1386918"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en-US" altLang="zh-CN" sz="8000" b="0">
                <a:solidFill>
                  <a:schemeClr val="accent1"/>
                </a:solidFill>
                <a:latin typeface="Microsoft YaHei" panose="020b0503020204020204" pitchFamily="34" charset="-122"/>
                <a:ea typeface="Microsoft YaHei" panose="020b0503020204020204" pitchFamily="34" charset="-122"/>
              </a:rPr>
              <a:t>02</a:t>
            </a:r>
            <a:endParaRPr lang="zh-CN" altLang="en-US" sz="8000" b="0">
              <a:solidFill>
                <a:schemeClr val="accent1"/>
              </a:solidFill>
              <a:latin typeface="Microsoft YaHei" panose="020b0503020204020204" pitchFamily="34" charset="-122"/>
              <a:ea typeface="Microsoft YaHei" panose="020b0503020204020204" pitchFamily="34" charset="-122"/>
            </a:endParaRPr>
          </a:p>
        </p:txBody>
      </p:sp>
      <p:sp>
        <p:nvSpPr>
          <p:cNvPr id="242" name="Tencent" descr="{&quot;isTemplate&quot;:true,&quot;type&quot;:&quot;title&quot;,&quot;canOmit&quot;:false,&quot;range&quot;:0}"/>
          <p:cNvSpPr txBox="1"/>
          <p:nvPr/>
        </p:nvSpPr>
        <p:spPr>
          <a:xfrm>
            <a:off x="453229" y="2413972"/>
            <a:ext cx="11315700" cy="698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zh-CN" sz="4000" spc="300">
                <a:solidFill>
                  <a:srgbClr val="FEFFFF">
                    <a:alpha val="100000"/>
                  </a:srgbClr>
                </a:solidFill>
                <a:latin typeface="微软雅黑"/>
                <a:ea typeface="微软雅黑"/>
              </a:rPr>
              <a:t>胎儿超声心动图检查的设备与技术</a:t>
            </a:r>
            <a:endParaRPr lang="en-US" sz="4000" b="1" spc="300">
              <a:solidFill>
                <a:srgbClr val="FEFFFF">
                  <a:alpha val="100000"/>
                </a:srgbClr>
              </a:solidFill>
              <a:latin typeface="微软雅黑"/>
              <a:ea typeface="微软雅黑"/>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244" name="Tencent" descr="{&quot;isTemplate&quot;:true,&quot;type&quot;:&quot;title&quot;,&quot;canOmit&quot;:false,&quot;range&quot;:0}"/>
          <p:cNvSpPr txBox="1"/>
          <p:nvPr/>
        </p:nvSpPr>
        <p:spPr>
          <a:xfrm>
            <a:off x="753805" y="643889"/>
            <a:ext cx="106997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3600" b="1">
                <a:latin typeface="微软雅黑"/>
                <a:ea typeface="微软雅黑"/>
              </a:rPr>
              <a:t>胎儿超声心动图检查的设备要求与选择</a:t>
            </a:r>
            <a:endParaRPr lang="en-US" sz="3600" b="1">
              <a:latin typeface="微软雅黑"/>
              <a:ea typeface="微软雅黑"/>
            </a:endParaRPr>
          </a:p>
        </p:txBody>
      </p:sp>
      <p:grpSp>
        <p:nvGrpSpPr>
          <p:cNvPr id="245" name="组合 244" descr="{&quot;isTemplate&quot;:true,&quot;type&quot;:&quot;list&quot;,&quot;alignment&quot;:&quot;left&quot;,&quot;alignmentVertical&quot;:&quot;top&quot;,&quot;canOmit&quot;:false,&quot;scalable&quot;:false,&quot;minItemsCount&quot;:-1}"/>
          <p:cNvGrpSpPr/>
          <p:nvPr/>
        </p:nvGrpSpPr>
        <p:grpSpPr>
          <a:xfrm>
            <a:off x="2826111" y="2144759"/>
            <a:ext cx="6539782" cy="4397325"/>
            <a:chOff x="2826110" y="2144759"/>
            <a:chExt cx="6539782" cy="4397325"/>
          </a:xfrm>
        </p:grpSpPr>
        <p:grpSp>
          <p:nvGrpSpPr>
            <p:cNvPr id="246" name="组合 245"/>
            <p:cNvGrpSpPr/>
            <p:nvPr/>
          </p:nvGrpSpPr>
          <p:grpSpPr>
            <a:xfrm>
              <a:off x="2826110" y="2144759"/>
              <a:ext cx="2880000" cy="4397325"/>
              <a:chOff x="2826109" y="2144759"/>
              <a:chExt cx="2880000" cy="4397325"/>
            </a:xfrm>
          </p:grpSpPr>
          <p:sp>
            <p:nvSpPr>
              <p:cNvPr id="247" name="椭圆 10" descr="{&quot;isTemplate&quot;:true,&quot;type&quot;:&quot;title&quot;,&quot;canOmit&quot;:false,&quot;range&quot;:0}"/>
              <p:cNvSpPr>
                <a:spLocks noChangeAspect="1"/>
              </p:cNvSpPr>
              <p:nvPr/>
            </p:nvSpPr>
            <p:spPr>
              <a:xfrm>
                <a:off x="2826109" y="2144759"/>
                <a:ext cx="2880000" cy="2880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2200" b="1">
                    <a:solidFill>
                      <a:schemeClr val="bg1"/>
                    </a:solidFill>
                    <a:latin typeface="+mj-ea"/>
                    <a:ea typeface="+mj-ea"/>
                  </a:rPr>
                  <a:t>胎儿超声心动图检查需要使用高分辨率的超声诊断设备</a:t>
                </a:r>
                <a:endParaRPr kumimoji="1" lang="en-US" altLang="zh-CN" sz="2200" b="1">
                  <a:solidFill>
                    <a:schemeClr val="bg1"/>
                  </a:solidFill>
                  <a:latin typeface="+mj-ea"/>
                  <a:ea typeface="+mj-ea"/>
                </a:endParaRPr>
              </a:p>
            </p:txBody>
          </p:sp>
          <p:sp>
            <p:nvSpPr>
              <p:cNvPr id="248" name="Tencent" descr="{&quot;isTemplate&quot;:true,&quot;type&quot;:&quot;content&quot;,&quot;canOmit&quot;:true,&quot;range&quot;:0}"/>
              <p:cNvSpPr txBox="1"/>
              <p:nvPr/>
            </p:nvSpPr>
            <p:spPr>
              <a:xfrm>
                <a:off x="3006109" y="5561464"/>
                <a:ext cx="2520950" cy="98062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具有二维、三维和多普勒功能</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能够清晰显示胎儿心脏的结构和功能</a:t>
                </a:r>
                <a:endParaRPr/>
              </a:p>
            </p:txBody>
          </p:sp>
          <p:sp>
            <p:nvSpPr>
              <p:cNvPr id="249" name="Tencent"/>
              <p:cNvSpPr/>
              <p:nvPr/>
            </p:nvSpPr>
            <p:spPr>
              <a:xfrm>
                <a:off x="4015079"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en-US" altLang="zh-CN" sz="2000" b="1">
                    <a:solidFill>
                      <a:schemeClr val="accent1"/>
                    </a:solidFill>
                    <a:latin typeface="+mj-ea"/>
                    <a:ea typeface="+mj-ea"/>
                  </a:rPr>
                  <a:t>01</a:t>
                </a:r>
                <a:endParaRPr/>
              </a:p>
            </p:txBody>
          </p:sp>
        </p:grpSp>
        <p:grpSp>
          <p:nvGrpSpPr>
            <p:cNvPr id="250" name="组合 249"/>
            <p:cNvGrpSpPr/>
            <p:nvPr/>
          </p:nvGrpSpPr>
          <p:grpSpPr>
            <a:xfrm>
              <a:off x="6485892" y="2144759"/>
              <a:ext cx="2880000" cy="4397325"/>
              <a:chOff x="6485892" y="2144759"/>
              <a:chExt cx="2880000" cy="4397325"/>
            </a:xfrm>
          </p:grpSpPr>
          <p:sp>
            <p:nvSpPr>
              <p:cNvPr id="251" name="椭圆 11" descr="{&quot;isTemplate&quot;:true,&quot;type&quot;:&quot;title&quot;,&quot;canOmit&quot;:false,&quot;range&quot;:0}"/>
              <p:cNvSpPr>
                <a:spLocks noChangeAspect="1"/>
              </p:cNvSpPr>
              <p:nvPr/>
            </p:nvSpPr>
            <p:spPr>
              <a:xfrm>
                <a:off x="6485892" y="2144759"/>
                <a:ext cx="2880000" cy="2880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2200" b="1">
                    <a:solidFill>
                      <a:schemeClr val="bg1"/>
                    </a:solidFill>
                    <a:latin typeface="+mj-ea"/>
                    <a:ea typeface="+mj-ea"/>
                  </a:rPr>
                  <a:t>设备的选择应根据检查需求、预算和医院条件进行</a:t>
                </a:r>
                <a:endParaRPr kumimoji="1" lang="en-US" altLang="zh-CN" sz="2200" b="1">
                  <a:solidFill>
                    <a:schemeClr val="bg1"/>
                  </a:solidFill>
                  <a:latin typeface="+mj-ea"/>
                  <a:ea typeface="+mj-ea"/>
                </a:endParaRPr>
              </a:p>
            </p:txBody>
          </p:sp>
          <p:sp>
            <p:nvSpPr>
              <p:cNvPr id="252" name="Tencent" descr="{&quot;isTemplate&quot;:true,&quot;type&quot;:&quot;content&quot;,&quot;canOmit&quot;:true,&quot;range&quot;:0}"/>
              <p:cNvSpPr txBox="1"/>
              <p:nvPr/>
            </p:nvSpPr>
            <p:spPr>
              <a:xfrm>
                <a:off x="6665892" y="5561464"/>
                <a:ext cx="2520950" cy="98062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选择具有良好成像性能和稳定性的设备</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选择适用于胎儿心脏检查的专业超声探头</a:t>
                </a:r>
                <a:endParaRPr/>
              </a:p>
            </p:txBody>
          </p:sp>
          <p:sp>
            <p:nvSpPr>
              <p:cNvPr id="253" name="Tencent"/>
              <p:cNvSpPr/>
              <p:nvPr/>
            </p:nvSpPr>
            <p:spPr>
              <a:xfrm>
                <a:off x="7674862"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en-US" altLang="zh-CN" sz="2000" b="1">
                    <a:solidFill>
                      <a:schemeClr val="accent2"/>
                    </a:solidFill>
                    <a:latin typeface="+mj-ea"/>
                    <a:ea typeface="+mj-ea"/>
                  </a:rPr>
                  <a:t>02</a:t>
                </a:r>
                <a:endParaRPr/>
              </a:p>
            </p:txBody>
          </p:sp>
        </p:gr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255"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56"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57" name="Group 598"/>
            <p:cNvGrpSpPr/>
            <p:nvPr/>
          </p:nvGrpSpPr>
          <p:grpSpPr>
            <a:xfrm>
              <a:off x="763829" y="1414808"/>
              <a:ext cx="6972294" cy="2337649"/>
              <a:chOff x="763829" y="1414808"/>
              <a:chExt cx="6972294" cy="2337649"/>
            </a:xfrm>
          </p:grpSpPr>
          <p:sp>
            <p:nvSpPr>
              <p:cNvPr id="258"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胎儿超声心动图检查的技术原理包括：</a:t>
                </a:r>
                <a:endParaRPr/>
              </a:p>
            </p:txBody>
          </p:sp>
          <p:sp>
            <p:nvSpPr>
              <p:cNvPr id="259"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二维超声成像：通过超声波获取胎儿心脏的二维平面图像</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三维超声成像：通过超声波获取胎儿心脏的三维立体图像</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多普勒超声成像：通过分析超声波在胎儿心脏内的血流信号，评估心脏功能和血流动力学情况</a:t>
                </a:r>
                <a:endParaRPr/>
              </a:p>
            </p:txBody>
          </p:sp>
          <p:sp>
            <p:nvSpPr>
              <p:cNvPr id="260"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1"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2"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63"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64" name="Group 591"/>
            <p:cNvGrpSpPr/>
            <p:nvPr/>
          </p:nvGrpSpPr>
          <p:grpSpPr>
            <a:xfrm>
              <a:off x="689593" y="3949139"/>
              <a:ext cx="7078256" cy="2128975"/>
              <a:chOff x="689593" y="3949139"/>
              <a:chExt cx="7078256" cy="2128975"/>
            </a:xfrm>
          </p:grpSpPr>
          <p:sp>
            <p:nvSpPr>
              <p:cNvPr id="265"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胎儿超声心动图检查的方法包括：</a:t>
                </a:r>
                <a:endParaRPr/>
              </a:p>
            </p:txBody>
          </p:sp>
          <p:sp>
            <p:nvSpPr>
              <p:cNvPr id="266"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四腔心切面：显示胎儿心脏的四个主要腔室</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五腔心切面：显示胎儿心脏的五个主要腔室，包括左、右心房和左、右心室</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大血管切面：显示胎儿心脏的主要大血管，如主动脉、肺动脉等</a:t>
                </a:r>
                <a:endParaRPr/>
              </a:p>
            </p:txBody>
          </p:sp>
          <p:sp>
            <p:nvSpPr>
              <p:cNvPr id="267"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8"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9"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70"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71"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胎儿超声心动图检查的技术原理与方法</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273"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胎儿超声心动图检查的操作技巧与注意事项</a:t>
            </a:r>
            <a:endParaRPr lang="en-US" altLang="zh-CN" sz="2800" b="1">
              <a:latin typeface="+mj-ea"/>
              <a:ea typeface="+mj-ea"/>
            </a:endParaRPr>
          </a:p>
        </p:txBody>
      </p:sp>
      <p:grpSp>
        <p:nvGrpSpPr>
          <p:cNvPr id="274" name="组合 273"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75" name="组合 274"/>
            <p:cNvGrpSpPr/>
            <p:nvPr/>
          </p:nvGrpSpPr>
          <p:grpSpPr>
            <a:xfrm>
              <a:off x="660399" y="2074672"/>
              <a:ext cx="5100082" cy="4536540"/>
              <a:chOff x="660399" y="2074672"/>
              <a:chExt cx="5100082" cy="4536540"/>
            </a:xfrm>
          </p:grpSpPr>
          <p:sp>
            <p:nvSpPr>
              <p:cNvPr id="276"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77"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胎儿超声心动图检查的操作技巧包括：</a:t>
                </a:r>
                <a:endParaRPr lang="en-US" altLang="zh-CN" sz="2000" b="1">
                  <a:latin typeface="Microsoft YaHei" panose="020b0503020204020204" pitchFamily="34" charset="-122"/>
                  <a:ea typeface="Microsoft YaHei" panose="020b0503020204020204" pitchFamily="34" charset="-122"/>
                </a:endParaRPr>
              </a:p>
            </p:txBody>
          </p:sp>
          <p:sp>
            <p:nvSpPr>
              <p:cNvPr id="278"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准确选择检查时机，如孕周、胎儿位置等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灵活调整超声探头的角度和位置，以获得最佳图像</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注意观察胎儿心脏的结构、功能和血流动力学情况</a:t>
                </a:r>
                <a:endParaRPr/>
              </a:p>
            </p:txBody>
          </p:sp>
          <p:pic>
            <p:nvPicPr>
              <p:cNvPr id="279"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280" name="组合 279"/>
            <p:cNvGrpSpPr/>
            <p:nvPr/>
          </p:nvGrpSpPr>
          <p:grpSpPr>
            <a:xfrm>
              <a:off x="6431519" y="2074672"/>
              <a:ext cx="5100082" cy="4536540"/>
              <a:chOff x="660399" y="2074672"/>
              <a:chExt cx="5100082" cy="4536540"/>
            </a:xfrm>
          </p:grpSpPr>
          <p:sp>
            <p:nvSpPr>
              <p:cNvPr id="281"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82"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胎儿超声心动图检查的注意事项包括：</a:t>
                </a:r>
                <a:endParaRPr lang="en-US" altLang="zh-CN" sz="2000" b="1">
                  <a:latin typeface="Microsoft YaHei" panose="020b0503020204020204" pitchFamily="34" charset="-122"/>
                  <a:ea typeface="Microsoft YaHei" panose="020b0503020204020204" pitchFamily="34" charset="-122"/>
                </a:endParaRPr>
              </a:p>
            </p:txBody>
          </p:sp>
          <p:sp>
            <p:nvSpPr>
              <p:cNvPr id="283"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检查过程中要密切观察孕妇和胎儿的反应，确保检查安全</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检查后要详细记录检查结果，为临床诊断和治疗提供依据</a:t>
                </a:r>
                <a:endParaRPr/>
              </a:p>
            </p:txBody>
          </p:sp>
          <p:pic>
            <p:nvPicPr>
              <p:cNvPr id="284"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7" name="Tencent" descr="{&quot;isTemplate&quot;:false,&quot;type&quot;:&quot;content&quot;,&quot;canOmit&quot;:false,&quot;range&quot;:0}"/>
          <p:cNvSpPr txBox="1"/>
          <p:nvPr/>
        </p:nvSpPr>
        <p:spPr>
          <a:xfrm>
            <a:off x="5402541" y="1081147"/>
            <a:ext cx="1386918"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en-US" altLang="zh-CN" sz="8000" b="0">
                <a:solidFill>
                  <a:schemeClr val="accent1"/>
                </a:solidFill>
                <a:latin typeface="Microsoft YaHei" panose="020b0503020204020204" pitchFamily="34" charset="-122"/>
                <a:ea typeface="Microsoft YaHei" panose="020b0503020204020204" pitchFamily="34" charset="-122"/>
              </a:rPr>
              <a:t>03</a:t>
            </a:r>
            <a:endParaRPr lang="zh-CN" altLang="en-US" sz="8000" b="0">
              <a:solidFill>
                <a:schemeClr val="accent1"/>
              </a:solidFill>
              <a:latin typeface="Microsoft YaHei" panose="020b0503020204020204" pitchFamily="34" charset="-122"/>
              <a:ea typeface="Microsoft YaHei" panose="020b0503020204020204" pitchFamily="34" charset="-122"/>
            </a:endParaRPr>
          </a:p>
        </p:txBody>
      </p:sp>
      <p:sp>
        <p:nvSpPr>
          <p:cNvPr id="8" name="Tencent" descr="{&quot;isTemplate&quot;:true,&quot;type&quot;:&quot;title&quot;,&quot;canOmit&quot;:false,&quot;range&quot;:0}"/>
          <p:cNvSpPr txBox="1"/>
          <p:nvPr/>
        </p:nvSpPr>
        <p:spPr>
          <a:xfrm>
            <a:off x="453229" y="2413972"/>
            <a:ext cx="11315700" cy="698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zh-CN" sz="4000" spc="300">
                <a:solidFill>
                  <a:srgbClr val="FEFFFF">
                    <a:alpha val="100000"/>
                  </a:srgbClr>
                </a:solidFill>
                <a:latin typeface="微软雅黑"/>
                <a:ea typeface="微软雅黑"/>
              </a:rPr>
              <a:t>胎儿超声心动图检查的诊断标准与解读</a:t>
            </a:r>
            <a:endParaRPr lang="en-US" sz="4000" b="1" spc="300">
              <a:solidFill>
                <a:srgbClr val="FEFFFF">
                  <a:alpha val="100000"/>
                </a:srgbClr>
              </a:solidFill>
              <a:latin typeface="微软雅黑"/>
              <a:ea typeface="微软雅黑"/>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10"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胎儿超声心动图检查的诊断标准与指标</a:t>
            </a:r>
            <a:endParaRPr lang="en-US" altLang="zh-CN" sz="2800" b="1">
              <a:latin typeface="+mj-ea"/>
              <a:ea typeface="+mj-ea"/>
            </a:endParaRPr>
          </a:p>
        </p:txBody>
      </p:sp>
      <p:grpSp>
        <p:nvGrpSpPr>
          <p:cNvPr id="11" name="组合 10"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12" name="组合 11"/>
            <p:cNvGrpSpPr/>
            <p:nvPr/>
          </p:nvGrpSpPr>
          <p:grpSpPr>
            <a:xfrm>
              <a:off x="660399" y="2074672"/>
              <a:ext cx="5100082" cy="4536540"/>
              <a:chOff x="660399" y="2074672"/>
              <a:chExt cx="5100082" cy="4536540"/>
            </a:xfrm>
          </p:grpSpPr>
          <p:sp>
            <p:nvSpPr>
              <p:cNvPr id="13"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4"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胎儿超声心动图检查的诊断标准包括：</a:t>
                </a:r>
                <a:endParaRPr lang="en-US" altLang="zh-CN" sz="2000" b="1">
                  <a:latin typeface="Microsoft YaHei" panose="020b0503020204020204" pitchFamily="34" charset="-122"/>
                  <a:ea typeface="Microsoft YaHei" panose="020b0503020204020204" pitchFamily="34" charset="-122"/>
                </a:endParaRPr>
              </a:p>
            </p:txBody>
          </p:sp>
          <p:sp>
            <p:nvSpPr>
              <p:cNvPr id="15"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胎儿心脏结构的完整性：如室间隔、房间隔、心脏瓣膜等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胎儿心脏功能的正常性：如心收缩功能、心舒张功能等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胎儿心脏血流动力学的稳定性：如血流速度、血流量等</a:t>
                </a:r>
                <a:endParaRPr/>
              </a:p>
            </p:txBody>
          </p:sp>
          <p:pic>
            <p:nvPicPr>
              <p:cNvPr id="16"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17" name="组合 16"/>
            <p:cNvGrpSpPr/>
            <p:nvPr/>
          </p:nvGrpSpPr>
          <p:grpSpPr>
            <a:xfrm>
              <a:off x="6431519" y="2074672"/>
              <a:ext cx="5100082" cy="4536540"/>
              <a:chOff x="660399" y="2074672"/>
              <a:chExt cx="5100082" cy="4536540"/>
            </a:xfrm>
          </p:grpSpPr>
          <p:sp>
            <p:nvSpPr>
              <p:cNvPr id="18"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9"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胎儿超声心动图检查的指标包括：</a:t>
                </a:r>
                <a:endParaRPr lang="en-US" altLang="zh-CN" sz="2000" b="1">
                  <a:latin typeface="Microsoft YaHei" panose="020b0503020204020204" pitchFamily="34" charset="-122"/>
                  <a:ea typeface="Microsoft YaHei" panose="020b0503020204020204" pitchFamily="34" charset="-122"/>
                </a:endParaRPr>
              </a:p>
            </p:txBody>
          </p:sp>
          <p:sp>
            <p:nvSpPr>
              <p:cNvPr id="20"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心脏大小：如左心室、右心室、左心房、右心房等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心脏功能参数：如收缩期射血分数、舒张期充盈率等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血流动力学参数：如主动脉血流速度、肺动脉血流速度等</a:t>
                </a:r>
                <a:endParaRPr/>
              </a:p>
            </p:txBody>
          </p:sp>
          <p:pic>
            <p:nvPicPr>
              <p:cNvPr id="21"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23" name="组合 22"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24" name="组合 23"/>
            <p:cNvGrpSpPr/>
            <p:nvPr/>
          </p:nvGrpSpPr>
          <p:grpSpPr>
            <a:xfrm>
              <a:off x="685800" y="3146904"/>
              <a:ext cx="5760000" cy="3225487"/>
              <a:chOff x="685800" y="3146904"/>
              <a:chExt cx="5760000" cy="3225487"/>
            </a:xfrm>
          </p:grpSpPr>
          <p:sp>
            <p:nvSpPr>
              <p:cNvPr id="25"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胎儿超声心动图检查的图像解读需要结合二维、三维和多普勒超声图像</a:t>
                </a:r>
                <a:endParaRPr kumimoji="1" lang="en-US" altLang="zh-CN" sz="1800" b="1">
                  <a:solidFill>
                    <a:schemeClr val="bg1"/>
                  </a:solidFill>
                  <a:latin typeface="+mj-ea"/>
                  <a:ea typeface="+mj-ea"/>
                </a:endParaRPr>
              </a:p>
            </p:txBody>
          </p:sp>
          <p:sp>
            <p:nvSpPr>
              <p:cNvPr id="26"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分析胎儿心脏的结构和功能异常，如室间隔缺损、主动脉缩窄等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分析胎儿心脏的血流动力学异常，如动脉导管未闭、心脏瓣膜反流等</a:t>
                </a:r>
                <a:endParaRPr/>
              </a:p>
            </p:txBody>
          </p:sp>
        </p:grpSp>
        <p:grpSp>
          <p:nvGrpSpPr>
            <p:cNvPr id="27" name="组合 26"/>
            <p:cNvGrpSpPr/>
            <p:nvPr/>
          </p:nvGrpSpPr>
          <p:grpSpPr>
            <a:xfrm>
              <a:off x="6016236" y="3146904"/>
              <a:ext cx="5400000" cy="3225487"/>
              <a:chOff x="6016236" y="3146904"/>
              <a:chExt cx="5400000" cy="3225487"/>
            </a:xfrm>
          </p:grpSpPr>
          <p:sp>
            <p:nvSpPr>
              <p:cNvPr id="28"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胎儿超声心动图检查的分析需要考虑孕周、胎儿位置和个体差异</a:t>
                </a:r>
                <a:endParaRPr kumimoji="1" lang="en-US" altLang="zh-CN" sz="1800" b="1">
                  <a:solidFill>
                    <a:schemeClr val="bg1"/>
                  </a:solidFill>
                  <a:latin typeface="+mj-ea"/>
                  <a:ea typeface="+mj-ea"/>
                </a:endParaRPr>
              </a:p>
            </p:txBody>
          </p:sp>
          <p:sp>
            <p:nvSpPr>
              <p:cNvPr id="29"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不同孕周的胎儿心脏发育情况不同，需要根据实际孕周进行评估</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胎儿位置的变化可能影响超声图像的获取和质量，需要注意调整探头位置</a:t>
                </a:r>
                <a:endParaRPr/>
              </a:p>
            </p:txBody>
          </p:sp>
        </p:grpSp>
      </p:grpSp>
      <p:sp>
        <p:nvSpPr>
          <p:cNvPr id="30"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胎儿超声心动图检查的图像解读与分析</a:t>
            </a:r>
            <a:endParaRPr lang="en-US" sz="2800" b="1">
              <a:latin typeface="微软雅黑"/>
              <a:ea typeface="微软雅黑"/>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32" name="组合 31"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33" name="组合 32"/>
            <p:cNvGrpSpPr/>
            <p:nvPr/>
          </p:nvGrpSpPr>
          <p:grpSpPr>
            <a:xfrm>
              <a:off x="685800" y="3146904"/>
              <a:ext cx="5760000" cy="3225487"/>
              <a:chOff x="685800" y="3146904"/>
              <a:chExt cx="5760000" cy="3225487"/>
            </a:xfrm>
          </p:grpSpPr>
          <p:sp>
            <p:nvSpPr>
              <p:cNvPr id="34"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胎儿超声心动图检查的诊断报告需要详细记录检查信息、图像描述和诊断结果</a:t>
                </a:r>
                <a:endParaRPr kumimoji="1" lang="en-US" altLang="zh-CN" sz="1800" b="1">
                  <a:solidFill>
                    <a:schemeClr val="bg1"/>
                  </a:solidFill>
                  <a:latin typeface="+mj-ea"/>
                  <a:ea typeface="+mj-ea"/>
                </a:endParaRPr>
              </a:p>
            </p:txBody>
          </p:sp>
          <p:sp>
            <p:nvSpPr>
              <p:cNvPr id="35"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检查信息：如孕周、孕妇年龄、家族遗传史等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图像描述：如心脏结构、功能异常和血流动力学异常等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诊断结果：如胎儿心脏疾病的类型、严重程度和处理建议等</a:t>
                </a:r>
                <a:endParaRPr/>
              </a:p>
            </p:txBody>
          </p:sp>
        </p:grpSp>
        <p:grpSp>
          <p:nvGrpSpPr>
            <p:cNvPr id="36" name="组合 35"/>
            <p:cNvGrpSpPr/>
            <p:nvPr/>
          </p:nvGrpSpPr>
          <p:grpSpPr>
            <a:xfrm>
              <a:off x="6016236" y="3146904"/>
              <a:ext cx="5400000" cy="3225487"/>
              <a:chOff x="6016236" y="3146904"/>
              <a:chExt cx="5400000" cy="3225487"/>
            </a:xfrm>
          </p:grpSpPr>
          <p:sp>
            <p:nvSpPr>
              <p:cNvPr id="37"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胎儿超声心动图检查的记录需要保持客观、准确和完整</a:t>
                </a:r>
                <a:endParaRPr kumimoji="1" lang="en-US" altLang="zh-CN" sz="1800" b="1">
                  <a:solidFill>
                    <a:schemeClr val="bg1"/>
                  </a:solidFill>
                  <a:latin typeface="+mj-ea"/>
                  <a:ea typeface="+mj-ea"/>
                </a:endParaRPr>
              </a:p>
            </p:txBody>
          </p:sp>
          <p:sp>
            <p:nvSpPr>
              <p:cNvPr id="38"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避免主观臆断，确保诊断结果的可靠性</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及时更新检查记录，为临床决策提供最新信息</a:t>
                </a:r>
                <a:endParaRPr/>
              </a:p>
            </p:txBody>
          </p:sp>
        </p:grpSp>
      </p:grpSp>
      <p:sp>
        <p:nvSpPr>
          <p:cNvPr id="39"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胎儿超声心动图检查的诊断报告与记录</a:t>
            </a:r>
            <a:endParaRPr lang="en-US" sz="2800" b="1">
              <a:latin typeface="微软雅黑"/>
              <a:ea typeface="微软雅黑"/>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https://d.book118.com/058125060103006042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darkgold">
      <a:dk1>
        <a:srgbClr val="FEFFFF"/>
      </a:dk1>
      <a:lt1>
        <a:srgbClr val="000000"/>
      </a:lt1>
      <a:dk2>
        <a:srgbClr val="FDF5E1"/>
      </a:dk2>
      <a:lt2>
        <a:srgbClr val="160908"/>
      </a:lt2>
      <a:accent1>
        <a:srgbClr val="FEB74E"/>
      </a:accent1>
      <a:accent2>
        <a:srgbClr val="FB7F3D"/>
      </a:accent2>
      <a:accent3>
        <a:srgbClr val="E15C3D"/>
      </a:accent3>
      <a:accent4>
        <a:srgbClr val="9F463B"/>
      </a:accent4>
      <a:accent5>
        <a:srgbClr val="515865"/>
      </a:accent5>
      <a:accent6>
        <a:srgbClr val="333A46"/>
      </a:accent6>
      <a:hlink>
        <a:srgbClr val="175CEB"/>
      </a:hlink>
      <a:folHlink>
        <a:srgbClr val="81868F"/>
      </a:folHlink>
    </a:clrScheme>
    <a:fontScheme name="Arial Black-Arial">
      <a:majorFont>
        <a:latin typeface="Arial Black"/>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14</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14</vt:i4>
      </vt:variant>
    </vt:vector>
  </HeadingPairs>
  <TitlesOfParts>
    <vt:vector baseType="lpstr" size="23">
      <vt:lpstr>Arial</vt:lpstr>
      <vt:lpstr>Calibri</vt:lpstr>
      <vt:lpstr>Arial Black</vt:lpstr>
      <vt:lpstr>微软雅黑</vt:lpstr>
      <vt:lpstr>黑体</vt:lpstr>
      <vt:lpstr>Microsoft YaHei</vt:lpstr>
      <vt:lpstr>Microsoft YaHei Light</vt:lpstr>
      <vt:lpstr>Microsoft Yahei</vt:lpstr>
      <vt:lpstr>Office Theme</vt:lpstr>
      <vt:lpstr>胎儿超声心动图检查方法课件</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2024-09-21T20:42:18.027</cp:lastPrinted>
  <dcterms:created xsi:type="dcterms:W3CDTF">2024-09-21T12:42:18Z</dcterms:created>
  <dcterms:modified xsi:type="dcterms:W3CDTF">2024-09-21T12:42:19Z</dcterms:modified>
</cp:coreProperties>
</file>