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5D15-034E-4E88-9AD7-0B391D0C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704A6-038C-43CE-81CB-F95F50EBE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F1A74-FF52-488D-B4D4-4474FDD0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1908A-20A4-4C24-A6A9-216357CF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EE6D6-5125-4904-9B7B-3B2C81F9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94578-5D61-44C7-9E88-FECC410F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F159D-16FD-4E0D-9561-5B350E11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7D38C-D2C4-4DBF-8093-584C3E711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49626-144E-4A00-ACF3-D6B36377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41006-5A65-4621-BF44-B9F52D01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10CA4-4261-4D0B-BE6F-B7B7DC26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031" r:id="rId2"/>
    <p:sldLayoutId id="2147498032" r:id="rId3"/>
    <p:sldLayoutId id="2147498033" r:id="rId4"/>
    <p:sldLayoutId id="2147498034" r:id="rId5"/>
    <p:sldLayoutId id="2147498035" r:id="rId6"/>
    <p:sldLayoutId id="2147498036" r:id="rId7"/>
    <p:sldLayoutId id="2147498037" r:id="rId8"/>
    <p:sldLayoutId id="2147498038" r:id="rId9"/>
    <p:sldLayoutId id="2147498039" r:id="rId10"/>
    <p:sldLayoutId id="21474980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107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2023年课程咨询主管年度总结及下一年计划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课程咨询主管的职责与挑战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行业趋势与市场分析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个人能力提升计划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完成业绩指标</a:t>
            </a:r>
            <a:endParaRPr lang="zh-CN" altLang="en-US"/>
          </a:p>
        </p:txBody>
      </p:sp>
      <p:sp>
        <p:nvSpPr>
          <p:cNvPr id="10488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课程咨询主管年度总结：完成业绩指标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2023年课程咨询主管年度总结：完成业绩指标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2023年课程咨询主管年度总结：完成业绩指标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2023年课程咨询主管年度总结：完成业绩指标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89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客户满意度调查：定期进行客户满意度调查，了解客户需求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客户服务改进：根据客户反馈，改进客户服务流程和标准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客户培训：提供客户培训，提高客户使用产品的能力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客户关系管理：加强与客户的沟通和联系，建立良好的客户关系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团队建设与培训</a:t>
            </a:r>
            <a:endParaRPr lang="zh-CN" altLang="en-US"/>
          </a:p>
        </p:txBody>
      </p:sp>
      <p:sp>
        <p:nvSpPr>
          <p:cNvPr id="10489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团队建设：加强团队凝聚力，提高团队协作能力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培训计划：制定详细的培训计划，提高员工技能水平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培训内容：包括产品知识、销售技巧、客户服务等方面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培训效果：通过培训，员工技能水平得到显著提升，提高了工作效率和客户满意度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2"/>
            </p:custDataLst>
          </p:nvPr>
        </p:nvSpPr>
        <p:spPr>
          <a:xfrm>
            <a:off x="3981639" y="5428023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解决方案：加强与客户的沟通，了解客户需求，提供个性化服务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3"/>
            </p:custDataLst>
          </p:nvPr>
        </p:nvSpPr>
        <p:spPr>
          <a:xfrm>
            <a:off x="3981639" y="5010453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问题：客户需求多样化，课程咨询主管需要提供个性化服务 解决方案：加强与客户的沟通，了解客户需求，提供个性化服务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4"/>
            </p:custDataLst>
          </p:nvPr>
        </p:nvSpPr>
        <p:spPr>
          <a:xfrm>
            <a:off x="3981639" y="1781970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解决方案：增加咨询主管数量，提高工作效率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标题"/>
          <p:cNvSpPr txBox="1"/>
          <p:nvPr>
            <p:custDataLst>
              <p:tags r:id="rId5"/>
            </p:custDataLst>
          </p:nvPr>
        </p:nvSpPr>
        <p:spPr>
          <a:xfrm>
            <a:off x="3981639" y="1364400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问题：课程咨询量增加，导致咨询主管工作压力增大 解决方案：增加咨询主管数量，提高工作效率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6"/>
            </p:custDataLst>
          </p:nvPr>
        </p:nvSpPr>
        <p:spPr>
          <a:xfrm>
            <a:off x="3981639" y="2997321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解决方案：加强培训，提高咨询主管的专业素质和服务水平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标题"/>
          <p:cNvSpPr txBox="1"/>
          <p:nvPr>
            <p:custDataLst>
              <p:tags r:id="rId7"/>
            </p:custDataLst>
          </p:nvPr>
        </p:nvSpPr>
        <p:spPr>
          <a:xfrm>
            <a:off x="3981639" y="2579751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问题：课程咨询质量参差不齐，影响客户满意度 解决方案：加强培训，提高咨询主管的专业素质和服务水平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8"/>
            </p:custDataLst>
          </p:nvPr>
        </p:nvSpPr>
        <p:spPr>
          <a:xfrm>
            <a:off x="3981639" y="4212672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解决方案：定期组织培训，提高咨询主管的市场敏感度和专业能力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标题"/>
          <p:cNvSpPr txBox="1"/>
          <p:nvPr>
            <p:custDataLst>
              <p:tags r:id="rId9"/>
            </p:custDataLst>
          </p:nvPr>
        </p:nvSpPr>
        <p:spPr>
          <a:xfrm>
            <a:off x="3981639" y="3795102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问题：市场竞争激烈，课程咨询主管需要不断学习新知识 解决方案：定期组织培训，提高咨询主管的市场敏感度和专业能力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业绩目标设定</a:t>
            </a:r>
            <a:endParaRPr lang="zh-CN" altLang="en-US"/>
          </a:p>
        </p:txBody>
      </p:sp>
      <p:sp>
        <p:nvSpPr>
          <p:cNvPr id="10491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提升课程咨询量：增加课程咨询量，提高客户满意度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提高课程转化率：优化课程咨询流程，提高课程转化率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拓展新客户：开发新客户，扩大市场份额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提高团队协作能力：加强团队协作，提高工作效率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提升客户体验的措施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优化课程内容，提高教学质量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加强客户沟通，了解客户需求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提供个性化服务，满足不同客户需求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加强售后服务，提高客户满意度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团队发展与培训计划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培训计划：制定详细的培训计划，提高团队成员的专业技能和综合素质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团队建设：加强团队凝聚力，提高团队协作能力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绩效管理：完善绩效管理体系，激发团队成员的工作积极性和创造力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职业规划：为团队成员提供职业规划指导，帮助他们明确职业发展方向和目标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预期问题和应对策略</a:t>
            </a:r>
            <a:endParaRPr lang="zh-CN" altLang="en-US"/>
          </a:p>
        </p:txBody>
      </p:sp>
      <p:cxnSp>
        <p:nvCxnSpPr>
          <p:cNvPr id="3145743" name="直接连接符 155"/>
          <p:cNvCxnSpPr/>
          <p:nvPr>
            <p:custDataLst>
              <p:tags r:id="rId2"/>
            </p:custDataLst>
          </p:nvPr>
        </p:nvCxnSpPr>
        <p:spPr>
          <a:xfrm flipV="1">
            <a:off x="8642136" y="3046325"/>
            <a:ext cx="2526585" cy="417731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5" name="直接连接符 156"/>
          <p:cNvCxnSpPr/>
          <p:nvPr>
            <p:custDataLst>
              <p:tags r:id="rId3"/>
            </p:custDataLst>
          </p:nvPr>
        </p:nvCxnSpPr>
        <p:spPr>
          <a:xfrm>
            <a:off x="6110989" y="4424641"/>
            <a:ext cx="2496608" cy="389708"/>
          </a:xfrm>
          <a:prstGeom prst="line">
            <a:avLst/>
          </a:prstGeom>
          <a:ln w="3175">
            <a:gradFill>
              <a:gsLst>
                <a:gs pos="34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157"/>
          <p:cNvCxnSpPr/>
          <p:nvPr>
            <p:custDataLst>
              <p:tags r:id="rId4"/>
            </p:custDataLst>
          </p:nvPr>
        </p:nvCxnSpPr>
        <p:spPr>
          <a:xfrm>
            <a:off x="3587010" y="2666393"/>
            <a:ext cx="2468585" cy="368854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9" name="直接连接符 158"/>
          <p:cNvCxnSpPr/>
          <p:nvPr>
            <p:custDataLst>
              <p:tags r:id="rId5"/>
            </p:custDataLst>
          </p:nvPr>
        </p:nvCxnSpPr>
        <p:spPr>
          <a:xfrm flipV="1">
            <a:off x="1061728" y="4018641"/>
            <a:ext cx="2512325" cy="396225"/>
          </a:xfrm>
          <a:prstGeom prst="line">
            <a:avLst/>
          </a:prstGeom>
          <a:ln w="3175">
            <a:gradFill>
              <a:gsLst>
                <a:gs pos="35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2000">
                  <a:srgbClr val="FFFFFF"/>
                </a:gs>
                <a:gs pos="63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288" name="任意多边形: 形状 25"/>
          <p:cNvSpPr/>
          <p:nvPr>
            <p:custDataLst>
              <p:tags r:id="rId6"/>
            </p:custDataLst>
          </p:nvPr>
        </p:nvSpPr>
        <p:spPr>
          <a:xfrm>
            <a:off x="1028492" y="2736775"/>
            <a:ext cx="2521372" cy="1575776"/>
          </a:xfrm>
          <a:custGeom>
            <a:gdLst>
              <a:gd name="connsiteX0" fmla="*/ 2697959 w 2697959"/>
              <a:gd name="connsiteY0" fmla="*/ 0 h 1685925"/>
              <a:gd name="connsiteX1" fmla="*/ 2695580 w 2697959"/>
              <a:gd name="connsiteY1" fmla="*/ 1271588 h 1685925"/>
              <a:gd name="connsiteX2" fmla="*/ 1652286 w 2697959"/>
              <a:gd name="connsiteY2" fmla="*/ 1432664 h 1685925"/>
              <a:gd name="connsiteX3" fmla="*/ 1645164 w 2697959"/>
              <a:gd name="connsiteY3" fmla="*/ 1419543 h 1685925"/>
              <a:gd name="connsiteX4" fmla="*/ 1348979 w 2697959"/>
              <a:gd name="connsiteY4" fmla="*/ 1262063 h 1685925"/>
              <a:gd name="connsiteX5" fmla="*/ 1019862 w 2697959"/>
              <a:gd name="connsiteY5" fmla="*/ 1480217 h 1685925"/>
              <a:gd name="connsiteX6" fmla="*/ 1003531 w 2697959"/>
              <a:gd name="connsiteY6" fmla="*/ 1532827 h 1685925"/>
              <a:gd name="connsiteX7" fmla="*/ 11909 w 2697959"/>
              <a:gd name="connsiteY7" fmla="*/ 1685925 h 1685925"/>
              <a:gd name="connsiteX8" fmla="*/ 0 w 2697959"/>
              <a:gd name="connsiteY8" fmla="*/ 419100 h 1685925"/>
              <a:gd name="connsiteX9" fmla="*/ 2697959 w 2697959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97959" h="1685925">
                <a:moveTo>
                  <a:pt x="2697959" y="0"/>
                </a:moveTo>
                <a:cubicBezTo>
                  <a:pt x="2695579" y="415925"/>
                  <a:pt x="2697960" y="855663"/>
                  <a:pt x="2695580" y="1271588"/>
                </a:cubicBezTo>
                <a:lnTo>
                  <a:pt x="1652286" y="1432664"/>
                </a:lnTo>
                <a:lnTo>
                  <a:pt x="1645164" y="1419543"/>
                </a:lnTo>
                <a:cubicBezTo>
                  <a:pt x="1580975" y="1324531"/>
                  <a:pt x="1472272" y="1262063"/>
                  <a:pt x="1348979" y="1262063"/>
                </a:cubicBezTo>
                <a:cubicBezTo>
                  <a:pt x="1201027" y="1262063"/>
                  <a:pt x="1074086" y="1352017"/>
                  <a:pt x="1019862" y="1480217"/>
                </a:cubicBezTo>
                <a:lnTo>
                  <a:pt x="1003531" y="1532827"/>
                </a:lnTo>
                <a:lnTo>
                  <a:pt x="11909" y="1685925"/>
                </a:lnTo>
                <a:lnTo>
                  <a:pt x="0" y="419100"/>
                </a:lnTo>
                <a:lnTo>
                  <a:pt x="2697959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079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问题：市场竞争加剧，客户需求多样化 应对策略：加强市场调研，提供个性化服务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0" name="椭圆 160"/>
          <p:cNvSpPr/>
          <p:nvPr>
            <p:custDataLst>
              <p:tags r:id="rId7"/>
            </p:custDataLst>
          </p:nvPr>
        </p:nvSpPr>
        <p:spPr>
          <a:xfrm>
            <a:off x="1991032" y="3951517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R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2" name="任意多边形: 形状 43"/>
          <p:cNvSpPr/>
          <p:nvPr>
            <p:custDataLst>
              <p:tags r:id="rId8"/>
            </p:custDataLst>
          </p:nvPr>
        </p:nvSpPr>
        <p:spPr>
          <a:xfrm>
            <a:off x="3573976" y="2736775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1016889 w 2678910"/>
              <a:gd name="connsiteY1" fmla="*/ 159087 h 1685925"/>
              <a:gd name="connsiteX2" fmla="*/ 1010841 w 2678910"/>
              <a:gd name="connsiteY2" fmla="*/ 219078 h 1685925"/>
              <a:gd name="connsiteX3" fmla="*/ 1368028 w 2678910"/>
              <a:gd name="connsiteY3" fmla="*/ 576265 h 1685925"/>
              <a:gd name="connsiteX4" fmla="*/ 1717958 w 2678910"/>
              <a:gd name="connsiteY4" fmla="*/ 291064 h 1685925"/>
              <a:gd name="connsiteX5" fmla="*/ 1720171 w 2678910"/>
              <a:gd name="connsiteY5" fmla="*/ 269111 h 1685925"/>
              <a:gd name="connsiteX6" fmla="*/ 2678910 w 2678910"/>
              <a:gd name="connsiteY6" fmla="*/ 419100 h 1685925"/>
              <a:gd name="connsiteX7" fmla="*/ 2667085 w 2678910"/>
              <a:gd name="connsiteY7" fmla="*/ 1685925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1016889" y="159087"/>
                </a:lnTo>
                <a:lnTo>
                  <a:pt x="1010841" y="219078"/>
                </a:lnTo>
                <a:cubicBezTo>
                  <a:pt x="1010841" y="416347"/>
                  <a:pt x="1170759" y="576265"/>
                  <a:pt x="1368028" y="576265"/>
                </a:cubicBezTo>
                <a:cubicBezTo>
                  <a:pt x="1540639" y="576265"/>
                  <a:pt x="1684652" y="453828"/>
                  <a:pt x="1717958" y="291064"/>
                </a:cubicBezTo>
                <a:lnTo>
                  <a:pt x="1720171" y="269111"/>
                </a:lnTo>
                <a:lnTo>
                  <a:pt x="2678910" y="419100"/>
                </a:lnTo>
                <a:lnTo>
                  <a:pt x="2667085" y="1685925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问题：团队协作效率不高 应对策略：加强团队建设，提高沟通效率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94" name="椭圆 162"/>
          <p:cNvSpPr/>
          <p:nvPr>
            <p:custDataLst>
              <p:tags r:id="rId9"/>
            </p:custDataLst>
          </p:nvPr>
        </p:nvSpPr>
        <p:spPr>
          <a:xfrm>
            <a:off x="4549550" y="2643584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A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6" name="任意多边形: 形状 41"/>
          <p:cNvSpPr/>
          <p:nvPr>
            <p:custDataLst>
              <p:tags r:id="rId10"/>
            </p:custDataLst>
          </p:nvPr>
        </p:nvSpPr>
        <p:spPr>
          <a:xfrm>
            <a:off x="6110989" y="3137561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2678910 w 2678910"/>
              <a:gd name="connsiteY1" fmla="*/ 419100 h 1685925"/>
              <a:gd name="connsiteX2" fmla="*/ 2667085 w 2678910"/>
              <a:gd name="connsiteY2" fmla="*/ 1685925 h 1685925"/>
              <a:gd name="connsiteX3" fmla="*/ 1695784 w 2678910"/>
              <a:gd name="connsiteY3" fmla="*/ 1534898 h 1685925"/>
              <a:gd name="connsiteX4" fmla="*/ 1696642 w 2678910"/>
              <a:gd name="connsiteY4" fmla="*/ 1526381 h 1685925"/>
              <a:gd name="connsiteX5" fmla="*/ 1339455 w 2678910"/>
              <a:gd name="connsiteY5" fmla="*/ 1169194 h 1685925"/>
              <a:gd name="connsiteX6" fmla="*/ 1010338 w 2678910"/>
              <a:gd name="connsiteY6" fmla="*/ 1387348 h 1685925"/>
              <a:gd name="connsiteX7" fmla="*/ 998206 w 2678910"/>
              <a:gd name="connsiteY7" fmla="*/ 1426432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2678910" y="419100"/>
                </a:lnTo>
                <a:lnTo>
                  <a:pt x="2667085" y="1685925"/>
                </a:lnTo>
                <a:lnTo>
                  <a:pt x="1695784" y="1534898"/>
                </a:lnTo>
                <a:lnTo>
                  <a:pt x="1696642" y="1526381"/>
                </a:lnTo>
                <a:cubicBezTo>
                  <a:pt x="1696642" y="1329112"/>
                  <a:pt x="1536724" y="1169194"/>
                  <a:pt x="1339455" y="1169194"/>
                </a:cubicBezTo>
                <a:cubicBezTo>
                  <a:pt x="1191503" y="1169194"/>
                  <a:pt x="1064562" y="1259148"/>
                  <a:pt x="1010338" y="1387348"/>
                </a:cubicBezTo>
                <a:lnTo>
                  <a:pt x="998206" y="1426432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4414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问题：客户满意度下降 应对策略：加强客户关系管理，提高服务质量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8" name="椭圆 164"/>
          <p:cNvSpPr/>
          <p:nvPr>
            <p:custDataLst>
              <p:tags r:id="rId11"/>
            </p:custDataLst>
          </p:nvPr>
        </p:nvSpPr>
        <p:spPr>
          <a:xfrm>
            <a:off x="7064405" y="4265629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C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00" name="任意多边形: 形状 37"/>
          <p:cNvSpPr/>
          <p:nvPr>
            <p:custDataLst>
              <p:tags r:id="rId12"/>
            </p:custDataLst>
          </p:nvPr>
        </p:nvSpPr>
        <p:spPr>
          <a:xfrm>
            <a:off x="8647349" y="3141472"/>
            <a:ext cx="2512248" cy="1588810"/>
          </a:xfrm>
          <a:custGeom>
            <a:gdLst>
              <a:gd name="connsiteX0" fmla="*/ 2688435 w 2688435"/>
              <a:gd name="connsiteY0" fmla="*/ 0 h 1700212"/>
              <a:gd name="connsiteX1" fmla="*/ 2688435 w 2688435"/>
              <a:gd name="connsiteY1" fmla="*/ 1266825 h 1700212"/>
              <a:gd name="connsiteX2" fmla="*/ 0 w 2688435"/>
              <a:gd name="connsiteY2" fmla="*/ 1700212 h 1700212"/>
              <a:gd name="connsiteX3" fmla="*/ 0 w 2688435"/>
              <a:gd name="connsiteY3" fmla="*/ 428625 h 1700212"/>
              <a:gd name="connsiteX4" fmla="*/ 996229 w 2688435"/>
              <a:gd name="connsiteY4" fmla="*/ 269793 h 1700212"/>
              <a:gd name="connsiteX5" fmla="*/ 1010338 w 2688435"/>
              <a:gd name="connsiteY5" fmla="*/ 315245 h 1700212"/>
              <a:gd name="connsiteX6" fmla="*/ 1339455 w 2688435"/>
              <a:gd name="connsiteY6" fmla="*/ 533399 h 1700212"/>
              <a:gd name="connsiteX7" fmla="*/ 1696642 w 2688435"/>
              <a:gd name="connsiteY7" fmla="*/ 176212 h 1700212"/>
              <a:gd name="connsiteX8" fmla="*/ 1694847 w 2688435"/>
              <a:gd name="connsiteY8" fmla="*/ 158411 h 1700212"/>
              <a:gd name="connsiteX9" fmla="*/ 2688435 w 2688435"/>
              <a:gd name="connsiteY9" fmla="*/ 0 h 17002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8435" h="1700211">
                <a:moveTo>
                  <a:pt x="2688435" y="0"/>
                </a:moveTo>
                <a:lnTo>
                  <a:pt x="2688435" y="1266825"/>
                </a:lnTo>
                <a:lnTo>
                  <a:pt x="0" y="1700212"/>
                </a:lnTo>
                <a:lnTo>
                  <a:pt x="0" y="428625"/>
                </a:lnTo>
                <a:lnTo>
                  <a:pt x="996229" y="269793"/>
                </a:lnTo>
                <a:lnTo>
                  <a:pt x="1010338" y="315245"/>
                </a:lnTo>
                <a:cubicBezTo>
                  <a:pt x="1064561" y="443445"/>
                  <a:pt x="1191503" y="533399"/>
                  <a:pt x="1339455" y="533399"/>
                </a:cubicBezTo>
                <a:cubicBezTo>
                  <a:pt x="1536724" y="533399"/>
                  <a:pt x="1696642" y="373481"/>
                  <a:pt x="1696642" y="176212"/>
                </a:cubicBezTo>
                <a:lnTo>
                  <a:pt x="1694847" y="158411"/>
                </a:lnTo>
                <a:lnTo>
                  <a:pt x="2688435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问题：市场竞争加剧，客户需求多样化 应对策略：加强市场调研，提供个性化服务</a:t>
            </a:r>
            <a:endParaRPr lang="en-US" altLang="zh-CN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02" name="椭圆 166"/>
          <p:cNvSpPr/>
          <p:nvPr>
            <p:custDataLst>
              <p:tags r:id="rId13"/>
            </p:custDataLst>
          </p:nvPr>
        </p:nvSpPr>
        <p:spPr>
          <a:xfrm>
            <a:off x="9600766" y="3008528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I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14"/>
            </p:custDataLst>
          </p:nvPr>
        </p:nvSpPr>
        <p:spPr>
          <a:xfrm>
            <a:off x="838200" y="4624057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应对策略：加强市场调研，提供个性化服务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15"/>
            </p:custDataLst>
          </p:nvPr>
        </p:nvSpPr>
        <p:spPr>
          <a:xfrm>
            <a:off x="3396718" y="170906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应对策略：加强团队建设，提高沟通效率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16"/>
            </p:custDataLst>
          </p:nvPr>
        </p:nvSpPr>
        <p:spPr>
          <a:xfrm>
            <a:off x="5911573" y="502223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应对策略：加强客户关系管理，提高服务质量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17"/>
            </p:custDataLst>
          </p:nvPr>
        </p:nvSpPr>
        <p:spPr>
          <a:xfrm>
            <a:off x="8452495" y="2038819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应对策略：加强市场调研，提供个性化服务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课程咨询主管的职责与挑战</a:t>
            </a:r>
            <a:endParaRPr lang="zh-CN" altLang="en-US"/>
          </a:p>
        </p:txBody>
      </p:sp>
      <p:sp>
        <p:nvSpPr>
          <p:cNvPr id="10493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职责概述</a:t>
            </a:r>
            <a:endParaRPr lang="zh-CN" altLang="en-US"/>
          </a:p>
        </p:txBody>
      </p:sp>
      <p:sp>
        <p:nvSpPr>
          <p:cNvPr id="104938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负责课程咨询工作，解答客户疑问，提供专业建议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维护客户关系，提高客户满意度和忠诚度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参与课程开发和改进，提供市场反馈和建议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负责团队管理和培训，提高团队绩效和凝聚力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应对市场竞争和变化，制定和执行有效的营销策略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负责数据分析和报告，为决策提供支持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面临的挑战</a:t>
            </a:r>
            <a:endParaRPr lang="zh-CN" altLang="en-US"/>
          </a:p>
        </p:txBody>
      </p:sp>
      <p:sp>
        <p:nvSpPr>
          <p:cNvPr id="104945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课程咨询主管需要处理客户投诉和纠纷，维护公司的形象和声誉。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课程咨询主管需要具备丰富的专业知识和技能，以满足不同客户的需求。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课程咨询主管需要面对市场竞争的压力，不断提高服务质量和效率。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课程咨询主管需要不断学习和更新知识，以适应行业发展和变化。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https://d.book118.com/058131076101006031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6600000262260437,&quot;transparency&quot;:0},{&quot;brightness&quot;:0.6000000238418579,&quot;colorType&quot;:1,&quot;foreColorIndex&quot;:5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3499999940395355,&quot;transparency&quot;:0},{&quot;brightness&quot;:0,&quot;colorType&quot;:2,&quot;pos&quot;:0.6200000047683716,&quot;rgb&quot;:&quot;#ffffff&quot;,&quot;transparency&quot;:0},{&quot;brightness&quot;:0.6000000238418579,&quot;colorType&quot;:1,&quot;foreColorIndex&quot;:5,&quot;pos&quot;:0.629999995231628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谁执行"/>
  <p:tag name="KSO_WM_UNIT_TYPE" val="l_h_a"/>
  <p:tag name="KSO_WM_UNIT_VALUE" val="4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谁负责"/>
  <p:tag name="KSO_WM_UNIT_TYPE" val="l_h_a"/>
  <p:tag name="KSO_WM_UNIT_VALUE" val="4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咨询谁"/>
  <p:tag name="KSO_WM_UNIT_TYPE" val="l_h_a"/>
  <p:tag name="KSO_WM_UNIT_VALUE" val="4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告知谁"/>
  <p:tag name="KSO_WM_UNIT_TYPE" val="l_h_a"/>
  <p:tag name="KSO_WM_UNIT_VALUE" val="4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Office Theme</vt:lpstr>
      <vt:lpstr>2023年课程咨询主管年度总结及下一年计划</vt:lpstr>
      <vt:lpstr>目录</vt:lpstr>
      <vt:lpstr>2023年工作总结</vt:lpstr>
      <vt:lpstr>完成业绩指标</vt:lpstr>
      <vt:lpstr>客户满意度提升</vt:lpstr>
      <vt:lpstr>团队建设与培训</vt:lpstr>
      <vt:lpstr>遇到的问题和解决方案</vt:lpstr>
      <vt:lpstr>下一年工作计划</vt:lpstr>
      <vt:lpstr>业绩目标设定</vt:lpstr>
      <vt:lpstr>提升客户体验的措施</vt:lpstr>
      <vt:lpstr>团队发展与培训计划</vt:lpstr>
      <vt:lpstr>预期问题和应对策略</vt:lpstr>
      <vt:lpstr>课程咨询主管的职责与挑战</vt:lpstr>
      <vt:lpstr>职责概述</vt:lpstr>
      <vt:lpstr>面临的挑战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2024-09-08T15:20:00.617</cp:lastPrinted>
  <dcterms:created xsi:type="dcterms:W3CDTF">2024-09-08T07:20:00Z</dcterms:created>
  <dcterms:modified xsi:type="dcterms:W3CDTF">2024-09-08T07:20:02Z</dcterms:modified>
</cp:coreProperties>
</file>