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D8D6102-0C54-4DBE-B2BE-214E0DEEE89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84" name="PlaceHolder 1"/>
          <p:cNvSpPr>
            <a:spLocks noGrp="1"/>
          </p:cNvSpPr>
          <p:nvPr>
            <p:ph type="sldImg"/>
          </p:nvPr>
        </p:nvSpPr>
        <p:spPr>
          <a:xfrm>
            <a:off x="685800" y="1143000"/>
            <a:ext cx="5486040" cy="3085920"/>
          </a:xfrm>
          <a:prstGeom prst="rect">
            <a:avLst/>
          </a:prstGeom>
          <a:ln w="0">
            <a:noFill/>
          </a:ln>
        </p:spPr>
      </p:sp>
      <p:sp>
        <p:nvSpPr>
          <p:cNvPr id="178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8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87" name="PlaceHolder 1"/>
          <p:cNvSpPr>
            <a:spLocks noGrp="1"/>
          </p:cNvSpPr>
          <p:nvPr>
            <p:ph type="sldImg"/>
          </p:nvPr>
        </p:nvSpPr>
        <p:spPr>
          <a:xfrm>
            <a:off x="685800" y="1143000"/>
            <a:ext cx="5486040" cy="3085920"/>
          </a:xfrm>
          <a:prstGeom prst="rect">
            <a:avLst/>
          </a:prstGeom>
          <a:ln w="0">
            <a:noFill/>
          </a:ln>
        </p:spPr>
      </p:sp>
      <p:sp>
        <p:nvSpPr>
          <p:cNvPr id="178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8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90" name="PlaceHolder 1"/>
          <p:cNvSpPr>
            <a:spLocks noGrp="1"/>
          </p:cNvSpPr>
          <p:nvPr>
            <p:ph type="sldImg"/>
          </p:nvPr>
        </p:nvSpPr>
        <p:spPr>
          <a:xfrm>
            <a:off x="685800" y="1143000"/>
            <a:ext cx="5486040" cy="3085920"/>
          </a:xfrm>
          <a:prstGeom prst="rect">
            <a:avLst/>
          </a:prstGeom>
          <a:ln w="0">
            <a:noFill/>
          </a:ln>
        </p:spPr>
      </p:sp>
      <p:sp>
        <p:nvSpPr>
          <p:cNvPr id="179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9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93" name="PlaceHolder 1"/>
          <p:cNvSpPr>
            <a:spLocks noGrp="1"/>
          </p:cNvSpPr>
          <p:nvPr>
            <p:ph type="sldImg"/>
          </p:nvPr>
        </p:nvSpPr>
        <p:spPr>
          <a:xfrm>
            <a:off x="685800" y="1143000"/>
            <a:ext cx="5486040" cy="3085920"/>
          </a:xfrm>
          <a:prstGeom prst="rect">
            <a:avLst/>
          </a:prstGeom>
          <a:ln w="0">
            <a:noFill/>
          </a:ln>
        </p:spPr>
      </p:sp>
      <p:sp>
        <p:nvSpPr>
          <p:cNvPr id="179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9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96" name="PlaceHolder 1"/>
          <p:cNvSpPr>
            <a:spLocks noGrp="1"/>
          </p:cNvSpPr>
          <p:nvPr>
            <p:ph type="sldImg"/>
          </p:nvPr>
        </p:nvSpPr>
        <p:spPr>
          <a:xfrm>
            <a:off x="685800" y="1143000"/>
            <a:ext cx="5486040" cy="3085920"/>
          </a:xfrm>
          <a:prstGeom prst="rect">
            <a:avLst/>
          </a:prstGeom>
          <a:ln w="0">
            <a:noFill/>
          </a:ln>
        </p:spPr>
      </p:sp>
      <p:sp>
        <p:nvSpPr>
          <p:cNvPr id="179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9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99" name="PlaceHolder 1"/>
          <p:cNvSpPr>
            <a:spLocks noGrp="1"/>
          </p:cNvSpPr>
          <p:nvPr>
            <p:ph type="sldImg"/>
          </p:nvPr>
        </p:nvSpPr>
        <p:spPr>
          <a:xfrm>
            <a:off x="685800" y="1143000"/>
            <a:ext cx="5486040" cy="3085920"/>
          </a:xfrm>
          <a:prstGeom prst="rect">
            <a:avLst/>
          </a:prstGeom>
          <a:ln w="0">
            <a:noFill/>
          </a:ln>
        </p:spPr>
      </p:sp>
      <p:sp>
        <p:nvSpPr>
          <p:cNvPr id="180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80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802" name="PlaceHolder 1"/>
          <p:cNvSpPr>
            <a:spLocks noGrp="1"/>
          </p:cNvSpPr>
          <p:nvPr>
            <p:ph type="sldImg"/>
          </p:nvPr>
        </p:nvSpPr>
        <p:spPr>
          <a:xfrm>
            <a:off x="685800" y="1143000"/>
            <a:ext cx="5486040" cy="3085920"/>
          </a:xfrm>
          <a:prstGeom prst="rect">
            <a:avLst/>
          </a:prstGeom>
          <a:ln w="0">
            <a:noFill/>
          </a:ln>
        </p:spPr>
      </p:sp>
      <p:sp>
        <p:nvSpPr>
          <p:cNvPr id="180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80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805" name="PlaceHolder 1"/>
          <p:cNvSpPr>
            <a:spLocks noGrp="1"/>
          </p:cNvSpPr>
          <p:nvPr>
            <p:ph type="sldImg"/>
          </p:nvPr>
        </p:nvSpPr>
        <p:spPr>
          <a:xfrm>
            <a:off x="685800" y="1143000"/>
            <a:ext cx="5486040" cy="3085920"/>
          </a:xfrm>
          <a:prstGeom prst="rect">
            <a:avLst/>
          </a:prstGeom>
          <a:ln w="0">
            <a:noFill/>
          </a:ln>
        </p:spPr>
      </p:sp>
      <p:sp>
        <p:nvSpPr>
          <p:cNvPr id="1806"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807"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A09F0B-D285-4CE3-A51A-CF4726E02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20C1E9-75AC-4A02-826B-3C0EA973B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0800BA-385A-4FCA-BBBE-E6646F4FB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20C9B4-CA43-420B-B514-DCF54228E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51E2D1-3070-403F-8B9F-74772741A2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6C253F-58BF-4AD2-90EA-20D6D5D2DF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1DC630-417A-49A4-BA81-9E61EFD0EB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F08D08-581F-432E-8C8A-AEAFC2C34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8D631E-354A-46B9-A4C7-3904DFBF8B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B354E1-B658-4F52-A459-3C83FE3BD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10999-699C-484E-AFDC-723A4941B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CD723F8-172B-4FD0-B77B-119EDE562FF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6456C2E-35D1-4BBE-B8FF-239996BE8EF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3110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教育创新人工智能技术塑造新的教育方式</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教育创新人工智能技术概述</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人工智能技术在个性化学习中的应用</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人工智能技术在教学内容优化中的应用</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人工智能技术在评价与反馈中的应用</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人工智能技术在学习辅助中的应用</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结语</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8</a:t>
            </a:r>
            <a:r>
              <a:rPr lang="zh-CN" sz="2400" b="0" strike="noStrike" spc="-1">
                <a:solidFill>
                  <a:schemeClr val="accent3"/>
                </a:solidFill>
                <a:latin typeface="微软雅黑"/>
                <a:ea typeface="微软雅黑"/>
              </a:rPr>
              <a:t>章  致谢</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教育创新人工智能技术概述</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人工智能技术在教育中的应用</a:t>
            </a:r>
            <a:endParaRPr lang="en-US" sz="2800" b="0" strike="noStrike" spc="-1">
              <a:solidFill>
                <a:srgbClr val="000000"/>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人工智能技术通过智能辅助教育和个性化学习，为教育领域带来革命性变革。其潜力和优势为教育方式的创新打开了新的可能性。</a:t>
            </a:r>
            <a:endParaRPr lang="en-US" sz="18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81"/>
          <p:cNvGrpSpPr/>
          <p:nvPr/>
        </p:nvGrpSpPr>
        <p:grpSpPr>
          <a:xfrm>
            <a:off x="5322960" y="5068080"/>
            <a:ext cx="988200" cy="1001880"/>
            <a:chOff x="5322960" y="5068080"/>
            <a:chExt cx="988200" cy="1001880"/>
          </a:xfrm>
        </p:grpSpPr>
        <p:sp>
          <p:nvSpPr>
            <p:cNvPr id="20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6" name="组合 64"/>
          <p:cNvGrpSpPr/>
          <p:nvPr/>
        </p:nvGrpSpPr>
        <p:grpSpPr>
          <a:xfrm>
            <a:off x="-119880" y="962280"/>
            <a:ext cx="1961640" cy="2948040"/>
            <a:chOff x="-119880" y="962280"/>
            <a:chExt cx="1961640" cy="2948040"/>
          </a:xfrm>
        </p:grpSpPr>
        <p:sp>
          <p:nvSpPr>
            <p:cNvPr id="2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人工智能技术对教育方式的影响</a:t>
            </a:r>
            <a:endParaRPr lang="en-US" sz="3600" b="0" strike="noStrike" spc="-1">
              <a:solidFill>
                <a:schemeClr val="dk1"/>
              </a:solidFill>
              <a:latin typeface="Arial"/>
            </a:endParaRPr>
          </a:p>
        </p:txBody>
      </p:sp>
      <p:sp>
        <p:nvSpPr>
          <p:cNvPr id="22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根据每位学生的特点和学习风格定制课程</a:t>
            </a:r>
            <a:endParaRPr lang="en-US" sz="1600" b="0" strike="noStrike" spc="-1">
              <a:solidFill>
                <a:srgbClr val="000000"/>
              </a:solidFill>
              <a:latin typeface="Arial"/>
            </a:endParaRPr>
          </a:p>
        </p:txBody>
      </p:sp>
      <p:sp>
        <p:nvSpPr>
          <p:cNvPr id="23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个性化学习</a:t>
            </a:r>
            <a:endParaRPr lang="en-US" sz="2000" b="0" strike="noStrike" spc="-1">
              <a:solidFill>
                <a:srgbClr val="000000"/>
              </a:solidFill>
              <a:latin typeface="Arial"/>
            </a:endParaRPr>
          </a:p>
        </p:txBody>
      </p:sp>
      <p:sp>
        <p:nvSpPr>
          <p:cNvPr id="23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利用智能系统帮助教师提供更高效的教学支持</a:t>
            </a:r>
            <a:endParaRPr lang="en-US" sz="1600" b="0" strike="noStrike" spc="-1">
              <a:solidFill>
                <a:srgbClr val="000000"/>
              </a:solidFill>
              <a:latin typeface="Arial"/>
            </a:endParaRPr>
          </a:p>
        </p:txBody>
      </p:sp>
      <p:sp>
        <p:nvSpPr>
          <p:cNvPr id="23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智能辅助教育</a:t>
            </a:r>
            <a:endParaRPr lang="en-US" sz="2000" b="0" strike="noStrike" spc="-1">
              <a:solidFill>
                <a:srgbClr val="000000"/>
              </a:solidFill>
              <a:latin typeface="Arial"/>
            </a:endParaRPr>
          </a:p>
        </p:txBody>
      </p:sp>
      <p:sp>
        <p:nvSpPr>
          <p:cNvPr id="23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通过数据分析和智能算法提供更合理的教学内容</a:t>
            </a:r>
            <a:endParaRPr lang="en-US" sz="1600" b="0" strike="noStrike" spc="-1">
              <a:solidFill>
                <a:srgbClr val="000000"/>
              </a:solidFill>
              <a:latin typeface="Arial"/>
            </a:endParaRPr>
          </a:p>
        </p:txBody>
      </p:sp>
      <p:sp>
        <p:nvSpPr>
          <p:cNvPr id="23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优化教学内容</a:t>
            </a:r>
            <a:endParaRPr lang="en-US" sz="2000" b="0" strike="noStrike" spc="-1">
              <a:solidFill>
                <a:srgbClr val="000000"/>
              </a:solidFill>
              <a:latin typeface="Arial"/>
            </a:endParaRPr>
          </a:p>
        </p:txBody>
      </p:sp>
      <p:sp>
        <p:nvSpPr>
          <p:cNvPr id="23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3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 calcmode="lin" valueType="num">
                                      <p:cBhvr additive="repl">
                                        <p:cTn id="7" dur="3400" fill="hold"/>
                                        <p:tgtEl>
                                          <p:spTgt spid="216"/>
                                        </p:tgtEl>
                                        <p:attrNameLst>
                                          <p:attrName>ppt_x</p:attrName>
                                        </p:attrNameLst>
                                      </p:cBhvr>
                                      <p:tavLst>
                                        <p:tav tm="0">
                                          <p:val>
                                            <p:strVal val="0-#ppt_w/2"/>
                                          </p:val>
                                        </p:tav>
                                        <p:tav tm="100000">
                                          <p:val>
                                            <p:strVal val="#ppt_x"/>
                                          </p:val>
                                        </p:tav>
                                      </p:tavLst>
                                    </p:anim>
                                    <p:anim calcmode="lin" valueType="num">
                                      <p:cBhvr additive="repl">
                                        <p:cTn id="8" dur="3400" fill="hold"/>
                                        <p:tgtEl>
                                          <p:spTgt spid="2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9"/>
                                        </p:tgtEl>
                                        <p:attrNameLst>
                                          <p:attrName>style.visibility</p:attrName>
                                        </p:attrNameLst>
                                      </p:cBhvr>
                                      <p:to>
                                        <p:strVal val="visible"/>
                                      </p:to>
                                    </p:set>
                                    <p:anim calcmode="lin" valueType="num">
                                      <p:cBhvr additive="repl">
                                        <p:cTn id="11" dur="4000" fill="hold"/>
                                        <p:tgtEl>
                                          <p:spTgt spid="199"/>
                                        </p:tgtEl>
                                        <p:attrNameLst>
                                          <p:attrName>ppt_x</p:attrName>
                                        </p:attrNameLst>
                                      </p:cBhvr>
                                      <p:tavLst>
                                        <p:tav tm="0">
                                          <p:val>
                                            <p:strVal val="0-#ppt_w/2"/>
                                          </p:val>
                                        </p:tav>
                                        <p:tav tm="100000">
                                          <p:val>
                                            <p:strVal val="#ppt_x"/>
                                          </p:val>
                                        </p:tav>
                                      </p:tavLst>
                                    </p:anim>
                                    <p:anim calcmode="lin" valueType="num">
                                      <p:cBhvr additive="repl">
                                        <p:cTn id="12" dur="4000" fill="hold"/>
                                        <p:tgtEl>
                                          <p:spTgt spid="1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7" name="组合 81"/>
          <p:cNvGrpSpPr/>
          <p:nvPr/>
        </p:nvGrpSpPr>
        <p:grpSpPr>
          <a:xfrm>
            <a:off x="5322960" y="5068080"/>
            <a:ext cx="988200" cy="1001880"/>
            <a:chOff x="5322960" y="5068080"/>
            <a:chExt cx="988200" cy="1001880"/>
          </a:xfrm>
        </p:grpSpPr>
        <p:sp>
          <p:nvSpPr>
            <p:cNvPr id="238"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9"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0"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1"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2"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3"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4"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5"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6"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7"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8"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9"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0"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1"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2"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3"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54" name="组合 64"/>
          <p:cNvGrpSpPr/>
          <p:nvPr/>
        </p:nvGrpSpPr>
        <p:grpSpPr>
          <a:xfrm>
            <a:off x="-119880" y="962280"/>
            <a:ext cx="1961640" cy="2948040"/>
            <a:chOff x="-119880" y="962280"/>
            <a:chExt cx="1961640" cy="2948040"/>
          </a:xfrm>
        </p:grpSpPr>
        <p:sp>
          <p:nvSpPr>
            <p:cNvPr id="25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6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人工智能技术在教育创新中的挑战</a:t>
            </a:r>
            <a:endParaRPr lang="en-US" sz="3600" b="0" strike="noStrike" spc="-1">
              <a:solidFill>
                <a:schemeClr val="dk1"/>
              </a:solidFill>
              <a:latin typeface="Arial"/>
            </a:endParaRPr>
          </a:p>
        </p:txBody>
      </p:sp>
      <p:sp>
        <p:nvSpPr>
          <p:cNvPr id="26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保护学生个人信息和数据安全的重要性</a:t>
            </a:r>
            <a:endParaRPr lang="en-US" sz="1600" b="0" strike="noStrike" spc="-1">
              <a:solidFill>
                <a:srgbClr val="000000"/>
              </a:solidFill>
              <a:latin typeface="Arial"/>
            </a:endParaRPr>
          </a:p>
        </p:txBody>
      </p:sp>
      <p:sp>
        <p:nvSpPr>
          <p:cNvPr id="26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隐私保护</a:t>
            </a:r>
            <a:endParaRPr lang="en-US" sz="2000" b="0" strike="noStrike" spc="-1">
              <a:solidFill>
                <a:srgbClr val="000000"/>
              </a:solidFill>
              <a:latin typeface="Arial"/>
            </a:endParaRPr>
          </a:p>
        </p:txBody>
      </p:sp>
      <p:sp>
        <p:nvSpPr>
          <p:cNvPr id="26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确保教育数据的安全存储和传输</a:t>
            </a:r>
            <a:endParaRPr lang="en-US" sz="1600" b="0" strike="noStrike" spc="-1">
              <a:solidFill>
                <a:srgbClr val="000000"/>
              </a:solidFill>
              <a:latin typeface="Arial"/>
            </a:endParaRPr>
          </a:p>
        </p:txBody>
      </p:sp>
      <p:sp>
        <p:nvSpPr>
          <p:cNvPr id="27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数据安全</a:t>
            </a:r>
            <a:endParaRPr lang="en-US" sz="2000" b="0" strike="noStrike" spc="-1">
              <a:solidFill>
                <a:srgbClr val="000000"/>
              </a:solidFill>
              <a:latin typeface="Arial"/>
            </a:endParaRPr>
          </a:p>
        </p:txBody>
      </p:sp>
      <p:sp>
        <p:nvSpPr>
          <p:cNvPr id="27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不同地区和学校间人工智能技术应用水平不平衡</a:t>
            </a:r>
            <a:endParaRPr lang="en-US" sz="1600" b="0" strike="noStrike" spc="-1">
              <a:solidFill>
                <a:srgbClr val="000000"/>
              </a:solidFill>
              <a:latin typeface="Arial"/>
            </a:endParaRPr>
          </a:p>
        </p:txBody>
      </p:sp>
      <p:sp>
        <p:nvSpPr>
          <p:cNvPr id="27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发展不平衡</a:t>
            </a:r>
            <a:endParaRPr lang="en-US" sz="2000" b="0" strike="noStrike" spc="-1">
              <a:solidFill>
                <a:srgbClr val="000000"/>
              </a:solidFill>
              <a:latin typeface="Arial"/>
            </a:endParaRPr>
          </a:p>
        </p:txBody>
      </p:sp>
      <p:sp>
        <p:nvSpPr>
          <p:cNvPr id="27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7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54"/>
                                        </p:tgtEl>
                                        <p:attrNameLst>
                                          <p:attrName>style.visibility</p:attrName>
                                        </p:attrNameLst>
                                      </p:cBhvr>
                                      <p:to>
                                        <p:strVal val="visible"/>
                                      </p:to>
                                    </p:set>
                                    <p:anim calcmode="lin" valueType="num">
                                      <p:cBhvr additive="repl">
                                        <p:cTn id="7" dur="3400" fill="hold"/>
                                        <p:tgtEl>
                                          <p:spTgt spid="254"/>
                                        </p:tgtEl>
                                        <p:attrNameLst>
                                          <p:attrName>ppt_x</p:attrName>
                                        </p:attrNameLst>
                                      </p:cBhvr>
                                      <p:tavLst>
                                        <p:tav tm="0">
                                          <p:val>
                                            <p:strVal val="0-#ppt_w/2"/>
                                          </p:val>
                                        </p:tav>
                                        <p:tav tm="100000">
                                          <p:val>
                                            <p:strVal val="#ppt_x"/>
                                          </p:val>
                                        </p:tav>
                                      </p:tavLst>
                                    </p:anim>
                                    <p:anim calcmode="lin" valueType="num">
                                      <p:cBhvr additive="repl">
                                        <p:cTn id="8" dur="3400" fill="hold"/>
                                        <p:tgtEl>
                                          <p:spTgt spid="25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37"/>
                                        </p:tgtEl>
                                        <p:attrNameLst>
                                          <p:attrName>style.visibility</p:attrName>
                                        </p:attrNameLst>
                                      </p:cBhvr>
                                      <p:to>
                                        <p:strVal val="visible"/>
                                      </p:to>
                                    </p:set>
                                    <p:anim calcmode="lin" valueType="num">
                                      <p:cBhvr additive="repl">
                                        <p:cTn id="11" dur="4000" fill="hold"/>
                                        <p:tgtEl>
                                          <p:spTgt spid="237"/>
                                        </p:tgtEl>
                                        <p:attrNameLst>
                                          <p:attrName>ppt_x</p:attrName>
                                        </p:attrNameLst>
                                      </p:cBhvr>
                                      <p:tavLst>
                                        <p:tav tm="0">
                                          <p:val>
                                            <p:strVal val="0-#ppt_w/2"/>
                                          </p:val>
                                        </p:tav>
                                        <p:tav tm="100000">
                                          <p:val>
                                            <p:strVal val="#ppt_x"/>
                                          </p:val>
                                        </p:tav>
                                      </p:tavLst>
                                    </p:anim>
                                    <p:anim calcmode="lin" valueType="num">
                                      <p:cBhvr additive="repl">
                                        <p:cTn id="12" dur="4000" fill="hold"/>
                                        <p:tgtEl>
                                          <p:spTgt spid="23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5" name="组合 64"/>
          <p:cNvGrpSpPr/>
          <p:nvPr/>
        </p:nvGrpSpPr>
        <p:grpSpPr>
          <a:xfrm>
            <a:off x="-119880" y="962280"/>
            <a:ext cx="1961640" cy="2948040"/>
            <a:chOff x="-119880" y="962280"/>
            <a:chExt cx="1961640" cy="2948040"/>
          </a:xfrm>
        </p:grpSpPr>
        <p:sp>
          <p:nvSpPr>
            <p:cNvPr id="27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88"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教育体系重塑</a:t>
            </a:r>
            <a:endParaRPr lang="en-US" sz="1800" b="0" strike="noStrike" spc="-1">
              <a:solidFill>
                <a:srgbClr val="000000"/>
              </a:solidFill>
              <a:latin typeface="Arial"/>
            </a:endParaRPr>
          </a:p>
        </p:txBody>
      </p:sp>
      <p:sp>
        <p:nvSpPr>
          <p:cNvPr id="289"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学习内容多元化</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教育评估智能化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拓展学习任务的多样性</a:t>
            </a:r>
            <a:endParaRPr lang="en-US" sz="1400" b="0" strike="noStrike" spc="-1">
              <a:solidFill>
                <a:srgbClr val="000000"/>
              </a:solidFill>
              <a:latin typeface="Arial"/>
            </a:endParaRPr>
          </a:p>
        </p:txBody>
      </p:sp>
      <p:sp>
        <p:nvSpPr>
          <p:cNvPr id="2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1"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292"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2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4"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295"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29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未来教育中人工智能技术的前景</a:t>
            </a:r>
            <a:endParaRPr lang="en-US" sz="3600" b="0" strike="noStrike" spc="-1">
              <a:solidFill>
                <a:schemeClr val="dk1"/>
              </a:solidFill>
              <a:latin typeface="Arial"/>
            </a:endParaRPr>
          </a:p>
        </p:txBody>
      </p:sp>
      <p:sp>
        <p:nvSpPr>
          <p:cNvPr id="2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8"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新教育方式</a:t>
            </a:r>
            <a:endParaRPr lang="en-US" sz="1800" b="0" strike="noStrike" spc="-1">
              <a:solidFill>
                <a:srgbClr val="000000"/>
              </a:solidFill>
              <a:latin typeface="Arial"/>
            </a:endParaRPr>
          </a:p>
        </p:txBody>
      </p:sp>
      <p:sp>
        <p:nvSpPr>
          <p:cNvPr id="299"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虚拟教室</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个性化课程设计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实时学习监控</a:t>
            </a:r>
            <a:endParaRPr lang="en-US" sz="1400" b="0" strike="noStrike" spc="-1">
              <a:solidFill>
                <a:srgbClr val="000000"/>
              </a:solidFill>
              <a:latin typeface="Arial"/>
            </a:endParaRPr>
          </a:p>
        </p:txBody>
      </p:sp>
      <p:sp>
        <p:nvSpPr>
          <p:cNvPr id="300"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1"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2"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3"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304" name="组合 81"/>
          <p:cNvGrpSpPr/>
          <p:nvPr/>
        </p:nvGrpSpPr>
        <p:grpSpPr>
          <a:xfrm>
            <a:off x="381960" y="5287680"/>
            <a:ext cx="988200" cy="1001880"/>
            <a:chOff x="381960" y="5287680"/>
            <a:chExt cx="988200" cy="1001880"/>
          </a:xfrm>
        </p:grpSpPr>
        <p:sp>
          <p:nvSpPr>
            <p:cNvPr id="305"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6"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7"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8"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9"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0"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7"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8"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9"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0"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75"/>
                                        </p:tgtEl>
                                        <p:attrNameLst>
                                          <p:attrName>style.visibility</p:attrName>
                                        </p:attrNameLst>
                                      </p:cBhvr>
                                      <p:to>
                                        <p:strVal val="visible"/>
                                      </p:to>
                                    </p:set>
                                    <p:anim calcmode="lin" valueType="num">
                                      <p:cBhvr additive="repl">
                                        <p:cTn id="7" dur="3400" fill="hold"/>
                                        <p:tgtEl>
                                          <p:spTgt spid="275"/>
                                        </p:tgtEl>
                                        <p:attrNameLst>
                                          <p:attrName>ppt_x</p:attrName>
                                        </p:attrNameLst>
                                      </p:cBhvr>
                                      <p:tavLst>
                                        <p:tav tm="0">
                                          <p:val>
                                            <p:strVal val="0-#ppt_w/2"/>
                                          </p:val>
                                        </p:tav>
                                        <p:tav tm="100000">
                                          <p:val>
                                            <p:strVal val="#ppt_x"/>
                                          </p:val>
                                        </p:tav>
                                      </p:tavLst>
                                    </p:anim>
                                    <p:anim calcmode="lin" valueType="num">
                                      <p:cBhvr additive="repl">
                                        <p:cTn id="8" dur="3400" fill="hold"/>
                                        <p:tgtEl>
                                          <p:spTgt spid="27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04"/>
                                        </p:tgtEl>
                                        <p:attrNameLst>
                                          <p:attrName>style.visibility</p:attrName>
                                        </p:attrNameLst>
                                      </p:cBhvr>
                                      <p:to>
                                        <p:strVal val="visible"/>
                                      </p:to>
                                    </p:set>
                                    <p:anim calcmode="lin" valueType="num">
                                      <p:cBhvr additive="repl">
                                        <p:cTn id="11" dur="4000" fill="hold"/>
                                        <p:tgtEl>
                                          <p:spTgt spid="304"/>
                                        </p:tgtEl>
                                        <p:attrNameLst>
                                          <p:attrName>ppt_x</p:attrName>
                                        </p:attrNameLst>
                                      </p:cBhvr>
                                      <p:tavLst>
                                        <p:tav tm="0">
                                          <p:val>
                                            <p:strVal val="0-#ppt_w/2"/>
                                          </p:val>
                                        </p:tav>
                                        <p:tav tm="100000">
                                          <p:val>
                                            <p:strVal val="#ppt_x"/>
                                          </p:val>
                                        </p:tav>
                                      </p:tavLst>
                                    </p:anim>
                                    <p:anim calcmode="lin" valueType="num">
                                      <p:cBhvr additive="repl">
                                        <p:cTn id="12" dur="4000" fill="hold"/>
                                        <p:tgtEl>
                                          <p:spTgt spid="30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21" name="组合 81"/>
          <p:cNvGrpSpPr/>
          <p:nvPr/>
        </p:nvGrpSpPr>
        <p:grpSpPr>
          <a:xfrm>
            <a:off x="5322960" y="5068080"/>
            <a:ext cx="988200" cy="1001880"/>
            <a:chOff x="5322960" y="5068080"/>
            <a:chExt cx="988200" cy="1001880"/>
          </a:xfrm>
        </p:grpSpPr>
        <p:sp>
          <p:nvSpPr>
            <p:cNvPr id="322"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3"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4"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5"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6"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7"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8"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9"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0"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1"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2"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3"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4"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5"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6"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7"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338" name="组合 64"/>
          <p:cNvGrpSpPr/>
          <p:nvPr/>
        </p:nvGrpSpPr>
        <p:grpSpPr>
          <a:xfrm>
            <a:off x="-119880" y="962280"/>
            <a:ext cx="1961640" cy="2948040"/>
            <a:chOff x="-119880" y="962280"/>
            <a:chExt cx="1961640" cy="2948040"/>
          </a:xfrm>
        </p:grpSpPr>
        <p:sp>
          <p:nvSpPr>
            <p:cNvPr id="339"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0"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1"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2"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3"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4"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5"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6"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7"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8"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9"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5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人工智能技术的发展对教育体系的重塑</a:t>
            </a:r>
            <a:endParaRPr lang="en-US" sz="3600" b="0" strike="noStrike" spc="-1">
              <a:solidFill>
                <a:schemeClr val="dk1"/>
              </a:solidFill>
              <a:latin typeface="Arial"/>
            </a:endParaRPr>
          </a:p>
        </p:txBody>
      </p:sp>
      <p:sp>
        <p:nvSpPr>
          <p:cNvPr id="35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从传统的知识传授者转变为学生学习引导者</a:t>
            </a:r>
            <a:endParaRPr lang="en-US" sz="1600" b="0" strike="noStrike" spc="-1">
              <a:solidFill>
                <a:srgbClr val="000000"/>
              </a:solidFill>
              <a:latin typeface="Arial"/>
            </a:endParaRPr>
          </a:p>
        </p:txBody>
      </p:sp>
      <p:sp>
        <p:nvSpPr>
          <p:cNvPr id="35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教师角色转变</a:t>
            </a:r>
            <a:endParaRPr lang="en-US" sz="2000" b="0" strike="noStrike" spc="-1">
              <a:solidFill>
                <a:srgbClr val="000000"/>
              </a:solidFill>
              <a:latin typeface="Arial"/>
            </a:endParaRPr>
          </a:p>
        </p:txBody>
      </p:sp>
      <p:sp>
        <p:nvSpPr>
          <p:cNvPr id="35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注重培养学生创新、合作和解决问题的能力</a:t>
            </a:r>
            <a:endParaRPr lang="en-US" sz="1600" b="0" strike="noStrike" spc="-1">
              <a:solidFill>
                <a:srgbClr val="000000"/>
              </a:solidFill>
              <a:latin typeface="Arial"/>
            </a:endParaRPr>
          </a:p>
        </p:txBody>
      </p:sp>
      <p:sp>
        <p:nvSpPr>
          <p:cNvPr id="35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学生能力培养</a:t>
            </a:r>
            <a:endParaRPr lang="en-US" sz="2000" b="0" strike="noStrike" spc="-1">
              <a:solidFill>
                <a:srgbClr val="000000"/>
              </a:solidFill>
              <a:latin typeface="Arial"/>
            </a:endParaRPr>
          </a:p>
        </p:txBody>
      </p:sp>
      <p:sp>
        <p:nvSpPr>
          <p:cNvPr id="35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通过智能化教学工具提高教育效率和质量</a:t>
            </a:r>
            <a:endParaRPr lang="en-US" sz="1600" b="0" strike="noStrike" spc="-1">
              <a:solidFill>
                <a:srgbClr val="000000"/>
              </a:solidFill>
              <a:latin typeface="Arial"/>
            </a:endParaRPr>
          </a:p>
        </p:txBody>
      </p:sp>
      <p:sp>
        <p:nvSpPr>
          <p:cNvPr id="35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教育效率提升</a:t>
            </a:r>
            <a:endParaRPr lang="en-US" sz="2000" b="0" strike="noStrike" spc="-1">
              <a:solidFill>
                <a:srgbClr val="000000"/>
              </a:solidFill>
              <a:latin typeface="Arial"/>
            </a:endParaRPr>
          </a:p>
        </p:txBody>
      </p:sp>
      <p:sp>
        <p:nvSpPr>
          <p:cNvPr id="35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35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38"/>
                                        </p:tgtEl>
                                        <p:attrNameLst>
                                          <p:attrName>style.visibility</p:attrName>
                                        </p:attrNameLst>
                                      </p:cBhvr>
                                      <p:to>
                                        <p:strVal val="visible"/>
                                      </p:to>
                                    </p:set>
                                    <p:anim calcmode="lin" valueType="num">
                                      <p:cBhvr additive="repl">
                                        <p:cTn id="7" dur="3400" fill="hold"/>
                                        <p:tgtEl>
                                          <p:spTgt spid="338"/>
                                        </p:tgtEl>
                                        <p:attrNameLst>
                                          <p:attrName>ppt_x</p:attrName>
                                        </p:attrNameLst>
                                      </p:cBhvr>
                                      <p:tavLst>
                                        <p:tav tm="0">
                                          <p:val>
                                            <p:strVal val="0-#ppt_w/2"/>
                                          </p:val>
                                        </p:tav>
                                        <p:tav tm="100000">
                                          <p:val>
                                            <p:strVal val="#ppt_x"/>
                                          </p:val>
                                        </p:tav>
                                      </p:tavLst>
                                    </p:anim>
                                    <p:anim calcmode="lin" valueType="num">
                                      <p:cBhvr additive="repl">
                                        <p:cTn id="8" dur="3400" fill="hold"/>
                                        <p:tgtEl>
                                          <p:spTgt spid="338"/>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21"/>
                                        </p:tgtEl>
                                        <p:attrNameLst>
                                          <p:attrName>style.visibility</p:attrName>
                                        </p:attrNameLst>
                                      </p:cBhvr>
                                      <p:to>
                                        <p:strVal val="visible"/>
                                      </p:to>
                                    </p:set>
                                    <p:anim calcmode="lin" valueType="num">
                                      <p:cBhvr additive="repl">
                                        <p:cTn id="11" dur="4000" fill="hold"/>
                                        <p:tgtEl>
                                          <p:spTgt spid="321"/>
                                        </p:tgtEl>
                                        <p:attrNameLst>
                                          <p:attrName>ppt_x</p:attrName>
                                        </p:attrNameLst>
                                      </p:cBhvr>
                                      <p:tavLst>
                                        <p:tav tm="0">
                                          <p:val>
                                            <p:strVal val="0-#ppt_w/2"/>
                                          </p:val>
                                        </p:tav>
                                        <p:tav tm="100000">
                                          <p:val>
                                            <p:strVal val="#ppt_x"/>
                                          </p:val>
                                        </p:tav>
                                      </p:tavLst>
                                    </p:anim>
                                    <p:anim calcmode="lin" valueType="num">
                                      <p:cBhvr additive="repl">
                                        <p:cTn id="12" dur="4000" fill="hold"/>
                                        <p:tgtEl>
                                          <p:spTgt spid="32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9" name="组合 4"/>
          <p:cNvGrpSpPr/>
          <p:nvPr/>
        </p:nvGrpSpPr>
        <p:grpSpPr>
          <a:xfrm>
            <a:off x="995040" y="1876680"/>
            <a:ext cx="4299120" cy="3638880"/>
            <a:chOff x="995040" y="1876680"/>
            <a:chExt cx="4299120" cy="3638880"/>
          </a:xfrm>
        </p:grpSpPr>
        <p:grpSp>
          <p:nvGrpSpPr>
            <p:cNvPr id="360" name="组合 5"/>
            <p:cNvGrpSpPr/>
            <p:nvPr/>
          </p:nvGrpSpPr>
          <p:grpSpPr>
            <a:xfrm>
              <a:off x="995040" y="1876680"/>
              <a:ext cx="2624760" cy="2235240"/>
              <a:chOff x="995040" y="1876680"/>
              <a:chExt cx="2624760" cy="2235240"/>
            </a:xfrm>
          </p:grpSpPr>
          <p:grpSp>
            <p:nvGrpSpPr>
              <p:cNvPr id="361" name="组合 17"/>
              <p:cNvGrpSpPr/>
              <p:nvPr/>
            </p:nvGrpSpPr>
            <p:grpSpPr>
              <a:xfrm>
                <a:off x="1088640" y="1987200"/>
                <a:ext cx="2531160" cy="2049120"/>
                <a:chOff x="1088640" y="1987200"/>
                <a:chExt cx="2531160" cy="2049120"/>
              </a:xfrm>
            </p:grpSpPr>
            <p:sp>
              <p:nvSpPr>
                <p:cNvPr id="362"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3"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4"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5"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66"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7" name="组合 6"/>
            <p:cNvGrpSpPr/>
            <p:nvPr/>
          </p:nvGrpSpPr>
          <p:grpSpPr>
            <a:xfrm>
              <a:off x="2216160" y="2158200"/>
              <a:ext cx="3078000" cy="2878200"/>
              <a:chOff x="2216160" y="2158200"/>
              <a:chExt cx="3078000" cy="2878200"/>
            </a:xfrm>
          </p:grpSpPr>
          <p:sp>
            <p:nvSpPr>
              <p:cNvPr id="368"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9"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0"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2"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73" name="组合 7"/>
            <p:cNvGrpSpPr/>
            <p:nvPr/>
          </p:nvGrpSpPr>
          <p:grpSpPr>
            <a:xfrm>
              <a:off x="1456200" y="2001240"/>
              <a:ext cx="3443760" cy="3514320"/>
              <a:chOff x="1456200" y="2001240"/>
              <a:chExt cx="3443760" cy="3514320"/>
            </a:xfrm>
          </p:grpSpPr>
          <p:sp>
            <p:nvSpPr>
              <p:cNvPr id="374"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5"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6"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7"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8"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人工智能技术在个性化学习中的应用</a:t>
            </a:r>
            <a:endParaRPr lang="en-US" sz="3600" b="0" strike="noStrike" spc="-1">
              <a:solidFill>
                <a:schemeClr val="dk1"/>
              </a:solidFill>
              <a:latin typeface="Arial"/>
            </a:endParaRPr>
          </a:p>
        </p:txBody>
      </p:sp>
      <p:sp>
        <p:nvSpPr>
          <p:cNvPr id="3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59"/>
                                        </p:tgtEl>
                                        <p:attrNameLst>
                                          <p:attrName>style.visibility</p:attrName>
                                        </p:attrNameLst>
                                      </p:cBhvr>
                                      <p:to>
                                        <p:strVal val="visible"/>
                                      </p:to>
                                    </p:set>
                                    <p:anim calcmode="lin" valueType="num">
                                      <p:cBhvr additive="repl">
                                        <p:cTn id="7" dur="500" fill="hold"/>
                                        <p:tgtEl>
                                          <p:spTgt spid="359"/>
                                        </p:tgtEl>
                                        <p:attrNameLst>
                                          <p:attrName>ppt_w</p:attrName>
                                        </p:attrNameLst>
                                      </p:cBhvr>
                                      <p:tavLst>
                                        <p:tav tm="0">
                                          <p:val>
                                            <p:fltVal val="0"/>
                                          </p:val>
                                        </p:tav>
                                        <p:tav tm="100000">
                                          <p:val>
                                            <p:strVal val="#ppt_w"/>
                                          </p:val>
                                        </p:tav>
                                      </p:tavLst>
                                    </p:anim>
                                    <p:anim calcmode="lin" valueType="num">
                                      <p:cBhvr additive="repl">
                                        <p:cTn id="8" dur="500" fill="hold"/>
                                        <p:tgtEl>
                                          <p:spTgt spid="359"/>
                                        </p:tgtEl>
                                        <p:attrNameLst>
                                          <p:attrName>ppt_h</p:attrName>
                                        </p:attrNameLst>
                                      </p:cBhvr>
                                      <p:tavLst>
                                        <p:tav tm="0">
                                          <p:val>
                                            <p:fltVal val="0"/>
                                          </p:val>
                                        </p:tav>
                                        <p:tav tm="100000">
                                          <p:val>
                                            <p:strVal val="#ppt_h"/>
                                          </p:val>
                                        </p:tav>
                                      </p:tavLst>
                                    </p:anim>
                                    <p:animEffect transition="in" filter="fade">
                                      <p:cBhvr additive="repl">
                                        <p:cTn id="9" dur="500"/>
                                        <p:tgtEl>
                                          <p:spTgt spid="3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8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个性化学习平台介绍</a:t>
            </a:r>
            <a:endParaRPr lang="en-US" sz="2800" b="0" strike="noStrike" spc="-1">
              <a:solidFill>
                <a:srgbClr val="000000"/>
              </a:solidFill>
              <a:latin typeface="Arial"/>
            </a:endParaRPr>
          </a:p>
        </p:txBody>
      </p:sp>
      <p:sp>
        <p:nvSpPr>
          <p:cNvPr id="38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个性化学习是通过人工智能技术实现针对每个学生的个性化学习方式。个性化学习平台不仅能根据学生的学习风格和水平定制课程，还可以提供实时反馈和学习建议，提升学习效果。</a:t>
            </a:r>
            <a:endParaRPr lang="en-US" sz="1800" b="0" strike="noStrike" spc="-1">
              <a:solidFill>
                <a:srgbClr val="000000"/>
              </a:solidFill>
              <a:latin typeface="Arial"/>
            </a:endParaRPr>
          </a:p>
        </p:txBody>
      </p:sp>
      <p:sp>
        <p:nvSpPr>
          <p:cNvPr id="3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86"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7" name="组合 81"/>
          <p:cNvGrpSpPr/>
          <p:nvPr/>
        </p:nvGrpSpPr>
        <p:grpSpPr>
          <a:xfrm>
            <a:off x="5322960" y="5068080"/>
            <a:ext cx="988200" cy="1001880"/>
            <a:chOff x="5322960" y="5068080"/>
            <a:chExt cx="988200" cy="1001880"/>
          </a:xfrm>
        </p:grpSpPr>
        <p:sp>
          <p:nvSpPr>
            <p:cNvPr id="388"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9"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0"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1"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2"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3"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4"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5"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6"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7"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8"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9"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0"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1"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2"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3"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04" name="组合 64"/>
          <p:cNvGrpSpPr/>
          <p:nvPr/>
        </p:nvGrpSpPr>
        <p:grpSpPr>
          <a:xfrm>
            <a:off x="-119880" y="962280"/>
            <a:ext cx="1961640" cy="2948040"/>
            <a:chOff x="-119880" y="962280"/>
            <a:chExt cx="1961640" cy="2948040"/>
          </a:xfrm>
        </p:grpSpPr>
        <p:sp>
          <p:nvSpPr>
            <p:cNvPr id="40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1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个性化学习对学生的影响</a:t>
            </a:r>
            <a:endParaRPr lang="en-US" sz="3600" b="0" strike="noStrike" spc="-1">
              <a:solidFill>
                <a:schemeClr val="dk1"/>
              </a:solidFill>
              <a:latin typeface="Arial"/>
            </a:endParaRPr>
          </a:p>
        </p:txBody>
      </p:sp>
      <p:sp>
        <p:nvSpPr>
          <p:cNvPr id="41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个性化学习根据学生实际情况调整学习内容，提高学习效率</a:t>
            </a:r>
            <a:endParaRPr lang="en-US" sz="1600" b="0" strike="noStrike" spc="-1">
              <a:solidFill>
                <a:srgbClr val="000000"/>
              </a:solidFill>
              <a:latin typeface="Arial"/>
            </a:endParaRPr>
          </a:p>
        </p:txBody>
      </p:sp>
      <p:sp>
        <p:nvSpPr>
          <p:cNvPr id="41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提高学生学习效率</a:t>
            </a:r>
            <a:endParaRPr lang="en-US" sz="2000" b="0" strike="noStrike" spc="-1">
              <a:solidFill>
                <a:srgbClr val="000000"/>
              </a:solidFill>
              <a:latin typeface="Arial"/>
            </a:endParaRPr>
          </a:p>
        </p:txBody>
      </p:sp>
      <p:sp>
        <p:nvSpPr>
          <p:cNvPr id="41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学生参与度增加，积极性提升</a:t>
            </a:r>
            <a:endParaRPr lang="en-US" sz="1600" b="0" strike="noStrike" spc="-1">
              <a:solidFill>
                <a:srgbClr val="000000"/>
              </a:solidFill>
              <a:latin typeface="Arial"/>
            </a:endParaRPr>
          </a:p>
        </p:txBody>
      </p:sp>
      <p:sp>
        <p:nvSpPr>
          <p:cNvPr id="42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提升学生积极性</a:t>
            </a:r>
            <a:endParaRPr lang="en-US" sz="2000" b="0" strike="noStrike" spc="-1">
              <a:solidFill>
                <a:srgbClr val="000000"/>
              </a:solidFill>
              <a:latin typeface="Arial"/>
            </a:endParaRPr>
          </a:p>
        </p:txBody>
      </p:sp>
      <p:sp>
        <p:nvSpPr>
          <p:cNvPr id="42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个性化学习针对学生弱点提供针对性帮助</a:t>
            </a:r>
            <a:endParaRPr lang="en-US" sz="1600" b="0" strike="noStrike" spc="-1">
              <a:solidFill>
                <a:srgbClr val="000000"/>
              </a:solidFill>
              <a:latin typeface="Arial"/>
            </a:endParaRPr>
          </a:p>
        </p:txBody>
      </p:sp>
      <p:sp>
        <p:nvSpPr>
          <p:cNvPr id="42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帮助学生克服困难</a:t>
            </a:r>
            <a:endParaRPr lang="en-US" sz="2000" b="0" strike="noStrike" spc="-1">
              <a:solidFill>
                <a:srgbClr val="000000"/>
              </a:solidFill>
              <a:latin typeface="Arial"/>
            </a:endParaRPr>
          </a:p>
        </p:txBody>
      </p:sp>
      <p:sp>
        <p:nvSpPr>
          <p:cNvPr id="42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2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04"/>
                                        </p:tgtEl>
                                        <p:attrNameLst>
                                          <p:attrName>style.visibility</p:attrName>
                                        </p:attrNameLst>
                                      </p:cBhvr>
                                      <p:to>
                                        <p:strVal val="visible"/>
                                      </p:to>
                                    </p:set>
                                    <p:anim calcmode="lin" valueType="num">
                                      <p:cBhvr additive="repl">
                                        <p:cTn id="7" dur="3400" fill="hold"/>
                                        <p:tgtEl>
                                          <p:spTgt spid="404"/>
                                        </p:tgtEl>
                                        <p:attrNameLst>
                                          <p:attrName>ppt_x</p:attrName>
                                        </p:attrNameLst>
                                      </p:cBhvr>
                                      <p:tavLst>
                                        <p:tav tm="0">
                                          <p:val>
                                            <p:strVal val="0-#ppt_w/2"/>
                                          </p:val>
                                        </p:tav>
                                        <p:tav tm="100000">
                                          <p:val>
                                            <p:strVal val="#ppt_x"/>
                                          </p:val>
                                        </p:tav>
                                      </p:tavLst>
                                    </p:anim>
                                    <p:anim calcmode="lin" valueType="num">
                                      <p:cBhvr additive="repl">
                                        <p:cTn id="8" dur="3400" fill="hold"/>
                                        <p:tgtEl>
                                          <p:spTgt spid="40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87"/>
                                        </p:tgtEl>
                                        <p:attrNameLst>
                                          <p:attrName>style.visibility</p:attrName>
                                        </p:attrNameLst>
                                      </p:cBhvr>
                                      <p:to>
                                        <p:strVal val="visible"/>
                                      </p:to>
                                    </p:set>
                                    <p:anim calcmode="lin" valueType="num">
                                      <p:cBhvr additive="repl">
                                        <p:cTn id="11" dur="4000" fill="hold"/>
                                        <p:tgtEl>
                                          <p:spTgt spid="387"/>
                                        </p:tgtEl>
                                        <p:attrNameLst>
                                          <p:attrName>ppt_x</p:attrName>
                                        </p:attrNameLst>
                                      </p:cBhvr>
                                      <p:tavLst>
                                        <p:tav tm="0">
                                          <p:val>
                                            <p:strVal val="0-#ppt_w/2"/>
                                          </p:val>
                                        </p:tav>
                                        <p:tav tm="100000">
                                          <p:val>
                                            <p:strVal val="#ppt_x"/>
                                          </p:val>
                                        </p:tav>
                                      </p:tavLst>
                                    </p:anim>
                                    <p:anim calcmode="lin" valueType="num">
                                      <p:cBhvr additive="repl">
                                        <p:cTn id="12" dur="4000" fill="hold"/>
                                        <p:tgtEl>
                                          <p:spTgt spid="38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fontScale="75000" lnSpcReduction="20000"/>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个性化学习对教师的角色转变</a:t>
            </a:r>
            <a:endParaRPr lang="en-US" sz="3600" b="0" strike="noStrike" spc="-1">
              <a:solidFill>
                <a:schemeClr val="dk1"/>
              </a:solidFill>
              <a:latin typeface="Arial"/>
            </a:endParaRPr>
          </a:p>
        </p:txBody>
      </p:sp>
      <p:sp>
        <p:nvSpPr>
          <p:cNvPr id="426"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个性化学习不仅改变了学生的学习方式，也对教师的角色提出新的挑战。教师需要更加关注每个学生的学习情况，个性化指导学生，这需要教师具备更多的细致耐心和对学生的了解。</a:t>
            </a:r>
            <a:endParaRPr lang="en-US" sz="2000" b="0" strike="noStrike" spc="-1">
              <a:solidFill>
                <a:srgbClr val="000000"/>
              </a:solidFill>
              <a:latin typeface="Arial"/>
            </a:endParaRPr>
          </a:p>
        </p:txBody>
      </p:sp>
      <p:sp>
        <p:nvSpPr>
          <p:cNvPr id="427"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28"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29"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30" name="组合 1"/>
          <p:cNvGrpSpPr/>
          <p:nvPr/>
        </p:nvGrpSpPr>
        <p:grpSpPr>
          <a:xfrm>
            <a:off x="7341840" y="705600"/>
            <a:ext cx="3449520" cy="3434400"/>
            <a:chOff x="7341840" y="705600"/>
            <a:chExt cx="3449520" cy="3434400"/>
          </a:xfrm>
        </p:grpSpPr>
        <p:sp>
          <p:nvSpPr>
            <p:cNvPr id="43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42" name="组合 28"/>
          <p:cNvGrpSpPr/>
          <p:nvPr/>
        </p:nvGrpSpPr>
        <p:grpSpPr>
          <a:xfrm>
            <a:off x="6229080" y="3172320"/>
            <a:ext cx="3078000" cy="3131280"/>
            <a:chOff x="6229080" y="3172320"/>
            <a:chExt cx="3078000" cy="3131280"/>
          </a:xfrm>
        </p:grpSpPr>
        <p:sp>
          <p:nvSpPr>
            <p:cNvPr id="44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27"/>
                                        </p:tgtEl>
                                        <p:attrNameLst>
                                          <p:attrName>style.visibility</p:attrName>
                                        </p:attrNameLst>
                                      </p:cBhvr>
                                      <p:to>
                                        <p:strVal val="visible"/>
                                      </p:to>
                                    </p:set>
                                    <p:anim calcmode="lin" valueType="num">
                                      <p:cBhvr additive="repl">
                                        <p:cTn id="7" dur="500" fill="hold"/>
                                        <p:tgtEl>
                                          <p:spTgt spid="427"/>
                                        </p:tgtEl>
                                        <p:attrNameLst>
                                          <p:attrName>ppt_w</p:attrName>
                                        </p:attrNameLst>
                                      </p:cBhvr>
                                      <p:tavLst>
                                        <p:tav tm="0">
                                          <p:val>
                                            <p:fltVal val="0"/>
                                          </p:val>
                                        </p:tav>
                                        <p:tav tm="100000">
                                          <p:val>
                                            <p:strVal val="#ppt_w"/>
                                          </p:val>
                                        </p:tav>
                                      </p:tavLst>
                                    </p:anim>
                                    <p:anim calcmode="lin" valueType="num">
                                      <p:cBhvr additive="repl">
                                        <p:cTn id="8" dur="500" fill="hold"/>
                                        <p:tgtEl>
                                          <p:spTgt spid="427"/>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28"/>
                                        </p:tgtEl>
                                        <p:attrNameLst>
                                          <p:attrName>style.visibility</p:attrName>
                                        </p:attrNameLst>
                                      </p:cBhvr>
                                      <p:to>
                                        <p:strVal val="visible"/>
                                      </p:to>
                                    </p:set>
                                    <p:anim calcmode="lin" valueType="num">
                                      <p:cBhvr additive="repl">
                                        <p:cTn id="11" dur="500" fill="hold"/>
                                        <p:tgtEl>
                                          <p:spTgt spid="428"/>
                                        </p:tgtEl>
                                        <p:attrNameLst>
                                          <p:attrName>ppt_w</p:attrName>
                                        </p:attrNameLst>
                                      </p:cBhvr>
                                      <p:tavLst>
                                        <p:tav tm="0">
                                          <p:val>
                                            <p:fltVal val="0"/>
                                          </p:val>
                                        </p:tav>
                                        <p:tav tm="100000">
                                          <p:val>
                                            <p:strVal val="#ppt_w"/>
                                          </p:val>
                                        </p:tav>
                                      </p:tavLst>
                                    </p:anim>
                                    <p:anim calcmode="lin" valueType="num">
                                      <p:cBhvr additive="repl">
                                        <p:cTn id="12" dur="500" fill="hold"/>
                                        <p:tgtEl>
                                          <p:spTgt spid="428"/>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29"/>
                                        </p:tgtEl>
                                        <p:attrNameLst>
                                          <p:attrName>style.visibility</p:attrName>
                                        </p:attrNameLst>
                                      </p:cBhvr>
                                      <p:to>
                                        <p:strVal val="visible"/>
                                      </p:to>
                                    </p:set>
                                    <p:anim calcmode="lin" valueType="num">
                                      <p:cBhvr additive="repl">
                                        <p:cTn id="15" dur="500" fill="hold"/>
                                        <p:tgtEl>
                                          <p:spTgt spid="429"/>
                                        </p:tgtEl>
                                        <p:attrNameLst>
                                          <p:attrName>ppt_w</p:attrName>
                                        </p:attrNameLst>
                                      </p:cBhvr>
                                      <p:tavLst>
                                        <p:tav tm="0">
                                          <p:val>
                                            <p:fltVal val="0"/>
                                          </p:val>
                                        </p:tav>
                                        <p:tav tm="100000">
                                          <p:val>
                                            <p:strVal val="#ppt_w"/>
                                          </p:val>
                                        </p:tav>
                                      </p:tavLst>
                                    </p:anim>
                                    <p:anim calcmode="lin" valueType="num">
                                      <p:cBhvr additive="repl">
                                        <p:cTn id="16" dur="500" fill="hold"/>
                                        <p:tgtEl>
                                          <p:spTgt spid="429"/>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430"/>
                                        </p:tgtEl>
                                        <p:attrNameLst>
                                          <p:attrName>style.visibility</p:attrName>
                                        </p:attrNameLst>
                                      </p:cBhvr>
                                      <p:to>
                                        <p:strVal val="visible"/>
                                      </p:to>
                                    </p:set>
                                    <p:anim calcmode="lin" valueType="num">
                                      <p:cBhvr additive="repl">
                                        <p:cTn id="21" dur="500" fill="hold"/>
                                        <p:tgtEl>
                                          <p:spTgt spid="430"/>
                                        </p:tgtEl>
                                        <p:attrNameLst>
                                          <p:attrName>ppt_w</p:attrName>
                                        </p:attrNameLst>
                                      </p:cBhvr>
                                      <p:tavLst>
                                        <p:tav tm="0">
                                          <p:val>
                                            <p:fltVal val="0"/>
                                          </p:val>
                                        </p:tav>
                                        <p:tav tm="100000">
                                          <p:val>
                                            <p:strVal val="#ppt_w"/>
                                          </p:val>
                                        </p:tav>
                                      </p:tavLst>
                                    </p:anim>
                                    <p:anim calcmode="lin" valueType="num">
                                      <p:cBhvr additive="repl">
                                        <p:cTn id="22" dur="500" fill="hold"/>
                                        <p:tgtEl>
                                          <p:spTgt spid="430"/>
                                        </p:tgtEl>
                                        <p:attrNameLst>
                                          <p:attrName>ppt_h</p:attrName>
                                        </p:attrNameLst>
                                      </p:cBhvr>
                                      <p:tavLst>
                                        <p:tav tm="0">
                                          <p:val>
                                            <p:fltVal val="0"/>
                                          </p:val>
                                        </p:tav>
                                        <p:tav tm="100000">
                                          <p:val>
                                            <p:strVal val="#ppt_h"/>
                                          </p:val>
                                        </p:tav>
                                      </p:tavLst>
                                    </p:anim>
                                    <p:animEffect transition="in" filter="fade">
                                      <p:cBhvr additive="repl">
                                        <p:cTn id="23" dur="500"/>
                                        <p:tgtEl>
                                          <p:spTgt spid="430"/>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442"/>
                                        </p:tgtEl>
                                        <p:attrNameLst>
                                          <p:attrName>style.visibility</p:attrName>
                                        </p:attrNameLst>
                                      </p:cBhvr>
                                      <p:to>
                                        <p:strVal val="visible"/>
                                      </p:to>
                                    </p:set>
                                    <p:anim calcmode="lin" valueType="num">
                                      <p:cBhvr additive="repl">
                                        <p:cTn id="26" dur="500" fill="hold"/>
                                        <p:tgtEl>
                                          <p:spTgt spid="442"/>
                                        </p:tgtEl>
                                        <p:attrNameLst>
                                          <p:attrName>ppt_w</p:attrName>
                                        </p:attrNameLst>
                                      </p:cBhvr>
                                      <p:tavLst>
                                        <p:tav tm="0">
                                          <p:val>
                                            <p:fltVal val="0"/>
                                          </p:val>
                                        </p:tav>
                                        <p:tav tm="100000">
                                          <p:val>
                                            <p:strVal val="#ppt_w"/>
                                          </p:val>
                                        </p:tav>
                                      </p:tavLst>
                                    </p:anim>
                                    <p:anim calcmode="lin" valueType="num">
                                      <p:cBhvr additive="repl">
                                        <p:cTn id="27" dur="500" fill="hold"/>
                                        <p:tgtEl>
                                          <p:spTgt spid="442"/>
                                        </p:tgtEl>
                                        <p:attrNameLst>
                                          <p:attrName>ppt_h</p:attrName>
                                        </p:attrNameLst>
                                      </p:cBhvr>
                                      <p:tavLst>
                                        <p:tav tm="0">
                                          <p:val>
                                            <p:fltVal val="0"/>
                                          </p:val>
                                        </p:tav>
                                        <p:tav tm="100000">
                                          <p:val>
                                            <p:strVal val="#ppt_h"/>
                                          </p:val>
                                        </p:tav>
                                      </p:tavLst>
                                    </p:anim>
                                    <p:animEffect transition="in" filter="fade">
                                      <p:cBhvr additive="repl">
                                        <p:cTn id="28" dur="500"/>
                                        <p:tgtEl>
                                          <p:spTgt spid="4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59" name="组合 64"/>
          <p:cNvGrpSpPr/>
          <p:nvPr/>
        </p:nvGrpSpPr>
        <p:grpSpPr>
          <a:xfrm>
            <a:off x="-119880" y="962280"/>
            <a:ext cx="1961640" cy="2948040"/>
            <a:chOff x="-119880" y="962280"/>
            <a:chExt cx="1961640" cy="2948040"/>
          </a:xfrm>
        </p:grpSpPr>
        <p:sp>
          <p:nvSpPr>
            <p:cNvPr id="46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7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72"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影响教育体系</a:t>
            </a:r>
            <a:endParaRPr lang="en-US" sz="1800" b="0" strike="noStrike" spc="-1">
              <a:solidFill>
                <a:srgbClr val="000000"/>
              </a:solidFill>
              <a:latin typeface="Arial"/>
            </a:endParaRPr>
          </a:p>
        </p:txBody>
      </p:sp>
      <p:sp>
        <p:nvSpPr>
          <p:cNvPr id="473"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个性化学习改变传统教学方式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学校教育体系将更加注重个性化发展</a:t>
            </a:r>
            <a:endParaRPr lang="en-US" sz="1400" b="0" strike="noStrike" spc="-1">
              <a:solidFill>
                <a:srgbClr val="000000"/>
              </a:solidFill>
              <a:latin typeface="Arial"/>
            </a:endParaRPr>
          </a:p>
        </p:txBody>
      </p:sp>
      <p:sp>
        <p:nvSpPr>
          <p:cNvPr id="47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75"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476"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47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78"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479"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48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个性化学习的未来发展方向</a:t>
            </a:r>
            <a:endParaRPr lang="en-US" sz="3600" b="0" strike="noStrike" spc="-1">
              <a:solidFill>
                <a:schemeClr val="dk1"/>
              </a:solidFill>
              <a:latin typeface="Arial"/>
            </a:endParaRPr>
          </a:p>
        </p:txBody>
      </p:sp>
      <p:sp>
        <p:nvSpPr>
          <p:cNvPr id="48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2"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创新应用</a:t>
            </a:r>
            <a:endParaRPr lang="en-US" sz="1800" b="0" strike="noStrike" spc="-1">
              <a:solidFill>
                <a:srgbClr val="000000"/>
              </a:solidFill>
              <a:latin typeface="Arial"/>
            </a:endParaRPr>
          </a:p>
        </p:txBody>
      </p:sp>
      <p:sp>
        <p:nvSpPr>
          <p:cNvPr id="483"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虚拟现实技术与个性化学习融合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自适应学习系统不断完善</a:t>
            </a:r>
            <a:endParaRPr lang="en-US" sz="1400" b="0" strike="noStrike" spc="-1">
              <a:solidFill>
                <a:srgbClr val="000000"/>
              </a:solidFill>
              <a:latin typeface="Arial"/>
            </a:endParaRPr>
          </a:p>
        </p:txBody>
      </p:sp>
      <p:sp>
        <p:nvSpPr>
          <p:cNvPr id="484"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85"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86"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87"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488" name="组合 81"/>
          <p:cNvGrpSpPr/>
          <p:nvPr/>
        </p:nvGrpSpPr>
        <p:grpSpPr>
          <a:xfrm>
            <a:off x="381960" y="5287680"/>
            <a:ext cx="988200" cy="1001880"/>
            <a:chOff x="381960" y="5287680"/>
            <a:chExt cx="988200" cy="1001880"/>
          </a:xfrm>
        </p:grpSpPr>
        <p:sp>
          <p:nvSpPr>
            <p:cNvPr id="489"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0"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1"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2"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3"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4"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5"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6"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7"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8"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9"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0"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1"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2"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3"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4"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59"/>
                                        </p:tgtEl>
                                        <p:attrNameLst>
                                          <p:attrName>style.visibility</p:attrName>
                                        </p:attrNameLst>
                                      </p:cBhvr>
                                      <p:to>
                                        <p:strVal val="visible"/>
                                      </p:to>
                                    </p:set>
                                    <p:anim calcmode="lin" valueType="num">
                                      <p:cBhvr additive="repl">
                                        <p:cTn id="7" dur="3400" fill="hold"/>
                                        <p:tgtEl>
                                          <p:spTgt spid="459"/>
                                        </p:tgtEl>
                                        <p:attrNameLst>
                                          <p:attrName>ppt_x</p:attrName>
                                        </p:attrNameLst>
                                      </p:cBhvr>
                                      <p:tavLst>
                                        <p:tav tm="0">
                                          <p:val>
                                            <p:strVal val="0-#ppt_w/2"/>
                                          </p:val>
                                        </p:tav>
                                        <p:tav tm="100000">
                                          <p:val>
                                            <p:strVal val="#ppt_x"/>
                                          </p:val>
                                        </p:tav>
                                      </p:tavLst>
                                    </p:anim>
                                    <p:anim calcmode="lin" valueType="num">
                                      <p:cBhvr additive="repl">
                                        <p:cTn id="8" dur="3400" fill="hold"/>
                                        <p:tgtEl>
                                          <p:spTgt spid="45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88"/>
                                        </p:tgtEl>
                                        <p:attrNameLst>
                                          <p:attrName>style.visibility</p:attrName>
                                        </p:attrNameLst>
                                      </p:cBhvr>
                                      <p:to>
                                        <p:strVal val="visible"/>
                                      </p:to>
                                    </p:set>
                                    <p:anim calcmode="lin" valueType="num">
                                      <p:cBhvr additive="repl">
                                        <p:cTn id="11" dur="4000" fill="hold"/>
                                        <p:tgtEl>
                                          <p:spTgt spid="488"/>
                                        </p:tgtEl>
                                        <p:attrNameLst>
                                          <p:attrName>ppt_x</p:attrName>
                                        </p:attrNameLst>
                                      </p:cBhvr>
                                      <p:tavLst>
                                        <p:tav tm="0">
                                          <p:val>
                                            <p:strVal val="0-#ppt_w/2"/>
                                          </p:val>
                                        </p:tav>
                                        <p:tav tm="100000">
                                          <p:val>
                                            <p:strVal val="#ppt_x"/>
                                          </p:val>
                                        </p:tav>
                                      </p:tavLst>
                                    </p:anim>
                                    <p:anim calcmode="lin" valueType="num">
                                      <p:cBhvr additive="repl">
                                        <p:cTn id="12" dur="4000" fill="hold"/>
                                        <p:tgtEl>
                                          <p:spTgt spid="48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05" name="组合 4"/>
          <p:cNvGrpSpPr/>
          <p:nvPr/>
        </p:nvGrpSpPr>
        <p:grpSpPr>
          <a:xfrm>
            <a:off x="995040" y="1876680"/>
            <a:ext cx="4299120" cy="3638880"/>
            <a:chOff x="995040" y="1876680"/>
            <a:chExt cx="4299120" cy="3638880"/>
          </a:xfrm>
        </p:grpSpPr>
        <p:grpSp>
          <p:nvGrpSpPr>
            <p:cNvPr id="506" name="组合 5"/>
            <p:cNvGrpSpPr/>
            <p:nvPr/>
          </p:nvGrpSpPr>
          <p:grpSpPr>
            <a:xfrm>
              <a:off x="995040" y="1876680"/>
              <a:ext cx="2624760" cy="2235240"/>
              <a:chOff x="995040" y="1876680"/>
              <a:chExt cx="2624760" cy="2235240"/>
            </a:xfrm>
          </p:grpSpPr>
          <p:grpSp>
            <p:nvGrpSpPr>
              <p:cNvPr id="507" name="组合 17"/>
              <p:cNvGrpSpPr/>
              <p:nvPr/>
            </p:nvGrpSpPr>
            <p:grpSpPr>
              <a:xfrm>
                <a:off x="1088640" y="1987200"/>
                <a:ext cx="2531160" cy="2049120"/>
                <a:chOff x="1088640" y="1987200"/>
                <a:chExt cx="2531160" cy="2049120"/>
              </a:xfrm>
            </p:grpSpPr>
            <p:sp>
              <p:nvSpPr>
                <p:cNvPr id="508"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9"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0"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1"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12"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13" name="组合 6"/>
            <p:cNvGrpSpPr/>
            <p:nvPr/>
          </p:nvGrpSpPr>
          <p:grpSpPr>
            <a:xfrm>
              <a:off x="2216160" y="2158200"/>
              <a:ext cx="3078000" cy="2878200"/>
              <a:chOff x="2216160" y="2158200"/>
              <a:chExt cx="3078000" cy="2878200"/>
            </a:xfrm>
          </p:grpSpPr>
          <p:sp>
            <p:nvSpPr>
              <p:cNvPr id="514"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5"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6"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7"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8"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19" name="组合 7"/>
            <p:cNvGrpSpPr/>
            <p:nvPr/>
          </p:nvGrpSpPr>
          <p:grpSpPr>
            <a:xfrm>
              <a:off x="1456200" y="2001240"/>
              <a:ext cx="3443760" cy="3514320"/>
              <a:chOff x="1456200" y="2001240"/>
              <a:chExt cx="3443760" cy="3514320"/>
            </a:xfrm>
          </p:grpSpPr>
          <p:sp>
            <p:nvSpPr>
              <p:cNvPr id="520"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1"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2"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3"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4"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2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人工智能技术在教学内容优化中的应用</a:t>
            </a:r>
            <a:endParaRPr lang="en-US" sz="3600" b="0" strike="noStrike" spc="-1">
              <a:solidFill>
                <a:schemeClr val="dk1"/>
              </a:solidFill>
              <a:latin typeface="Arial"/>
            </a:endParaRPr>
          </a:p>
        </p:txBody>
      </p:sp>
      <p:sp>
        <p:nvSpPr>
          <p:cNvPr id="5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05"/>
                                        </p:tgtEl>
                                        <p:attrNameLst>
                                          <p:attrName>style.visibility</p:attrName>
                                        </p:attrNameLst>
                                      </p:cBhvr>
                                      <p:to>
                                        <p:strVal val="visible"/>
                                      </p:to>
                                    </p:set>
                                    <p:anim calcmode="lin" valueType="num">
                                      <p:cBhvr additive="repl">
                                        <p:cTn id="7" dur="500" fill="hold"/>
                                        <p:tgtEl>
                                          <p:spTgt spid="505"/>
                                        </p:tgtEl>
                                        <p:attrNameLst>
                                          <p:attrName>ppt_w</p:attrName>
                                        </p:attrNameLst>
                                      </p:cBhvr>
                                      <p:tavLst>
                                        <p:tav tm="0">
                                          <p:val>
                                            <p:fltVal val="0"/>
                                          </p:val>
                                        </p:tav>
                                        <p:tav tm="100000">
                                          <p:val>
                                            <p:strVal val="#ppt_w"/>
                                          </p:val>
                                        </p:tav>
                                      </p:tavLst>
                                    </p:anim>
                                    <p:anim calcmode="lin" valueType="num">
                                      <p:cBhvr additive="repl">
                                        <p:cTn id="8" dur="500" fill="hold"/>
                                        <p:tgtEl>
                                          <p:spTgt spid="505"/>
                                        </p:tgtEl>
                                        <p:attrNameLst>
                                          <p:attrName>ppt_h</p:attrName>
                                        </p:attrNameLst>
                                      </p:cBhvr>
                                      <p:tavLst>
                                        <p:tav tm="0">
                                          <p:val>
                                            <p:fltVal val="0"/>
                                          </p:val>
                                        </p:tav>
                                        <p:tav tm="100000">
                                          <p:val>
                                            <p:strVal val="#ppt_h"/>
                                          </p:val>
                                        </p:tav>
                                      </p:tavLst>
                                    </p:anim>
                                    <p:animEffect transition="in" filter="fade">
                                      <p:cBhvr additive="repl">
                                        <p:cTn id="9" dur="500"/>
                                        <p:tgtEl>
                                          <p:spTgt spid="5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2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教学内容优化的必要性</a:t>
            </a:r>
            <a:endParaRPr lang="en-US" sz="2800" b="0" strike="noStrike" spc="-1">
              <a:solidFill>
                <a:srgbClr val="000000"/>
              </a:solidFill>
              <a:latin typeface="Arial"/>
            </a:endParaRPr>
          </a:p>
        </p:txBody>
      </p:sp>
      <p:sp>
        <p:nvSpPr>
          <p:cNvPr id="53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传统教学内容存在的问题和局限性需要通过创新的方式得到解决。人工智能技术作为一种先进的工具，在教学内容的优化中发挥着重要作用，帮助教师针对学生的个性化需求进行精准化教学，提高教学效果和学生的学习兴趣。</a:t>
            </a:r>
            <a:endParaRPr lang="en-US" sz="1800" b="0" strike="noStrike" spc="-1">
              <a:solidFill>
                <a:srgbClr val="000000"/>
              </a:solidFill>
              <a:latin typeface="Arial"/>
            </a:endParaRPr>
          </a:p>
        </p:txBody>
      </p:sp>
      <p:sp>
        <p:nvSpPr>
          <p:cNvPr id="5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53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33" name="组合 81"/>
          <p:cNvGrpSpPr/>
          <p:nvPr/>
        </p:nvGrpSpPr>
        <p:grpSpPr>
          <a:xfrm>
            <a:off x="5322960" y="5068080"/>
            <a:ext cx="988200" cy="1001880"/>
            <a:chOff x="5322960" y="5068080"/>
            <a:chExt cx="988200" cy="1001880"/>
          </a:xfrm>
        </p:grpSpPr>
        <p:sp>
          <p:nvSpPr>
            <p:cNvPr id="534"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5"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6"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7"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8"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9"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0"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1"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2"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3"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4"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5"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6"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7"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8"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9"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550" name="组合 64"/>
          <p:cNvGrpSpPr/>
          <p:nvPr/>
        </p:nvGrpSpPr>
        <p:grpSpPr>
          <a:xfrm>
            <a:off x="-119880" y="962280"/>
            <a:ext cx="1961640" cy="2948040"/>
            <a:chOff x="-119880" y="962280"/>
            <a:chExt cx="1961640" cy="2948040"/>
          </a:xfrm>
        </p:grpSpPr>
        <p:sp>
          <p:nvSpPr>
            <p:cNvPr id="551"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2"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3"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4"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5"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6"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7"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8"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9"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0"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1"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6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教学内容优化的技术手段</a:t>
            </a:r>
            <a:endParaRPr lang="en-US" sz="3600" b="0" strike="noStrike" spc="-1">
              <a:solidFill>
                <a:schemeClr val="dk1"/>
              </a:solidFill>
              <a:latin typeface="Arial"/>
            </a:endParaRPr>
          </a:p>
        </p:txBody>
      </p:sp>
      <p:sp>
        <p:nvSpPr>
          <p:cNvPr id="56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个性化教学</a:t>
            </a:r>
            <a:endParaRPr lang="en-US" sz="1600" b="0" strike="noStrike" spc="-1">
              <a:solidFill>
                <a:srgbClr val="000000"/>
              </a:solidFill>
              <a:latin typeface="Arial"/>
            </a:endParaRPr>
          </a:p>
        </p:txBody>
      </p:sp>
      <p:sp>
        <p:nvSpPr>
          <p:cNvPr id="56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人工智能技术在课程设计中的应用</a:t>
            </a:r>
            <a:endParaRPr lang="en-US" sz="2000" b="0" strike="noStrike" spc="-1">
              <a:solidFill>
                <a:srgbClr val="000000"/>
              </a:solidFill>
              <a:latin typeface="Arial"/>
            </a:endParaRPr>
          </a:p>
        </p:txBody>
      </p:sp>
      <p:sp>
        <p:nvSpPr>
          <p:cNvPr id="56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提高学习效率</a:t>
            </a:r>
            <a:endParaRPr lang="en-US" sz="1600" b="0" strike="noStrike" spc="-1">
              <a:solidFill>
                <a:srgbClr val="000000"/>
              </a:solidFill>
              <a:latin typeface="Arial"/>
            </a:endParaRPr>
          </a:p>
        </p:txBody>
      </p:sp>
      <p:sp>
        <p:nvSpPr>
          <p:cNvPr id="56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教学内容优化对学习效果的提升</a:t>
            </a:r>
            <a:endParaRPr lang="en-US" sz="2000" b="0" strike="noStrike" spc="-1">
              <a:solidFill>
                <a:srgbClr val="000000"/>
              </a:solidFill>
              <a:latin typeface="Arial"/>
            </a:endParaRPr>
          </a:p>
        </p:txBody>
      </p:sp>
      <p:sp>
        <p:nvSpPr>
          <p:cNvPr id="56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56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56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57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50"/>
                                        </p:tgtEl>
                                        <p:attrNameLst>
                                          <p:attrName>style.visibility</p:attrName>
                                        </p:attrNameLst>
                                      </p:cBhvr>
                                      <p:to>
                                        <p:strVal val="visible"/>
                                      </p:to>
                                    </p:set>
                                    <p:anim calcmode="lin" valueType="num">
                                      <p:cBhvr additive="repl">
                                        <p:cTn id="7" dur="3400" fill="hold"/>
                                        <p:tgtEl>
                                          <p:spTgt spid="550"/>
                                        </p:tgtEl>
                                        <p:attrNameLst>
                                          <p:attrName>ppt_x</p:attrName>
                                        </p:attrNameLst>
                                      </p:cBhvr>
                                      <p:tavLst>
                                        <p:tav tm="0">
                                          <p:val>
                                            <p:strVal val="0-#ppt_w/2"/>
                                          </p:val>
                                        </p:tav>
                                        <p:tav tm="100000">
                                          <p:val>
                                            <p:strVal val="#ppt_x"/>
                                          </p:val>
                                        </p:tav>
                                      </p:tavLst>
                                    </p:anim>
                                    <p:anim calcmode="lin" valueType="num">
                                      <p:cBhvr additive="repl">
                                        <p:cTn id="8" dur="3400" fill="hold"/>
                                        <p:tgtEl>
                                          <p:spTgt spid="550"/>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33"/>
                                        </p:tgtEl>
                                        <p:attrNameLst>
                                          <p:attrName>style.visibility</p:attrName>
                                        </p:attrNameLst>
                                      </p:cBhvr>
                                      <p:to>
                                        <p:strVal val="visible"/>
                                      </p:to>
                                    </p:set>
                                    <p:anim calcmode="lin" valueType="num">
                                      <p:cBhvr additive="repl">
                                        <p:cTn id="11" dur="4000" fill="hold"/>
                                        <p:tgtEl>
                                          <p:spTgt spid="533"/>
                                        </p:tgtEl>
                                        <p:attrNameLst>
                                          <p:attrName>ppt_x</p:attrName>
                                        </p:attrNameLst>
                                      </p:cBhvr>
                                      <p:tavLst>
                                        <p:tav tm="0">
                                          <p:val>
                                            <p:strVal val="0-#ppt_w/2"/>
                                          </p:val>
                                        </p:tav>
                                        <p:tav tm="100000">
                                          <p:val>
                                            <p:strVal val="#ppt_x"/>
                                          </p:val>
                                        </p:tav>
                                      </p:tavLst>
                                    </p:anim>
                                    <p:anim calcmode="lin" valueType="num">
                                      <p:cBhvr additive="repl">
                                        <p:cTn id="12" dur="4000" fill="hold"/>
                                        <p:tgtEl>
                                          <p:spTgt spid="53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1" name="组合 81"/>
          <p:cNvGrpSpPr/>
          <p:nvPr/>
        </p:nvGrpSpPr>
        <p:grpSpPr>
          <a:xfrm>
            <a:off x="5322960" y="5068080"/>
            <a:ext cx="988200" cy="1001880"/>
            <a:chOff x="5322960" y="5068080"/>
            <a:chExt cx="988200" cy="1001880"/>
          </a:xfrm>
        </p:grpSpPr>
        <p:sp>
          <p:nvSpPr>
            <p:cNvPr id="572"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3"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4"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5"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6"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7"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8"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9"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0"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1"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2"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3"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4"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5"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6"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7"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588" name="组合 64"/>
          <p:cNvGrpSpPr/>
          <p:nvPr/>
        </p:nvGrpSpPr>
        <p:grpSpPr>
          <a:xfrm>
            <a:off x="-119880" y="962280"/>
            <a:ext cx="1961640" cy="2948040"/>
            <a:chOff x="-119880" y="962280"/>
            <a:chExt cx="1961640" cy="2948040"/>
          </a:xfrm>
        </p:grpSpPr>
        <p:sp>
          <p:nvSpPr>
            <p:cNvPr id="589"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0"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1"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2"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3"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4"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5"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6"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7"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8"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9"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0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教学内容优化对学生的影响</a:t>
            </a:r>
            <a:endParaRPr lang="en-US" sz="3600" b="0" strike="noStrike" spc="-1">
              <a:solidFill>
                <a:schemeClr val="dk1"/>
              </a:solidFill>
              <a:latin typeface="Arial"/>
            </a:endParaRPr>
          </a:p>
        </p:txBody>
      </p:sp>
      <p:sp>
        <p:nvSpPr>
          <p:cNvPr id="60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激发学习动力</a:t>
            </a:r>
            <a:endParaRPr lang="en-US" sz="1600" b="0" strike="noStrike" spc="-1">
              <a:solidFill>
                <a:srgbClr val="000000"/>
              </a:solidFill>
              <a:latin typeface="Arial"/>
            </a:endParaRPr>
          </a:p>
        </p:txBody>
      </p:sp>
      <p:sp>
        <p:nvSpPr>
          <p:cNvPr id="60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提高学生的学习兴趣和参与度</a:t>
            </a:r>
            <a:endParaRPr lang="en-US" sz="2000" b="0" strike="noStrike" spc="-1">
              <a:solidFill>
                <a:srgbClr val="000000"/>
              </a:solidFill>
              <a:latin typeface="Arial"/>
            </a:endParaRPr>
          </a:p>
        </p:txBody>
      </p:sp>
      <p:sp>
        <p:nvSpPr>
          <p:cNvPr id="60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培养创新意识</a:t>
            </a:r>
            <a:endParaRPr lang="en-US" sz="1600" b="0" strike="noStrike" spc="-1">
              <a:solidFill>
                <a:srgbClr val="000000"/>
              </a:solidFill>
              <a:latin typeface="Arial"/>
            </a:endParaRPr>
          </a:p>
        </p:txBody>
      </p:sp>
      <p:sp>
        <p:nvSpPr>
          <p:cNvPr id="60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教学内容优化如何激发学生的创造力和思维能力</a:t>
            </a:r>
            <a:endParaRPr lang="en-US" sz="2000" b="0" strike="noStrike" spc="-1">
              <a:solidFill>
                <a:srgbClr val="000000"/>
              </a:solidFill>
              <a:latin typeface="Arial"/>
            </a:endParaRPr>
          </a:p>
        </p:txBody>
      </p:sp>
      <p:sp>
        <p:nvSpPr>
          <p:cNvPr id="60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60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60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60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88"/>
                                        </p:tgtEl>
                                        <p:attrNameLst>
                                          <p:attrName>style.visibility</p:attrName>
                                        </p:attrNameLst>
                                      </p:cBhvr>
                                      <p:to>
                                        <p:strVal val="visible"/>
                                      </p:to>
                                    </p:set>
                                    <p:anim calcmode="lin" valueType="num">
                                      <p:cBhvr additive="repl">
                                        <p:cTn id="7" dur="3400" fill="hold"/>
                                        <p:tgtEl>
                                          <p:spTgt spid="588"/>
                                        </p:tgtEl>
                                        <p:attrNameLst>
                                          <p:attrName>ppt_x</p:attrName>
                                        </p:attrNameLst>
                                      </p:cBhvr>
                                      <p:tavLst>
                                        <p:tav tm="0">
                                          <p:val>
                                            <p:strVal val="0-#ppt_w/2"/>
                                          </p:val>
                                        </p:tav>
                                        <p:tav tm="100000">
                                          <p:val>
                                            <p:strVal val="#ppt_x"/>
                                          </p:val>
                                        </p:tav>
                                      </p:tavLst>
                                    </p:anim>
                                    <p:anim calcmode="lin" valueType="num">
                                      <p:cBhvr additive="repl">
                                        <p:cTn id="8" dur="3400" fill="hold"/>
                                        <p:tgtEl>
                                          <p:spTgt spid="588"/>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71"/>
                                        </p:tgtEl>
                                        <p:attrNameLst>
                                          <p:attrName>style.visibility</p:attrName>
                                        </p:attrNameLst>
                                      </p:cBhvr>
                                      <p:to>
                                        <p:strVal val="visible"/>
                                      </p:to>
                                    </p:set>
                                    <p:anim calcmode="lin" valueType="num">
                                      <p:cBhvr additive="repl">
                                        <p:cTn id="11" dur="4000" fill="hold"/>
                                        <p:tgtEl>
                                          <p:spTgt spid="571"/>
                                        </p:tgtEl>
                                        <p:attrNameLst>
                                          <p:attrName>ppt_x</p:attrName>
                                        </p:attrNameLst>
                                      </p:cBhvr>
                                      <p:tavLst>
                                        <p:tav tm="0">
                                          <p:val>
                                            <p:strVal val="0-#ppt_w/2"/>
                                          </p:val>
                                        </p:tav>
                                        <p:tav tm="100000">
                                          <p:val>
                                            <p:strVal val="#ppt_x"/>
                                          </p:val>
                                        </p:tav>
                                      </p:tavLst>
                                    </p:anim>
                                    <p:anim calcmode="lin" valueType="num">
                                      <p:cBhvr additive="repl">
                                        <p:cTn id="12" dur="4000" fill="hold"/>
                                        <p:tgtEl>
                                          <p:spTgt spid="57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09" name="组合 64"/>
          <p:cNvGrpSpPr/>
          <p:nvPr/>
        </p:nvGrpSpPr>
        <p:grpSpPr>
          <a:xfrm>
            <a:off x="-119880" y="962280"/>
            <a:ext cx="1961640" cy="2948040"/>
            <a:chOff x="-119880" y="962280"/>
            <a:chExt cx="1961640" cy="2948040"/>
          </a:xfrm>
        </p:grpSpPr>
        <p:sp>
          <p:nvSpPr>
            <p:cNvPr id="61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2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22"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教学内容优化如何促进学生全面发展</a:t>
            </a:r>
            <a:endParaRPr lang="en-US" sz="1800" b="0" strike="noStrike" spc="-1">
              <a:solidFill>
                <a:srgbClr val="000000"/>
              </a:solidFill>
              <a:latin typeface="Arial"/>
            </a:endParaRPr>
          </a:p>
        </p:txBody>
      </p:sp>
      <p:sp>
        <p:nvSpPr>
          <p:cNvPr id="623"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培养综合能力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促进学生自主学习</a:t>
            </a:r>
            <a:endParaRPr lang="en-US" sz="1400" b="0" strike="noStrike" spc="-1">
              <a:solidFill>
                <a:srgbClr val="000000"/>
              </a:solidFill>
              <a:latin typeface="Arial"/>
            </a:endParaRPr>
          </a:p>
        </p:txBody>
      </p:sp>
      <p:sp>
        <p:nvSpPr>
          <p:cNvPr id="62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25"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26"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2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28"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29"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3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教学内容优化的未来发展趋势</a:t>
            </a:r>
            <a:endParaRPr lang="en-US" sz="3600" b="0" strike="noStrike" spc="-1">
              <a:solidFill>
                <a:schemeClr val="dk1"/>
              </a:solidFill>
              <a:latin typeface="Arial"/>
            </a:endParaRPr>
          </a:p>
        </p:txBody>
      </p:sp>
      <p:sp>
        <p:nvSpPr>
          <p:cNvPr id="63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32"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人工智能技术在教学内容优化中的创新应用</a:t>
            </a:r>
            <a:endParaRPr lang="en-US" sz="1800" b="0" strike="noStrike" spc="-1">
              <a:solidFill>
                <a:srgbClr val="000000"/>
              </a:solidFill>
              <a:latin typeface="Arial"/>
            </a:endParaRPr>
          </a:p>
        </p:txBody>
      </p:sp>
      <p:sp>
        <p:nvSpPr>
          <p:cNvPr id="633"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智能推荐系统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虚拟实验室</a:t>
            </a:r>
            <a:endParaRPr lang="en-US" sz="1400" b="0" strike="noStrike" spc="-1">
              <a:solidFill>
                <a:srgbClr val="000000"/>
              </a:solidFill>
              <a:latin typeface="Arial"/>
            </a:endParaRPr>
          </a:p>
        </p:txBody>
      </p:sp>
      <p:sp>
        <p:nvSpPr>
          <p:cNvPr id="634"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35"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36"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37"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38" name="组合 81"/>
          <p:cNvGrpSpPr/>
          <p:nvPr/>
        </p:nvGrpSpPr>
        <p:grpSpPr>
          <a:xfrm>
            <a:off x="381960" y="5287680"/>
            <a:ext cx="988200" cy="1001880"/>
            <a:chOff x="381960" y="5287680"/>
            <a:chExt cx="988200" cy="1001880"/>
          </a:xfrm>
        </p:grpSpPr>
        <p:sp>
          <p:nvSpPr>
            <p:cNvPr id="639"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0"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1"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2"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3"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4"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5"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6"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7"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8"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9"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0"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1"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2"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3"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4"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09"/>
                                        </p:tgtEl>
                                        <p:attrNameLst>
                                          <p:attrName>style.visibility</p:attrName>
                                        </p:attrNameLst>
                                      </p:cBhvr>
                                      <p:to>
                                        <p:strVal val="visible"/>
                                      </p:to>
                                    </p:set>
                                    <p:anim calcmode="lin" valueType="num">
                                      <p:cBhvr additive="repl">
                                        <p:cTn id="7" dur="3400" fill="hold"/>
                                        <p:tgtEl>
                                          <p:spTgt spid="609"/>
                                        </p:tgtEl>
                                        <p:attrNameLst>
                                          <p:attrName>ppt_x</p:attrName>
                                        </p:attrNameLst>
                                      </p:cBhvr>
                                      <p:tavLst>
                                        <p:tav tm="0">
                                          <p:val>
                                            <p:strVal val="0-#ppt_w/2"/>
                                          </p:val>
                                        </p:tav>
                                        <p:tav tm="100000">
                                          <p:val>
                                            <p:strVal val="#ppt_x"/>
                                          </p:val>
                                        </p:tav>
                                      </p:tavLst>
                                    </p:anim>
                                    <p:anim calcmode="lin" valueType="num">
                                      <p:cBhvr additive="repl">
                                        <p:cTn id="8" dur="3400" fill="hold"/>
                                        <p:tgtEl>
                                          <p:spTgt spid="60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38"/>
                                        </p:tgtEl>
                                        <p:attrNameLst>
                                          <p:attrName>style.visibility</p:attrName>
                                        </p:attrNameLst>
                                      </p:cBhvr>
                                      <p:to>
                                        <p:strVal val="visible"/>
                                      </p:to>
                                    </p:set>
                                    <p:anim calcmode="lin" valueType="num">
                                      <p:cBhvr additive="repl">
                                        <p:cTn id="11" dur="4000" fill="hold"/>
                                        <p:tgtEl>
                                          <p:spTgt spid="638"/>
                                        </p:tgtEl>
                                        <p:attrNameLst>
                                          <p:attrName>ppt_x</p:attrName>
                                        </p:attrNameLst>
                                      </p:cBhvr>
                                      <p:tavLst>
                                        <p:tav tm="0">
                                          <p:val>
                                            <p:strVal val="0-#ppt_w/2"/>
                                          </p:val>
                                        </p:tav>
                                        <p:tav tm="100000">
                                          <p:val>
                                            <p:strVal val="#ppt_x"/>
                                          </p:val>
                                        </p:tav>
                                      </p:tavLst>
                                    </p:anim>
                                    <p:anim calcmode="lin" valueType="num">
                                      <p:cBhvr additive="repl">
                                        <p:cTn id="12" dur="4000" fill="hold"/>
                                        <p:tgtEl>
                                          <p:spTgt spid="63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656"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教育创新是推动教育改革的关键，人工智能技术的不断进步和应用为教育带来了新的活力。在教学内容优化中，结合人工智能技术的创新应用，可以更好地满足学生的学习需求，培养学生的创新思维和综合能力，推动教育方式的转变和发展。</a:t>
            </a:r>
            <a:endParaRPr lang="en-US" sz="2000" b="0" strike="noStrike" spc="-1">
              <a:solidFill>
                <a:srgbClr val="000000"/>
              </a:solidFill>
              <a:latin typeface="Arial"/>
            </a:endParaRPr>
          </a:p>
        </p:txBody>
      </p:sp>
      <p:sp>
        <p:nvSpPr>
          <p:cNvPr id="657"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58"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59"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660" name="组合 1"/>
          <p:cNvGrpSpPr/>
          <p:nvPr/>
        </p:nvGrpSpPr>
        <p:grpSpPr>
          <a:xfrm>
            <a:off x="7341840" y="705600"/>
            <a:ext cx="3449520" cy="3434400"/>
            <a:chOff x="7341840" y="705600"/>
            <a:chExt cx="3449520" cy="3434400"/>
          </a:xfrm>
        </p:grpSpPr>
        <p:sp>
          <p:nvSpPr>
            <p:cNvPr id="66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72" name="组合 28"/>
          <p:cNvGrpSpPr/>
          <p:nvPr/>
        </p:nvGrpSpPr>
        <p:grpSpPr>
          <a:xfrm>
            <a:off x="6229080" y="3172320"/>
            <a:ext cx="3078000" cy="3131280"/>
            <a:chOff x="6229080" y="3172320"/>
            <a:chExt cx="3078000" cy="3131280"/>
          </a:xfrm>
        </p:grpSpPr>
        <p:sp>
          <p:nvSpPr>
            <p:cNvPr id="67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657"/>
                                        </p:tgtEl>
                                        <p:attrNameLst>
                                          <p:attrName>style.visibility</p:attrName>
                                        </p:attrNameLst>
                                      </p:cBhvr>
                                      <p:to>
                                        <p:strVal val="visible"/>
                                      </p:to>
                                    </p:set>
                                    <p:anim calcmode="lin" valueType="num">
                                      <p:cBhvr additive="repl">
                                        <p:cTn id="7" dur="500" fill="hold"/>
                                        <p:tgtEl>
                                          <p:spTgt spid="657"/>
                                        </p:tgtEl>
                                        <p:attrNameLst>
                                          <p:attrName>ppt_w</p:attrName>
                                        </p:attrNameLst>
                                      </p:cBhvr>
                                      <p:tavLst>
                                        <p:tav tm="0">
                                          <p:val>
                                            <p:fltVal val="0"/>
                                          </p:val>
                                        </p:tav>
                                        <p:tav tm="100000">
                                          <p:val>
                                            <p:strVal val="#ppt_w"/>
                                          </p:val>
                                        </p:tav>
                                      </p:tavLst>
                                    </p:anim>
                                    <p:anim calcmode="lin" valueType="num">
                                      <p:cBhvr additive="repl">
                                        <p:cTn id="8" dur="500" fill="hold"/>
                                        <p:tgtEl>
                                          <p:spTgt spid="657"/>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658"/>
                                        </p:tgtEl>
                                        <p:attrNameLst>
                                          <p:attrName>style.visibility</p:attrName>
                                        </p:attrNameLst>
                                      </p:cBhvr>
                                      <p:to>
                                        <p:strVal val="visible"/>
                                      </p:to>
                                    </p:set>
                                    <p:anim calcmode="lin" valueType="num">
                                      <p:cBhvr additive="repl">
                                        <p:cTn id="11" dur="500" fill="hold"/>
                                        <p:tgtEl>
                                          <p:spTgt spid="658"/>
                                        </p:tgtEl>
                                        <p:attrNameLst>
                                          <p:attrName>ppt_w</p:attrName>
                                        </p:attrNameLst>
                                      </p:cBhvr>
                                      <p:tavLst>
                                        <p:tav tm="0">
                                          <p:val>
                                            <p:fltVal val="0"/>
                                          </p:val>
                                        </p:tav>
                                        <p:tav tm="100000">
                                          <p:val>
                                            <p:strVal val="#ppt_w"/>
                                          </p:val>
                                        </p:tav>
                                      </p:tavLst>
                                    </p:anim>
                                    <p:anim calcmode="lin" valueType="num">
                                      <p:cBhvr additive="repl">
                                        <p:cTn id="12" dur="500" fill="hold"/>
                                        <p:tgtEl>
                                          <p:spTgt spid="658"/>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659"/>
                                        </p:tgtEl>
                                        <p:attrNameLst>
                                          <p:attrName>style.visibility</p:attrName>
                                        </p:attrNameLst>
                                      </p:cBhvr>
                                      <p:to>
                                        <p:strVal val="visible"/>
                                      </p:to>
                                    </p:set>
                                    <p:anim calcmode="lin" valueType="num">
                                      <p:cBhvr additive="repl">
                                        <p:cTn id="15" dur="500" fill="hold"/>
                                        <p:tgtEl>
                                          <p:spTgt spid="659"/>
                                        </p:tgtEl>
                                        <p:attrNameLst>
                                          <p:attrName>ppt_w</p:attrName>
                                        </p:attrNameLst>
                                      </p:cBhvr>
                                      <p:tavLst>
                                        <p:tav tm="0">
                                          <p:val>
                                            <p:fltVal val="0"/>
                                          </p:val>
                                        </p:tav>
                                        <p:tav tm="100000">
                                          <p:val>
                                            <p:strVal val="#ppt_w"/>
                                          </p:val>
                                        </p:tav>
                                      </p:tavLst>
                                    </p:anim>
                                    <p:anim calcmode="lin" valueType="num">
                                      <p:cBhvr additive="repl">
                                        <p:cTn id="16" dur="500" fill="hold"/>
                                        <p:tgtEl>
                                          <p:spTgt spid="659"/>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660"/>
                                        </p:tgtEl>
                                        <p:attrNameLst>
                                          <p:attrName>style.visibility</p:attrName>
                                        </p:attrNameLst>
                                      </p:cBhvr>
                                      <p:to>
                                        <p:strVal val="visible"/>
                                      </p:to>
                                    </p:set>
                                    <p:anim calcmode="lin" valueType="num">
                                      <p:cBhvr additive="repl">
                                        <p:cTn id="21" dur="500" fill="hold"/>
                                        <p:tgtEl>
                                          <p:spTgt spid="660"/>
                                        </p:tgtEl>
                                        <p:attrNameLst>
                                          <p:attrName>ppt_w</p:attrName>
                                        </p:attrNameLst>
                                      </p:cBhvr>
                                      <p:tavLst>
                                        <p:tav tm="0">
                                          <p:val>
                                            <p:fltVal val="0"/>
                                          </p:val>
                                        </p:tav>
                                        <p:tav tm="100000">
                                          <p:val>
                                            <p:strVal val="#ppt_w"/>
                                          </p:val>
                                        </p:tav>
                                      </p:tavLst>
                                    </p:anim>
                                    <p:anim calcmode="lin" valueType="num">
                                      <p:cBhvr additive="repl">
                                        <p:cTn id="22" dur="500" fill="hold"/>
                                        <p:tgtEl>
                                          <p:spTgt spid="660"/>
                                        </p:tgtEl>
                                        <p:attrNameLst>
                                          <p:attrName>ppt_h</p:attrName>
                                        </p:attrNameLst>
                                      </p:cBhvr>
                                      <p:tavLst>
                                        <p:tav tm="0">
                                          <p:val>
                                            <p:fltVal val="0"/>
                                          </p:val>
                                        </p:tav>
                                        <p:tav tm="100000">
                                          <p:val>
                                            <p:strVal val="#ppt_h"/>
                                          </p:val>
                                        </p:tav>
                                      </p:tavLst>
                                    </p:anim>
                                    <p:animEffect transition="in" filter="fade">
                                      <p:cBhvr additive="repl">
                                        <p:cTn id="23" dur="500"/>
                                        <p:tgtEl>
                                          <p:spTgt spid="660"/>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672"/>
                                        </p:tgtEl>
                                        <p:attrNameLst>
                                          <p:attrName>style.visibility</p:attrName>
                                        </p:attrNameLst>
                                      </p:cBhvr>
                                      <p:to>
                                        <p:strVal val="visible"/>
                                      </p:to>
                                    </p:set>
                                    <p:anim calcmode="lin" valueType="num">
                                      <p:cBhvr additive="repl">
                                        <p:cTn id="26" dur="500" fill="hold"/>
                                        <p:tgtEl>
                                          <p:spTgt spid="672"/>
                                        </p:tgtEl>
                                        <p:attrNameLst>
                                          <p:attrName>ppt_w</p:attrName>
                                        </p:attrNameLst>
                                      </p:cBhvr>
                                      <p:tavLst>
                                        <p:tav tm="0">
                                          <p:val>
                                            <p:fltVal val="0"/>
                                          </p:val>
                                        </p:tav>
                                        <p:tav tm="100000">
                                          <p:val>
                                            <p:strVal val="#ppt_w"/>
                                          </p:val>
                                        </p:tav>
                                      </p:tavLst>
                                    </p:anim>
                                    <p:anim calcmode="lin" valueType="num">
                                      <p:cBhvr additive="repl">
                                        <p:cTn id="27" dur="500" fill="hold"/>
                                        <p:tgtEl>
                                          <p:spTgt spid="672"/>
                                        </p:tgtEl>
                                        <p:attrNameLst>
                                          <p:attrName>ppt_h</p:attrName>
                                        </p:attrNameLst>
                                      </p:cBhvr>
                                      <p:tavLst>
                                        <p:tav tm="0">
                                          <p:val>
                                            <p:fltVal val="0"/>
                                          </p:val>
                                        </p:tav>
                                        <p:tav tm="100000">
                                          <p:val>
                                            <p:strVal val="#ppt_h"/>
                                          </p:val>
                                        </p:tav>
                                      </p:tavLst>
                                    </p:anim>
                                    <p:animEffect transition="in" filter="fade">
                                      <p:cBhvr additive="repl">
                                        <p:cTn id="28" dur="500"/>
                                        <p:tgtEl>
                                          <p:spTgt spid="6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89" name="组合 4"/>
          <p:cNvGrpSpPr/>
          <p:nvPr/>
        </p:nvGrpSpPr>
        <p:grpSpPr>
          <a:xfrm>
            <a:off x="995040" y="1876680"/>
            <a:ext cx="4299120" cy="3638880"/>
            <a:chOff x="995040" y="1876680"/>
            <a:chExt cx="4299120" cy="3638880"/>
          </a:xfrm>
        </p:grpSpPr>
        <p:grpSp>
          <p:nvGrpSpPr>
            <p:cNvPr id="690" name="组合 5"/>
            <p:cNvGrpSpPr/>
            <p:nvPr/>
          </p:nvGrpSpPr>
          <p:grpSpPr>
            <a:xfrm>
              <a:off x="995040" y="1876680"/>
              <a:ext cx="2624760" cy="2235240"/>
              <a:chOff x="995040" y="1876680"/>
              <a:chExt cx="2624760" cy="2235240"/>
            </a:xfrm>
          </p:grpSpPr>
          <p:grpSp>
            <p:nvGrpSpPr>
              <p:cNvPr id="691" name="组合 17"/>
              <p:cNvGrpSpPr/>
              <p:nvPr/>
            </p:nvGrpSpPr>
            <p:grpSpPr>
              <a:xfrm>
                <a:off x="1088640" y="1987200"/>
                <a:ext cx="2531160" cy="2049120"/>
                <a:chOff x="1088640" y="1987200"/>
                <a:chExt cx="2531160" cy="2049120"/>
              </a:xfrm>
            </p:grpSpPr>
            <p:sp>
              <p:nvSpPr>
                <p:cNvPr id="692"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93"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94"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95"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96"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97" name="组合 6"/>
            <p:cNvGrpSpPr/>
            <p:nvPr/>
          </p:nvGrpSpPr>
          <p:grpSpPr>
            <a:xfrm>
              <a:off x="2216160" y="2158200"/>
              <a:ext cx="3078000" cy="2878200"/>
              <a:chOff x="2216160" y="2158200"/>
              <a:chExt cx="3078000" cy="2878200"/>
            </a:xfrm>
          </p:grpSpPr>
          <p:sp>
            <p:nvSpPr>
              <p:cNvPr id="698"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99"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0"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1"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2"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703" name="组合 7"/>
            <p:cNvGrpSpPr/>
            <p:nvPr/>
          </p:nvGrpSpPr>
          <p:grpSpPr>
            <a:xfrm>
              <a:off x="1456200" y="2001240"/>
              <a:ext cx="3443760" cy="3514320"/>
              <a:chOff x="1456200" y="2001240"/>
              <a:chExt cx="3443760" cy="3514320"/>
            </a:xfrm>
          </p:grpSpPr>
          <p:sp>
            <p:nvSpPr>
              <p:cNvPr id="704"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5"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6"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7"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8"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70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71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4</a:t>
            </a:r>
            <a:r>
              <a:rPr lang="zh-CN" sz="3600" b="1" strike="noStrike" spc="299">
                <a:solidFill>
                  <a:schemeClr val="accent3"/>
                </a:solidFill>
                <a:latin typeface="Arial"/>
                <a:ea typeface="微软雅黑"/>
              </a:rPr>
              <a:t>章 人工智能技术在评价与反馈中的应用</a:t>
            </a:r>
            <a:endParaRPr lang="en-US" sz="3600" b="0" strike="noStrike" spc="-1">
              <a:solidFill>
                <a:schemeClr val="dk1"/>
              </a:solidFill>
              <a:latin typeface="Arial"/>
            </a:endParaRPr>
          </a:p>
        </p:txBody>
      </p:sp>
      <p:sp>
        <p:nvSpPr>
          <p:cNvPr id="7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689"/>
                                        </p:tgtEl>
                                        <p:attrNameLst>
                                          <p:attrName>style.visibility</p:attrName>
                                        </p:attrNameLst>
                                      </p:cBhvr>
                                      <p:to>
                                        <p:strVal val="visible"/>
                                      </p:to>
                                    </p:set>
                                    <p:anim calcmode="lin" valueType="num">
                                      <p:cBhvr additive="repl">
                                        <p:cTn id="7" dur="500" fill="hold"/>
                                        <p:tgtEl>
                                          <p:spTgt spid="689"/>
                                        </p:tgtEl>
                                        <p:attrNameLst>
                                          <p:attrName>ppt_w</p:attrName>
                                        </p:attrNameLst>
                                      </p:cBhvr>
                                      <p:tavLst>
                                        <p:tav tm="0">
                                          <p:val>
                                            <p:fltVal val="0"/>
                                          </p:val>
                                        </p:tav>
                                        <p:tav tm="100000">
                                          <p:val>
                                            <p:strVal val="#ppt_w"/>
                                          </p:val>
                                        </p:tav>
                                      </p:tavLst>
                                    </p:anim>
                                    <p:anim calcmode="lin" valueType="num">
                                      <p:cBhvr additive="repl">
                                        <p:cTn id="8" dur="500" fill="hold"/>
                                        <p:tgtEl>
                                          <p:spTgt spid="689"/>
                                        </p:tgtEl>
                                        <p:attrNameLst>
                                          <p:attrName>ppt_h</p:attrName>
                                        </p:attrNameLst>
                                      </p:cBhvr>
                                      <p:tavLst>
                                        <p:tav tm="0">
                                          <p:val>
                                            <p:fltVal val="0"/>
                                          </p:val>
                                        </p:tav>
                                        <p:tav tm="100000">
                                          <p:val>
                                            <p:strVal val="#ppt_h"/>
                                          </p:val>
                                        </p:tav>
                                      </p:tavLst>
                                    </p:anim>
                                    <p:animEffect transition="in" filter="fade">
                                      <p:cBhvr additive="repl">
                                        <p:cTn id="9" dur="500"/>
                                        <p:tgtEl>
                                          <p:spTgt spid="6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评价与反馈的重要性</a:t>
            </a:r>
            <a:endParaRPr lang="en-US" sz="3600" b="0" strike="noStrike" spc="-1">
              <a:solidFill>
                <a:schemeClr val="dk1"/>
              </a:solidFill>
              <a:latin typeface="Arial"/>
            </a:endParaRPr>
          </a:p>
        </p:txBody>
      </p:sp>
      <p:sp>
        <p:nvSpPr>
          <p:cNvPr id="71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缺乏个性化</a:t>
            </a:r>
            <a:endParaRPr lang="en-US" sz="1600" b="0" strike="noStrike" spc="-1">
              <a:solidFill>
                <a:srgbClr val="000000"/>
              </a:solidFill>
              <a:latin typeface="Arial"/>
            </a:endParaRPr>
          </a:p>
        </p:txBody>
      </p:sp>
      <p:sp>
        <p:nvSpPr>
          <p:cNvPr id="71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传统评价方式存在的弊端与局限性</a:t>
            </a:r>
            <a:endParaRPr lang="en-US" sz="2000" b="0" strike="noStrike" spc="-1">
              <a:solidFill>
                <a:srgbClr val="000000"/>
              </a:solidFill>
              <a:latin typeface="Arial"/>
            </a:endParaRPr>
          </a:p>
        </p:txBody>
      </p:sp>
      <p:sp>
        <p:nvSpPr>
          <p:cNvPr id="71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71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71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71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7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72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提高效率</a:t>
            </a:r>
            <a:endParaRPr lang="en-US" sz="1600" b="0" strike="noStrike" spc="-1">
              <a:solidFill>
                <a:srgbClr val="000000"/>
              </a:solidFill>
              <a:latin typeface="Arial"/>
            </a:endParaRPr>
          </a:p>
        </p:txBody>
      </p:sp>
      <p:sp>
        <p:nvSpPr>
          <p:cNvPr id="72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人工智能技术如何改变评价与反馈的方式</a:t>
            </a:r>
            <a:endParaRPr lang="en-US" sz="2000" b="0" strike="noStrike" spc="-1">
              <a:solidFill>
                <a:srgbClr val="000000"/>
              </a:solidFill>
              <a:latin typeface="Arial"/>
            </a:endParaRPr>
          </a:p>
        </p:txBody>
      </p:sp>
      <p:sp>
        <p:nvSpPr>
          <p:cNvPr id="722"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723"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724"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725"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726" name="组合 1"/>
          <p:cNvGrpSpPr/>
          <p:nvPr/>
        </p:nvGrpSpPr>
        <p:grpSpPr>
          <a:xfrm>
            <a:off x="7341840" y="705600"/>
            <a:ext cx="3449520" cy="3434400"/>
            <a:chOff x="7341840" y="705600"/>
            <a:chExt cx="3449520" cy="3434400"/>
          </a:xfrm>
        </p:grpSpPr>
        <p:sp>
          <p:nvSpPr>
            <p:cNvPr id="727"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8"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9"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30"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31"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32"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33"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34"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35"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36"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37"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738" name="组合 28"/>
          <p:cNvGrpSpPr/>
          <p:nvPr/>
        </p:nvGrpSpPr>
        <p:grpSpPr>
          <a:xfrm>
            <a:off x="6229080" y="3172320"/>
            <a:ext cx="3078000" cy="3131280"/>
            <a:chOff x="6229080" y="3172320"/>
            <a:chExt cx="3078000" cy="3131280"/>
          </a:xfrm>
        </p:grpSpPr>
        <p:sp>
          <p:nvSpPr>
            <p:cNvPr id="739"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0"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1"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2"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3"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4"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5"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6"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7"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8"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9"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50"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51"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52"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53"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54"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722"/>
                                        </p:tgtEl>
                                        <p:attrNameLst>
                                          <p:attrName>style.visibility</p:attrName>
                                        </p:attrNameLst>
                                      </p:cBhvr>
                                      <p:to>
                                        <p:strVal val="visible"/>
                                      </p:to>
                                    </p:set>
                                    <p:anim calcmode="lin" valueType="num">
                                      <p:cBhvr additive="repl">
                                        <p:cTn id="7" dur="500" fill="hold"/>
                                        <p:tgtEl>
                                          <p:spTgt spid="722"/>
                                        </p:tgtEl>
                                        <p:attrNameLst>
                                          <p:attrName>ppt_w</p:attrName>
                                        </p:attrNameLst>
                                      </p:cBhvr>
                                      <p:tavLst>
                                        <p:tav tm="0">
                                          <p:val>
                                            <p:fltVal val="0"/>
                                          </p:val>
                                        </p:tav>
                                        <p:tav tm="100000">
                                          <p:val>
                                            <p:strVal val="#ppt_w"/>
                                          </p:val>
                                        </p:tav>
                                      </p:tavLst>
                                    </p:anim>
                                    <p:anim calcmode="lin" valueType="num">
                                      <p:cBhvr additive="repl">
                                        <p:cTn id="8" dur="500" fill="hold"/>
                                        <p:tgtEl>
                                          <p:spTgt spid="722"/>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723"/>
                                        </p:tgtEl>
                                        <p:attrNameLst>
                                          <p:attrName>style.visibility</p:attrName>
                                        </p:attrNameLst>
                                      </p:cBhvr>
                                      <p:to>
                                        <p:strVal val="visible"/>
                                      </p:to>
                                    </p:set>
                                    <p:anim calcmode="lin" valueType="num">
                                      <p:cBhvr additive="repl">
                                        <p:cTn id="11" dur="500" fill="hold"/>
                                        <p:tgtEl>
                                          <p:spTgt spid="723"/>
                                        </p:tgtEl>
                                        <p:attrNameLst>
                                          <p:attrName>ppt_w</p:attrName>
                                        </p:attrNameLst>
                                      </p:cBhvr>
                                      <p:tavLst>
                                        <p:tav tm="0">
                                          <p:val>
                                            <p:fltVal val="0"/>
                                          </p:val>
                                        </p:tav>
                                        <p:tav tm="100000">
                                          <p:val>
                                            <p:strVal val="#ppt_w"/>
                                          </p:val>
                                        </p:tav>
                                      </p:tavLst>
                                    </p:anim>
                                    <p:anim calcmode="lin" valueType="num">
                                      <p:cBhvr additive="repl">
                                        <p:cTn id="12" dur="500" fill="hold"/>
                                        <p:tgtEl>
                                          <p:spTgt spid="723"/>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724"/>
                                        </p:tgtEl>
                                        <p:attrNameLst>
                                          <p:attrName>style.visibility</p:attrName>
                                        </p:attrNameLst>
                                      </p:cBhvr>
                                      <p:to>
                                        <p:strVal val="visible"/>
                                      </p:to>
                                    </p:set>
                                    <p:anim calcmode="lin" valueType="num">
                                      <p:cBhvr additive="repl">
                                        <p:cTn id="15" dur="500" fill="hold"/>
                                        <p:tgtEl>
                                          <p:spTgt spid="724"/>
                                        </p:tgtEl>
                                        <p:attrNameLst>
                                          <p:attrName>ppt_w</p:attrName>
                                        </p:attrNameLst>
                                      </p:cBhvr>
                                      <p:tavLst>
                                        <p:tav tm="0">
                                          <p:val>
                                            <p:fltVal val="0"/>
                                          </p:val>
                                        </p:tav>
                                        <p:tav tm="100000">
                                          <p:val>
                                            <p:strVal val="#ppt_w"/>
                                          </p:val>
                                        </p:tav>
                                      </p:tavLst>
                                    </p:anim>
                                    <p:anim calcmode="lin" valueType="num">
                                      <p:cBhvr additive="repl">
                                        <p:cTn id="16" dur="500" fill="hold"/>
                                        <p:tgtEl>
                                          <p:spTgt spid="724"/>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725"/>
                                        </p:tgtEl>
                                        <p:attrNameLst>
                                          <p:attrName>style.visibility</p:attrName>
                                        </p:attrNameLst>
                                      </p:cBhvr>
                                      <p:to>
                                        <p:strVal val="visible"/>
                                      </p:to>
                                    </p:set>
                                    <p:anim calcmode="lin" valueType="num">
                                      <p:cBhvr additive="repl">
                                        <p:cTn id="19" dur="500" fill="hold"/>
                                        <p:tgtEl>
                                          <p:spTgt spid="725"/>
                                        </p:tgtEl>
                                        <p:attrNameLst>
                                          <p:attrName>ppt_w</p:attrName>
                                        </p:attrNameLst>
                                      </p:cBhvr>
                                      <p:tavLst>
                                        <p:tav tm="0">
                                          <p:val>
                                            <p:fltVal val="0"/>
                                          </p:val>
                                        </p:tav>
                                        <p:tav tm="100000">
                                          <p:val>
                                            <p:strVal val="#ppt_w"/>
                                          </p:val>
                                        </p:tav>
                                      </p:tavLst>
                                    </p:anim>
                                    <p:anim calcmode="lin" valueType="num">
                                      <p:cBhvr additive="repl">
                                        <p:cTn id="20" dur="500" fill="hold"/>
                                        <p:tgtEl>
                                          <p:spTgt spid="725"/>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726"/>
                                        </p:tgtEl>
                                        <p:attrNameLst>
                                          <p:attrName>style.visibility</p:attrName>
                                        </p:attrNameLst>
                                      </p:cBhvr>
                                      <p:to>
                                        <p:strVal val="visible"/>
                                      </p:to>
                                    </p:set>
                                    <p:anim calcmode="lin" valueType="num">
                                      <p:cBhvr additive="repl">
                                        <p:cTn id="25" dur="500" fill="hold"/>
                                        <p:tgtEl>
                                          <p:spTgt spid="726"/>
                                        </p:tgtEl>
                                        <p:attrNameLst>
                                          <p:attrName>ppt_w</p:attrName>
                                        </p:attrNameLst>
                                      </p:cBhvr>
                                      <p:tavLst>
                                        <p:tav tm="0">
                                          <p:val>
                                            <p:fltVal val="0"/>
                                          </p:val>
                                        </p:tav>
                                        <p:tav tm="100000">
                                          <p:val>
                                            <p:strVal val="#ppt_w"/>
                                          </p:val>
                                        </p:tav>
                                      </p:tavLst>
                                    </p:anim>
                                    <p:anim calcmode="lin" valueType="num">
                                      <p:cBhvr additive="repl">
                                        <p:cTn id="26" dur="500" fill="hold"/>
                                        <p:tgtEl>
                                          <p:spTgt spid="726"/>
                                        </p:tgtEl>
                                        <p:attrNameLst>
                                          <p:attrName>ppt_h</p:attrName>
                                        </p:attrNameLst>
                                      </p:cBhvr>
                                      <p:tavLst>
                                        <p:tav tm="0">
                                          <p:val>
                                            <p:fltVal val="0"/>
                                          </p:val>
                                        </p:tav>
                                        <p:tav tm="100000">
                                          <p:val>
                                            <p:strVal val="#ppt_h"/>
                                          </p:val>
                                        </p:tav>
                                      </p:tavLst>
                                    </p:anim>
                                    <p:animEffect transition="in" filter="fade">
                                      <p:cBhvr additive="repl">
                                        <p:cTn id="27" dur="500"/>
                                        <p:tgtEl>
                                          <p:spTgt spid="726"/>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738"/>
                                        </p:tgtEl>
                                        <p:attrNameLst>
                                          <p:attrName>style.visibility</p:attrName>
                                        </p:attrNameLst>
                                      </p:cBhvr>
                                      <p:to>
                                        <p:strVal val="visible"/>
                                      </p:to>
                                    </p:set>
                                    <p:anim calcmode="lin" valueType="num">
                                      <p:cBhvr additive="repl">
                                        <p:cTn id="30" dur="500" fill="hold"/>
                                        <p:tgtEl>
                                          <p:spTgt spid="738"/>
                                        </p:tgtEl>
                                        <p:attrNameLst>
                                          <p:attrName>ppt_w</p:attrName>
                                        </p:attrNameLst>
                                      </p:cBhvr>
                                      <p:tavLst>
                                        <p:tav tm="0">
                                          <p:val>
                                            <p:fltVal val="0"/>
                                          </p:val>
                                        </p:tav>
                                        <p:tav tm="100000">
                                          <p:val>
                                            <p:strVal val="#ppt_w"/>
                                          </p:val>
                                        </p:tav>
                                      </p:tavLst>
                                    </p:anim>
                                    <p:anim calcmode="lin" valueType="num">
                                      <p:cBhvr additive="repl">
                                        <p:cTn id="31" dur="500" fill="hold"/>
                                        <p:tgtEl>
                                          <p:spTgt spid="738"/>
                                        </p:tgtEl>
                                        <p:attrNameLst>
                                          <p:attrName>ppt_h</p:attrName>
                                        </p:attrNameLst>
                                      </p:cBhvr>
                                      <p:tavLst>
                                        <p:tav tm="0">
                                          <p:val>
                                            <p:fltVal val="0"/>
                                          </p:val>
                                        </p:tav>
                                        <p:tav tm="100000">
                                          <p:val>
                                            <p:strVal val="#ppt_h"/>
                                          </p:val>
                                        </p:tav>
                                      </p:tavLst>
                                    </p:anim>
                                    <p:animEffect transition="in" filter="fade">
                                      <p:cBhvr additive="repl">
                                        <p:cTn id="32" dur="500"/>
                                        <p:tgtEl>
                                          <p:spTgt spid="7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55" name="组合 81"/>
          <p:cNvGrpSpPr/>
          <p:nvPr/>
        </p:nvGrpSpPr>
        <p:grpSpPr>
          <a:xfrm>
            <a:off x="5322960" y="5068080"/>
            <a:ext cx="988200" cy="1001880"/>
            <a:chOff x="5322960" y="5068080"/>
            <a:chExt cx="988200" cy="1001880"/>
          </a:xfrm>
        </p:grpSpPr>
        <p:sp>
          <p:nvSpPr>
            <p:cNvPr id="756"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57"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58"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59"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0"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1"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2"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3"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4"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5"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6"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7"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8"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69"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70"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71"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772" name="组合 64"/>
          <p:cNvGrpSpPr/>
          <p:nvPr/>
        </p:nvGrpSpPr>
        <p:grpSpPr>
          <a:xfrm>
            <a:off x="-119880" y="962280"/>
            <a:ext cx="1961640" cy="2948040"/>
            <a:chOff x="-119880" y="962280"/>
            <a:chExt cx="1961640" cy="2948040"/>
          </a:xfrm>
        </p:grpSpPr>
        <p:sp>
          <p:nvSpPr>
            <p:cNvPr id="773"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4"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5"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6"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7"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8"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9"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0"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1"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2"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3"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7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人工智能技术在评价中的应用</a:t>
            </a:r>
            <a:endParaRPr lang="en-US" sz="3600" b="0" strike="noStrike" spc="-1">
              <a:solidFill>
                <a:schemeClr val="dk1"/>
              </a:solidFill>
              <a:latin typeface="Arial"/>
            </a:endParaRPr>
          </a:p>
        </p:txBody>
      </p:sp>
      <p:sp>
        <p:nvSpPr>
          <p:cNvPr id="7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提高评价准确性</a:t>
            </a:r>
            <a:endParaRPr lang="en-US" sz="1600" b="0" strike="noStrike" spc="-1">
              <a:solidFill>
                <a:srgbClr val="000000"/>
              </a:solidFill>
              <a:latin typeface="Arial"/>
            </a:endParaRPr>
          </a:p>
        </p:txBody>
      </p:sp>
      <p:sp>
        <p:nvSpPr>
          <p:cNvPr id="7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自动评分系统和智能评价工具</a:t>
            </a:r>
            <a:endParaRPr lang="en-US" sz="2000" b="0" strike="noStrike" spc="-1">
              <a:solidFill>
                <a:srgbClr val="000000"/>
              </a:solidFill>
              <a:latin typeface="Arial"/>
            </a:endParaRPr>
          </a:p>
        </p:txBody>
      </p:sp>
      <p:sp>
        <p:nvSpPr>
          <p:cNvPr id="7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增加反馈速度</a:t>
            </a:r>
            <a:endParaRPr lang="en-US" sz="1600" b="0" strike="noStrike" spc="-1">
              <a:solidFill>
                <a:srgbClr val="000000"/>
              </a:solidFill>
              <a:latin typeface="Arial"/>
            </a:endParaRPr>
          </a:p>
        </p:txBody>
      </p:sp>
      <p:sp>
        <p:nvSpPr>
          <p:cNvPr id="7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人工智能技术如何提高评价的准确性和及时性</a:t>
            </a:r>
            <a:endParaRPr lang="en-US" sz="2000" b="0" strike="noStrike" spc="-1">
              <a:solidFill>
                <a:srgbClr val="000000"/>
              </a:solidFill>
              <a:latin typeface="Arial"/>
            </a:endParaRPr>
          </a:p>
        </p:txBody>
      </p:sp>
      <p:sp>
        <p:nvSpPr>
          <p:cNvPr id="7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7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7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7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772"/>
                                        </p:tgtEl>
                                        <p:attrNameLst>
                                          <p:attrName>style.visibility</p:attrName>
                                        </p:attrNameLst>
                                      </p:cBhvr>
                                      <p:to>
                                        <p:strVal val="visible"/>
                                      </p:to>
                                    </p:set>
                                    <p:anim calcmode="lin" valueType="num">
                                      <p:cBhvr additive="repl">
                                        <p:cTn id="7" dur="3400" fill="hold"/>
                                        <p:tgtEl>
                                          <p:spTgt spid="772"/>
                                        </p:tgtEl>
                                        <p:attrNameLst>
                                          <p:attrName>ppt_x</p:attrName>
                                        </p:attrNameLst>
                                      </p:cBhvr>
                                      <p:tavLst>
                                        <p:tav tm="0">
                                          <p:val>
                                            <p:strVal val="0-#ppt_w/2"/>
                                          </p:val>
                                        </p:tav>
                                        <p:tav tm="100000">
                                          <p:val>
                                            <p:strVal val="#ppt_x"/>
                                          </p:val>
                                        </p:tav>
                                      </p:tavLst>
                                    </p:anim>
                                    <p:anim calcmode="lin" valueType="num">
                                      <p:cBhvr additive="repl">
                                        <p:cTn id="8" dur="3400" fill="hold"/>
                                        <p:tgtEl>
                                          <p:spTgt spid="772"/>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755"/>
                                        </p:tgtEl>
                                        <p:attrNameLst>
                                          <p:attrName>style.visibility</p:attrName>
                                        </p:attrNameLst>
                                      </p:cBhvr>
                                      <p:to>
                                        <p:strVal val="visible"/>
                                      </p:to>
                                    </p:set>
                                    <p:anim calcmode="lin" valueType="num">
                                      <p:cBhvr additive="repl">
                                        <p:cTn id="11" dur="4000" fill="hold"/>
                                        <p:tgtEl>
                                          <p:spTgt spid="755"/>
                                        </p:tgtEl>
                                        <p:attrNameLst>
                                          <p:attrName>ppt_x</p:attrName>
                                        </p:attrNameLst>
                                      </p:cBhvr>
                                      <p:tavLst>
                                        <p:tav tm="0">
                                          <p:val>
                                            <p:strVal val="0-#ppt_w/2"/>
                                          </p:val>
                                        </p:tav>
                                        <p:tav tm="100000">
                                          <p:val>
                                            <p:strVal val="#ppt_x"/>
                                          </p:val>
                                        </p:tav>
                                      </p:tavLst>
                                    </p:anim>
                                    <p:anim calcmode="lin" valueType="num">
                                      <p:cBhvr additive="repl">
                                        <p:cTn id="12" dur="4000" fill="hold"/>
                                        <p:tgtEl>
                                          <p:spTgt spid="75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93" name="组合 64"/>
          <p:cNvGrpSpPr/>
          <p:nvPr/>
        </p:nvGrpSpPr>
        <p:grpSpPr>
          <a:xfrm>
            <a:off x="-119880" y="962280"/>
            <a:ext cx="1961640" cy="2948040"/>
            <a:chOff x="-119880" y="962280"/>
            <a:chExt cx="1961640" cy="2948040"/>
          </a:xfrm>
        </p:grpSpPr>
        <p:sp>
          <p:nvSpPr>
            <p:cNvPr id="794"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5"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6"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7"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8"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9"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0"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1"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2"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3"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4"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8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06"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学习建议</a:t>
            </a:r>
            <a:endParaRPr lang="en-US" sz="1800" b="0" strike="noStrike" spc="-1">
              <a:solidFill>
                <a:srgbClr val="000000"/>
              </a:solidFill>
              <a:latin typeface="Arial"/>
            </a:endParaRPr>
          </a:p>
        </p:txBody>
      </p:sp>
      <p:sp>
        <p:nvSpPr>
          <p:cNvPr id="807"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根据学生表现智能输出建议</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引导学生提高学习效果</a:t>
            </a:r>
            <a:endParaRPr lang="en-US" sz="1400" b="0" strike="noStrike" spc="-1">
              <a:solidFill>
                <a:srgbClr val="000000"/>
              </a:solidFill>
              <a:latin typeface="Arial"/>
            </a:endParaRPr>
          </a:p>
        </p:txBody>
      </p:sp>
      <p:sp>
        <p:nvSpPr>
          <p:cNvPr id="8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09"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810"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8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2"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813"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81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人工智能技术在反馈中的应用</a:t>
            </a:r>
            <a:endParaRPr lang="en-US" sz="3600" b="0" strike="noStrike" spc="-1">
              <a:solidFill>
                <a:schemeClr val="dk1"/>
              </a:solidFill>
              <a:latin typeface="Arial"/>
            </a:endParaRPr>
          </a:p>
        </p:txBody>
      </p:sp>
      <p:sp>
        <p:nvSpPr>
          <p:cNvPr id="8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6"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个性化反馈系统</a:t>
            </a:r>
            <a:endParaRPr lang="en-US" sz="1800" b="0" strike="noStrike" spc="-1">
              <a:solidFill>
                <a:srgbClr val="000000"/>
              </a:solidFill>
              <a:latin typeface="Arial"/>
            </a:endParaRPr>
          </a:p>
        </p:txBody>
      </p:sp>
      <p:sp>
        <p:nvSpPr>
          <p:cNvPr id="817"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根据学生个体差异提供反馈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激发学生学习兴趣</a:t>
            </a:r>
            <a:endParaRPr lang="en-US" sz="1400" b="0" strike="noStrike" spc="-1">
              <a:solidFill>
                <a:srgbClr val="000000"/>
              </a:solidFill>
              <a:latin typeface="Arial"/>
            </a:endParaRPr>
          </a:p>
        </p:txBody>
      </p:sp>
      <p:sp>
        <p:nvSpPr>
          <p:cNvPr id="818"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819"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820"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821"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822" name="组合 81"/>
          <p:cNvGrpSpPr/>
          <p:nvPr/>
        </p:nvGrpSpPr>
        <p:grpSpPr>
          <a:xfrm>
            <a:off x="381960" y="5287680"/>
            <a:ext cx="988200" cy="1001880"/>
            <a:chOff x="381960" y="5287680"/>
            <a:chExt cx="988200" cy="1001880"/>
          </a:xfrm>
        </p:grpSpPr>
        <p:sp>
          <p:nvSpPr>
            <p:cNvPr id="823"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4"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5"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6"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7"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8"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9"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0"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1"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2"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3"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4"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5"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6"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7"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8"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793"/>
                                        </p:tgtEl>
                                        <p:attrNameLst>
                                          <p:attrName>style.visibility</p:attrName>
                                        </p:attrNameLst>
                                      </p:cBhvr>
                                      <p:to>
                                        <p:strVal val="visible"/>
                                      </p:to>
                                    </p:set>
                                    <p:anim calcmode="lin" valueType="num">
                                      <p:cBhvr additive="repl">
                                        <p:cTn id="7" dur="3400" fill="hold"/>
                                        <p:tgtEl>
                                          <p:spTgt spid="793"/>
                                        </p:tgtEl>
                                        <p:attrNameLst>
                                          <p:attrName>ppt_x</p:attrName>
                                        </p:attrNameLst>
                                      </p:cBhvr>
                                      <p:tavLst>
                                        <p:tav tm="0">
                                          <p:val>
                                            <p:strVal val="0-#ppt_w/2"/>
                                          </p:val>
                                        </p:tav>
                                        <p:tav tm="100000">
                                          <p:val>
                                            <p:strVal val="#ppt_x"/>
                                          </p:val>
                                        </p:tav>
                                      </p:tavLst>
                                    </p:anim>
                                    <p:anim calcmode="lin" valueType="num">
                                      <p:cBhvr additive="repl">
                                        <p:cTn id="8" dur="3400" fill="hold"/>
                                        <p:tgtEl>
                                          <p:spTgt spid="793"/>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822"/>
                                        </p:tgtEl>
                                        <p:attrNameLst>
                                          <p:attrName>style.visibility</p:attrName>
                                        </p:attrNameLst>
                                      </p:cBhvr>
                                      <p:to>
                                        <p:strVal val="visible"/>
                                      </p:to>
                                    </p:set>
                                    <p:anim calcmode="lin" valueType="num">
                                      <p:cBhvr additive="repl">
                                        <p:cTn id="11" dur="4000" fill="hold"/>
                                        <p:tgtEl>
                                          <p:spTgt spid="822"/>
                                        </p:tgtEl>
                                        <p:attrNameLst>
                                          <p:attrName>ppt_x</p:attrName>
                                        </p:attrNameLst>
                                      </p:cBhvr>
                                      <p:tavLst>
                                        <p:tav tm="0">
                                          <p:val>
                                            <p:strVal val="0-#ppt_w/2"/>
                                          </p:val>
                                        </p:tav>
                                        <p:tav tm="100000">
                                          <p:val>
                                            <p:strVal val="#ppt_x"/>
                                          </p:val>
                                        </p:tav>
                                      </p:tavLst>
                                    </p:anim>
                                    <p:anim calcmode="lin" valueType="num">
                                      <p:cBhvr additive="repl">
                                        <p:cTn id="12" dur="4000" fill="hold"/>
                                        <p:tgtEl>
                                          <p:spTgt spid="82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4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评价与反馈技术的发展趋势</a:t>
            </a:r>
            <a:endParaRPr lang="en-US" sz="2800" b="0" strike="noStrike" spc="-1">
              <a:solidFill>
                <a:srgbClr val="000000"/>
              </a:solidFill>
              <a:latin typeface="Arial"/>
            </a:endParaRPr>
          </a:p>
        </p:txBody>
      </p:sp>
      <p:sp>
        <p:nvSpPr>
          <p:cNvPr id="84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人工智能技术在评价与反馈领域不断创新，从个性化反馈到学习建议，为学校管理和教学质量提升带来新的影响。</a:t>
            </a:r>
            <a:endParaRPr lang="en-US" sz="1800" b="0" strike="noStrike" spc="-1">
              <a:solidFill>
                <a:srgbClr val="000000"/>
              </a:solidFill>
              <a:latin typeface="Arial"/>
            </a:endParaRPr>
          </a:p>
        </p:txBody>
      </p:sp>
      <p:sp>
        <p:nvSpPr>
          <p:cNvPr id="8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3"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44" name="组合 81"/>
          <p:cNvGrpSpPr/>
          <p:nvPr/>
        </p:nvGrpSpPr>
        <p:grpSpPr>
          <a:xfrm>
            <a:off x="5322960" y="5068080"/>
            <a:ext cx="988200" cy="1001880"/>
            <a:chOff x="5322960" y="5068080"/>
            <a:chExt cx="988200" cy="1001880"/>
          </a:xfrm>
        </p:grpSpPr>
        <p:sp>
          <p:nvSpPr>
            <p:cNvPr id="845"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46"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47"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48"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49"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0"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1"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2"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3"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4"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5"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6"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7"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8"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59"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60"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861" name="组合 64"/>
          <p:cNvGrpSpPr/>
          <p:nvPr/>
        </p:nvGrpSpPr>
        <p:grpSpPr>
          <a:xfrm>
            <a:off x="-119880" y="962280"/>
            <a:ext cx="1961640" cy="2948040"/>
            <a:chOff x="-119880" y="962280"/>
            <a:chExt cx="1961640" cy="2948040"/>
          </a:xfrm>
        </p:grpSpPr>
        <p:sp>
          <p:nvSpPr>
            <p:cNvPr id="862"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3"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4"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5"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6"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7"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8"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9"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0"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1"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2"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87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评价与反馈技术的发展趋势</a:t>
            </a:r>
            <a:endParaRPr lang="en-US" sz="3600" b="0" strike="noStrike" spc="-1">
              <a:solidFill>
                <a:schemeClr val="dk1"/>
              </a:solidFill>
              <a:latin typeface="Arial"/>
            </a:endParaRPr>
          </a:p>
        </p:txBody>
      </p:sp>
      <p:sp>
        <p:nvSpPr>
          <p:cNvPr id="87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借助大数据分析</a:t>
            </a:r>
            <a:endParaRPr lang="en-US" sz="1600" b="0" strike="noStrike" spc="-1">
              <a:solidFill>
                <a:srgbClr val="000000"/>
              </a:solidFill>
              <a:latin typeface="Arial"/>
            </a:endParaRPr>
          </a:p>
        </p:txBody>
      </p:sp>
      <p:sp>
        <p:nvSpPr>
          <p:cNvPr id="87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人工智能技术在评价与反馈中的创新应用</a:t>
            </a:r>
            <a:endParaRPr lang="en-US" sz="2000" b="0" strike="noStrike" spc="-1">
              <a:solidFill>
                <a:srgbClr val="000000"/>
              </a:solidFill>
              <a:latin typeface="Arial"/>
            </a:endParaRPr>
          </a:p>
        </p:txBody>
      </p:sp>
      <p:sp>
        <p:nvSpPr>
          <p:cNvPr id="87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提高教学效率</a:t>
            </a:r>
            <a:endParaRPr lang="en-US" sz="1600" b="0" strike="noStrike" spc="-1">
              <a:solidFill>
                <a:srgbClr val="000000"/>
              </a:solidFill>
              <a:latin typeface="Arial"/>
            </a:endParaRPr>
          </a:p>
        </p:txBody>
      </p:sp>
      <p:sp>
        <p:nvSpPr>
          <p:cNvPr id="87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评价与反馈技术对学校管理和教学质量提升的影响</a:t>
            </a:r>
            <a:endParaRPr lang="en-US" sz="2000" b="0" strike="noStrike" spc="-1">
              <a:solidFill>
                <a:srgbClr val="000000"/>
              </a:solidFill>
              <a:latin typeface="Arial"/>
            </a:endParaRPr>
          </a:p>
        </p:txBody>
      </p:sp>
      <p:sp>
        <p:nvSpPr>
          <p:cNvPr id="87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87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88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88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861"/>
                                        </p:tgtEl>
                                        <p:attrNameLst>
                                          <p:attrName>style.visibility</p:attrName>
                                        </p:attrNameLst>
                                      </p:cBhvr>
                                      <p:to>
                                        <p:strVal val="visible"/>
                                      </p:to>
                                    </p:set>
                                    <p:anim calcmode="lin" valueType="num">
                                      <p:cBhvr additive="repl">
                                        <p:cTn id="7" dur="3400" fill="hold"/>
                                        <p:tgtEl>
                                          <p:spTgt spid="861"/>
                                        </p:tgtEl>
                                        <p:attrNameLst>
                                          <p:attrName>ppt_x</p:attrName>
                                        </p:attrNameLst>
                                      </p:cBhvr>
                                      <p:tavLst>
                                        <p:tav tm="0">
                                          <p:val>
                                            <p:strVal val="0-#ppt_w/2"/>
                                          </p:val>
                                        </p:tav>
                                        <p:tav tm="100000">
                                          <p:val>
                                            <p:strVal val="#ppt_x"/>
                                          </p:val>
                                        </p:tav>
                                      </p:tavLst>
                                    </p:anim>
                                    <p:anim calcmode="lin" valueType="num">
                                      <p:cBhvr additive="repl">
                                        <p:cTn id="8" dur="3400" fill="hold"/>
                                        <p:tgtEl>
                                          <p:spTgt spid="861"/>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844"/>
                                        </p:tgtEl>
                                        <p:attrNameLst>
                                          <p:attrName>style.visibility</p:attrName>
                                        </p:attrNameLst>
                                      </p:cBhvr>
                                      <p:to>
                                        <p:strVal val="visible"/>
                                      </p:to>
                                    </p:set>
                                    <p:anim calcmode="lin" valueType="num">
                                      <p:cBhvr additive="repl">
                                        <p:cTn id="11" dur="4000" fill="hold"/>
                                        <p:tgtEl>
                                          <p:spTgt spid="844"/>
                                        </p:tgtEl>
                                        <p:attrNameLst>
                                          <p:attrName>ppt_x</p:attrName>
                                        </p:attrNameLst>
                                      </p:cBhvr>
                                      <p:tavLst>
                                        <p:tav tm="0">
                                          <p:val>
                                            <p:strVal val="0-#ppt_w/2"/>
                                          </p:val>
                                        </p:tav>
                                        <p:tav tm="100000">
                                          <p:val>
                                            <p:strVal val="#ppt_x"/>
                                          </p:val>
                                        </p:tav>
                                      </p:tavLst>
                                    </p:anim>
                                    <p:anim calcmode="lin" valueType="num">
                                      <p:cBhvr additive="repl">
                                        <p:cTn id="12" dur="4000" fill="hold"/>
                                        <p:tgtEl>
                                          <p:spTgt spid="84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82" name="组合 4"/>
          <p:cNvGrpSpPr/>
          <p:nvPr/>
        </p:nvGrpSpPr>
        <p:grpSpPr>
          <a:xfrm>
            <a:off x="995040" y="1876680"/>
            <a:ext cx="4299120" cy="3638880"/>
            <a:chOff x="995040" y="1876680"/>
            <a:chExt cx="4299120" cy="3638880"/>
          </a:xfrm>
        </p:grpSpPr>
        <p:grpSp>
          <p:nvGrpSpPr>
            <p:cNvPr id="883" name="组合 5"/>
            <p:cNvGrpSpPr/>
            <p:nvPr/>
          </p:nvGrpSpPr>
          <p:grpSpPr>
            <a:xfrm>
              <a:off x="995040" y="1876680"/>
              <a:ext cx="2624760" cy="2235240"/>
              <a:chOff x="995040" y="1876680"/>
              <a:chExt cx="2624760" cy="2235240"/>
            </a:xfrm>
          </p:grpSpPr>
          <p:grpSp>
            <p:nvGrpSpPr>
              <p:cNvPr id="884" name="组合 17"/>
              <p:cNvGrpSpPr/>
              <p:nvPr/>
            </p:nvGrpSpPr>
            <p:grpSpPr>
              <a:xfrm>
                <a:off x="1088640" y="1987200"/>
                <a:ext cx="2531160" cy="2049120"/>
                <a:chOff x="1088640" y="1987200"/>
                <a:chExt cx="2531160" cy="2049120"/>
              </a:xfrm>
            </p:grpSpPr>
            <p:sp>
              <p:nvSpPr>
                <p:cNvPr id="885"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6"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7"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8"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889"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890" name="组合 6"/>
            <p:cNvGrpSpPr/>
            <p:nvPr/>
          </p:nvGrpSpPr>
          <p:grpSpPr>
            <a:xfrm>
              <a:off x="2216160" y="2158200"/>
              <a:ext cx="3078000" cy="2878200"/>
              <a:chOff x="2216160" y="2158200"/>
              <a:chExt cx="3078000" cy="2878200"/>
            </a:xfrm>
          </p:grpSpPr>
          <p:sp>
            <p:nvSpPr>
              <p:cNvPr id="891"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2"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3"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4"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5"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896" name="组合 7"/>
            <p:cNvGrpSpPr/>
            <p:nvPr/>
          </p:nvGrpSpPr>
          <p:grpSpPr>
            <a:xfrm>
              <a:off x="1456200" y="2001240"/>
              <a:ext cx="3443760" cy="3514320"/>
              <a:chOff x="1456200" y="2001240"/>
              <a:chExt cx="3443760" cy="3514320"/>
            </a:xfrm>
          </p:grpSpPr>
          <p:sp>
            <p:nvSpPr>
              <p:cNvPr id="897"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8"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9"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0"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1"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90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05</a:t>
            </a:r>
            <a:endParaRPr lang="en-US" sz="1800" b="0" strike="noStrike" spc="148">
              <a:solidFill>
                <a:schemeClr val="dk1">
                  <a:lumMod val="65000"/>
                  <a:lumOff val="35000"/>
                </a:schemeClr>
              </a:solidFill>
              <a:latin typeface="Arial"/>
            </a:endParaRPr>
          </a:p>
        </p:txBody>
      </p:sp>
      <p:sp>
        <p:nvSpPr>
          <p:cNvPr id="90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第五章 人工智能技术在学习辅助中的应用</a:t>
            </a:r>
            <a:endParaRPr lang="en-US" sz="3600" b="0" strike="noStrike" spc="-1">
              <a:solidFill>
                <a:schemeClr val="dk1"/>
              </a:solidFill>
              <a:latin typeface="Arial"/>
            </a:endParaRPr>
          </a:p>
        </p:txBody>
      </p:sp>
      <p:sp>
        <p:nvSpPr>
          <p:cNvPr id="90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882"/>
                                        </p:tgtEl>
                                        <p:attrNameLst>
                                          <p:attrName>style.visibility</p:attrName>
                                        </p:attrNameLst>
                                      </p:cBhvr>
                                      <p:to>
                                        <p:strVal val="visible"/>
                                      </p:to>
                                    </p:set>
                                    <p:anim calcmode="lin" valueType="num">
                                      <p:cBhvr additive="repl">
                                        <p:cTn id="7" dur="500" fill="hold"/>
                                        <p:tgtEl>
                                          <p:spTgt spid="882"/>
                                        </p:tgtEl>
                                        <p:attrNameLst>
                                          <p:attrName>ppt_w</p:attrName>
                                        </p:attrNameLst>
                                      </p:cBhvr>
                                      <p:tavLst>
                                        <p:tav tm="0">
                                          <p:val>
                                            <p:fltVal val="0"/>
                                          </p:val>
                                        </p:tav>
                                        <p:tav tm="100000">
                                          <p:val>
                                            <p:strVal val="#ppt_w"/>
                                          </p:val>
                                        </p:tav>
                                      </p:tavLst>
                                    </p:anim>
                                    <p:anim calcmode="lin" valueType="num">
                                      <p:cBhvr additive="repl">
                                        <p:cTn id="8" dur="500" fill="hold"/>
                                        <p:tgtEl>
                                          <p:spTgt spid="882"/>
                                        </p:tgtEl>
                                        <p:attrNameLst>
                                          <p:attrName>ppt_h</p:attrName>
                                        </p:attrNameLst>
                                      </p:cBhvr>
                                      <p:tavLst>
                                        <p:tav tm="0">
                                          <p:val>
                                            <p:fltVal val="0"/>
                                          </p:val>
                                        </p:tav>
                                        <p:tav tm="100000">
                                          <p:val>
                                            <p:strVal val="#ppt_h"/>
                                          </p:val>
                                        </p:tav>
                                      </p:tavLst>
                                    </p:anim>
                                    <p:animEffect transition="in" filter="fade">
                                      <p:cBhvr additive="repl">
                                        <p:cTn id="9" dur="500"/>
                                        <p:tgtEl>
                                          <p:spTgt spid="8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https://d.book118.com/058131102010006050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188</Paragraphs>
  <Slides>27</Slides>
  <Notes>8</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27</vt:i4>
      </vt:variant>
    </vt:vector>
  </HeadingPairs>
  <TitlesOfParts>
    <vt:vector baseType="lpstr" size="36">
      <vt:lpstr>Arial</vt:lpstr>
      <vt:lpstr>Calibri</vt:lpstr>
      <vt:lpstr>微软雅黑</vt:lpstr>
      <vt:lpstr>Times New Roman</vt:lpstr>
      <vt:lpstr>Wingdings</vt:lpstr>
      <vt:lpstr>Symbol</vt:lpstr>
      <vt:lpstr>字魂105号-简雅黑</vt:lpstr>
      <vt:lpstr>DejaVu Sans</vt:lpstr>
      <vt:lpstr>Office Theme</vt:lpstr>
      <vt:lpstr>教育创新人工智能技术塑造新的教育方式</vt:lpstr>
      <vt:lpstr>目录</vt:lpstr>
      <vt:lpstr>第一章 教育创新人工智能技术概述</vt:lpstr>
      <vt:lpstr> </vt:lpstr>
      <vt:lpstr>人工智能技术对教育方式的影响</vt:lpstr>
      <vt:lpstr>人工智能技术在教育创新中的挑战</vt:lpstr>
      <vt:lpstr>未来教育中人工智能技术的前景</vt:lpstr>
      <vt:lpstr>人工智能技术的发展对教育体系的重塑</vt:lpstr>
      <vt:lpstr>第2章 人工智能技术在个性化学习中的应用</vt:lpstr>
      <vt:lpstr> </vt:lpstr>
      <vt:lpstr>个性化学习对学生的影响</vt:lpstr>
      <vt:lpstr>个性化学习对教师的角色转变</vt:lpstr>
      <vt:lpstr>个性化学习的未来发展方向</vt:lpstr>
      <vt:lpstr>第3章 人工智能技术在教学内容优化中的应用</vt:lpstr>
      <vt:lpstr> </vt:lpstr>
      <vt:lpstr>教学内容优化的技术手段</vt:lpstr>
      <vt:lpstr>教学内容优化对学生的影响</vt:lpstr>
      <vt:lpstr>教学内容优化的未来发展趋势</vt:lpstr>
      <vt:lpstr>总结</vt:lpstr>
      <vt:lpstr>第4章 人工智能技术在评价与反馈中的应用</vt:lpstr>
      <vt:lpstr>评价与反馈的重要性</vt:lpstr>
      <vt:lpstr>人工智能技术在评价中的应用</vt:lpstr>
      <vt:lpstr>人工智能技术在反馈中的应用</vt:lpstr>
      <vt:lpstr> </vt:lpstr>
      <vt:lpstr>评价与反馈技术的发展趋势</vt:lpstr>
      <vt:lpstr>第五章 人工智能技术在学习辅助中的应用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2024-09-29T14:36:55.584</cp:lastPrinted>
  <dcterms:created xsi:type="dcterms:W3CDTF">2024-09-29T06:36:55Z</dcterms:created>
  <dcterms:modified xsi:type="dcterms:W3CDTF">2024-09-29T06:36:58Z</dcterms:modified>
</cp:coreProperties>
</file>