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A2F7BB2-095A-4C11-A8A2-B80165AA37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CEA395-F35A-4330-B9B3-6EE727456E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23AC39A-6284-496A-959F-4149912FDB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863241B-07DA-4AC5-9646-4268C86A8D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E17582E-284A-4582-865C-C7206D38953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83B76C-011C-4E21-B9F6-997F9B21D9B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EA86001-703A-46DA-B274-137BC669791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583B2B-7E24-4A2D-9FB0-466571BD17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E7F99F-93EB-42D0-AA18-87372D550F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E1172D-E2AA-409E-8BC8-694D0442BB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A85A0C-D19C-4B1F-89B3-60108F09CA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8136011100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2024-01-31</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中考英语专题复习培训现代文阅读模拟试题</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Topic Overview and Exam Requirements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Vocabulary comprehension and application</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Sentence comprehension and structural analysis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Synopsis of paragraphs and logical reasoning</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Grasp the structure of the text and inferring the author's intention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Topic Overview and Exam Requirements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Importance of modern literature reading</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It is an essential part of the English curriculum in middle schools and plays a significant role in cultivating students' language skills, literary application, and critical thinking</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Common types of modern literature</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Novels, short stories, points, and plays are commonly included in the middle school English curriculum, and students are expected to be family with these genes</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Trends in examination</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Modern literature reading has become an increasingly important component of middle school entrance examination English tests, with a focus on assessing students' comprehension, analysis, and interpretation skills</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Status of Modern Literature Reading in Middle School Entrance Examination English</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 The examination specifically includes passages from modern literature, followed by a series of questions designed to test students' understanding of the text, including vocabulary, grammar, and comprehension</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Content of the examination</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 The examination is usually in the form of multiple choice questions, short answer questions, or essay questions Students are required to read the text carefully and answer the questions based on their understanding of the content and language used</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Form of the examination</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Examination content and form</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78702" y="3026494"/>
            <a:ext cx="2012717" cy="3450543"/>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93766" y="1469298"/>
            <a:ext cx="2193499" cy="2193499"/>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288823" y="1552162"/>
            <a:ext cx="2003387" cy="20033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39873" y="2663104"/>
            <a:ext cx="1704975" cy="723900"/>
          </a:xfrm>
          <a:prstGeom prst="rect">
            <a:avLst/>
          </a:prstGeom>
        </p:spPr>
        <p:txBody>
          <a:bodyPr vert="horz" wrap="square" lIns="114300" tIns="57150" rIns="114300" bIns="571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Compensation skills</a:t>
            </a:r>
          </a:p>
        </p:txBody>
      </p:sp>
      <p:sp>
        <p:nvSpPr>
          <p:cNvPr id="6" name="TextBox 6"/>
          <p:cNvSpPr txBox="1"/>
          <p:nvPr/>
        </p:nvSpPr>
        <p:spPr>
          <a:xfrm>
            <a:off x="1278702" y="3825364"/>
            <a:ext cx="2009775" cy="2514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lt1">
                    <a:alpha val="100000"/>
                  </a:schemeClr>
                </a:solidFill>
                <a:latin typeface="Microsoft Yahei"/>
                <a:ea typeface="Microsoft Yahei"/>
                <a:cs typeface="Microsoft Yahei"/>
              </a:rPr>
              <a:t> Candidates need to be able to understand the main ideas, themes, and plots of the modern literature texts they read</a:t>
            </a:r>
          </a:p>
        </p:txBody>
      </p:sp>
      <p:sp>
        <p:nvSpPr>
          <p:cNvPr id="7" name="Freeform 7"/>
          <p:cNvSpPr/>
          <p:nvPr/>
        </p:nvSpPr>
        <p:spPr>
          <a:xfrm>
            <a:off x="2061524" y="2017017"/>
            <a:ext cx="457983" cy="457983"/>
          </a:xfrm>
          <a:custGeom>
            <a:rect l="l" t="t" r="r" b="b"/>
            <a:pathLst>
              <a:path w="304800" h="304800">
                <a:moveTo>
                  <a:pt x="0" y="304800"/>
                </a:moveTo>
                <a:cubicBezTo>
                  <a:pt x="38100" y="190500"/>
                  <a:pt x="137817" y="0"/>
                  <a:pt x="304800" y="0"/>
                </a:cubicBezTo>
                <a:cubicBezTo>
                  <a:pt x="226514" y="62808"/>
                  <a:pt x="190500" y="209550"/>
                  <a:pt x="133350" y="209550"/>
                </a:cubicBezTo>
                <a:cubicBezTo>
                  <a:pt x="76200" y="209550"/>
                  <a:pt x="76200" y="209550"/>
                  <a:pt x="76200" y="209550"/>
                </a:cubicBezTo>
                <a:lnTo>
                  <a:pt x="19050" y="304800"/>
                </a:lnTo>
                <a:lnTo>
                  <a:pt x="0" y="3048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821744" y="1984715"/>
            <a:ext cx="457983" cy="457983"/>
          </a:xfrm>
          <a:custGeom>
            <a:rect l="l" t="t" r="r" b="b"/>
            <a:pathLst>
              <a:path w="304800" h="304800">
                <a:moveTo>
                  <a:pt x="0" y="304800"/>
                </a:moveTo>
                <a:cubicBezTo>
                  <a:pt x="38100" y="190500"/>
                  <a:pt x="137817" y="0"/>
                  <a:pt x="304800" y="0"/>
                </a:cubicBezTo>
                <a:cubicBezTo>
                  <a:pt x="226514" y="62808"/>
                  <a:pt x="190500" y="209550"/>
                  <a:pt x="133350" y="209550"/>
                </a:cubicBezTo>
                <a:cubicBezTo>
                  <a:pt x="76200" y="209550"/>
                  <a:pt x="76200" y="209550"/>
                  <a:pt x="76200" y="209550"/>
                </a:cubicBezTo>
                <a:lnTo>
                  <a:pt x="19050" y="304800"/>
                </a:lnTo>
                <a:lnTo>
                  <a:pt x="0" y="3048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809930" y="3026494"/>
            <a:ext cx="2012717" cy="3450543"/>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24994" y="1469298"/>
            <a:ext cx="2193499" cy="2193499"/>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20051" y="1552162"/>
            <a:ext cx="2003387" cy="200338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3971102" y="2663104"/>
            <a:ext cx="1704975" cy="723900"/>
          </a:xfrm>
          <a:prstGeom prst="rect">
            <a:avLst/>
          </a:prstGeom>
        </p:spPr>
        <p:txBody>
          <a:bodyPr vert="horz" wrap="square" lIns="114300" tIns="57150" rIns="114300" bIns="571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Analytical skills</a:t>
            </a:r>
          </a:p>
        </p:txBody>
      </p:sp>
      <p:sp>
        <p:nvSpPr>
          <p:cNvPr id="13" name="TextBox 13"/>
          <p:cNvSpPr txBox="1"/>
          <p:nvPr/>
        </p:nvSpPr>
        <p:spPr>
          <a:xfrm>
            <a:off x="3809930" y="3825364"/>
            <a:ext cx="2009775" cy="2514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lt1">
                    <a:alpha val="100000"/>
                  </a:schemeClr>
                </a:solidFill>
                <a:latin typeface="Microsoft Yahei"/>
                <a:ea typeface="Microsoft Yahei"/>
                <a:cs typeface="Microsoft Yahei"/>
              </a:rPr>
              <a:t> Candidates should be able to analyze the language, style, and literary devices used by the author to understand meaning and create effects</a:t>
            </a:r>
          </a:p>
        </p:txBody>
      </p:sp>
      <p:sp>
        <p:nvSpPr>
          <p:cNvPr id="14" name="Freeform 14"/>
          <p:cNvSpPr/>
          <p:nvPr/>
        </p:nvSpPr>
        <p:spPr>
          <a:xfrm>
            <a:off x="7344462" y="2043195"/>
            <a:ext cx="457983" cy="457983"/>
          </a:xfrm>
          <a:custGeom>
            <a:rect l="l" t="t" r="r" b="b"/>
            <a:pathLst>
              <a:path w="304800" h="304800">
                <a:moveTo>
                  <a:pt x="0" y="304800"/>
                </a:moveTo>
                <a:cubicBezTo>
                  <a:pt x="38100" y="190500"/>
                  <a:pt x="137817" y="0"/>
                  <a:pt x="304800" y="0"/>
                </a:cubicBezTo>
                <a:cubicBezTo>
                  <a:pt x="226514" y="62808"/>
                  <a:pt x="190500" y="209550"/>
                  <a:pt x="133350" y="209550"/>
                </a:cubicBezTo>
                <a:cubicBezTo>
                  <a:pt x="76200" y="209550"/>
                  <a:pt x="76200" y="209550"/>
                  <a:pt x="76200" y="209550"/>
                </a:cubicBezTo>
                <a:lnTo>
                  <a:pt x="19050" y="304800"/>
                </a:lnTo>
                <a:lnTo>
                  <a:pt x="0" y="3048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332647" y="3084974"/>
            <a:ext cx="2012717" cy="3450543"/>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247712" y="1527778"/>
            <a:ext cx="2193499" cy="2193499"/>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342768" y="1610642"/>
            <a:ext cx="2003387" cy="20033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493819" y="2663104"/>
            <a:ext cx="1704975" cy="723900"/>
          </a:xfrm>
          <a:prstGeom prst="rect">
            <a:avLst/>
          </a:prstGeom>
        </p:spPr>
        <p:txBody>
          <a:bodyPr vert="horz" wrap="square" lIns="114300" tIns="57150" rIns="114300" bIns="571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Interpretation skills</a:t>
            </a:r>
          </a:p>
        </p:txBody>
      </p:sp>
      <p:sp>
        <p:nvSpPr>
          <p:cNvPr id="19" name="TextBox 19"/>
          <p:cNvSpPr txBox="1"/>
          <p:nvPr/>
        </p:nvSpPr>
        <p:spPr>
          <a:xfrm>
            <a:off x="6332647" y="3825364"/>
            <a:ext cx="2012717" cy="2514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lt1">
                    <a:alpha val="100000"/>
                  </a:schemeClr>
                </a:solidFill>
                <a:latin typeface="Microsoft Yahei"/>
                <a:ea typeface="Microsoft Yahei"/>
                <a:cs typeface="Microsoft Yahei"/>
              </a:rPr>
              <a:t> Candidates need to be able to interpret the text in relation to its historical and cultural context, as well as the author's intentions and messages</a:t>
            </a:r>
          </a:p>
        </p:txBody>
      </p:sp>
      <p:sp>
        <p:nvSpPr>
          <p:cNvPr id="20" name="Freeform 20"/>
          <p:cNvSpPr/>
          <p:nvPr/>
        </p:nvSpPr>
        <p:spPr>
          <a:xfrm>
            <a:off x="9901484" y="2043195"/>
            <a:ext cx="457983" cy="457983"/>
          </a:xfrm>
          <a:custGeom>
            <a:rect l="l" t="t" r="r" b="b"/>
            <a:pathLst>
              <a:path w="304800" h="304800">
                <a:moveTo>
                  <a:pt x="0" y="304800"/>
                </a:moveTo>
                <a:cubicBezTo>
                  <a:pt x="38100" y="190500"/>
                  <a:pt x="137817" y="0"/>
                  <a:pt x="304800" y="0"/>
                </a:cubicBezTo>
                <a:cubicBezTo>
                  <a:pt x="226514" y="62808"/>
                  <a:pt x="190500" y="209550"/>
                  <a:pt x="133350" y="209550"/>
                </a:cubicBezTo>
                <a:cubicBezTo>
                  <a:pt x="76200" y="209550"/>
                  <a:pt x="76200" y="209550"/>
                  <a:pt x="76200" y="209550"/>
                </a:cubicBezTo>
                <a:lnTo>
                  <a:pt x="19050" y="304800"/>
                </a:lnTo>
                <a:lnTo>
                  <a:pt x="0" y="3048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889670" y="3084974"/>
            <a:ext cx="2012717" cy="3450543"/>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804734" y="1527778"/>
            <a:ext cx="2193499" cy="2193499"/>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899790" y="1610642"/>
            <a:ext cx="2003387" cy="200338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9050841" y="2663104"/>
            <a:ext cx="1704975" cy="723900"/>
          </a:xfrm>
          <a:prstGeom prst="rect">
            <a:avLst/>
          </a:prstGeom>
        </p:spPr>
        <p:txBody>
          <a:bodyPr vert="horz" wrap="square" lIns="114300" tIns="57150" rIns="114300" bIns="571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Language skills</a:t>
            </a:r>
          </a:p>
        </p:txBody>
      </p:sp>
      <p:sp>
        <p:nvSpPr>
          <p:cNvPr id="25" name="TextBox 25"/>
          <p:cNvSpPr txBox="1"/>
          <p:nvPr/>
        </p:nvSpPr>
        <p:spPr>
          <a:xfrm>
            <a:off x="8889670" y="3825364"/>
            <a:ext cx="2012717" cy="2514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lt1">
                    <a:alpha val="100000"/>
                  </a:schemeClr>
                </a:solidFill>
                <a:latin typeface="Microsoft Yahei"/>
                <a:ea typeface="Microsoft Yahei"/>
                <a:cs typeface="Microsoft Yahei"/>
              </a:rPr>
              <a:t> Candidates should have a good command of English vocabulary, grammar, and presence structure to enable them to understand and answer questions accurately</a:t>
            </a:r>
          </a:p>
        </p:txBody>
      </p:sp>
      <p:sp>
        <p:nvSpPr>
          <p:cNvPr id="26" name="Freeform 26"/>
          <p:cNvSpPr/>
          <p:nvPr/>
        </p:nvSpPr>
        <p:spPr>
          <a:xfrm>
            <a:off x="4558856" y="1983121"/>
            <a:ext cx="525777" cy="52577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7059302" y="2017017"/>
            <a:ext cx="570319" cy="457983"/>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9662744" y="2007269"/>
            <a:ext cx="477480" cy="477480"/>
          </a:xfrm>
          <a:custGeom>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Candidates need to pose abilities</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headEnd type="oval"/>
            <a:tailEnd type="oval"/>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The scoring criteria typically focus on the accuracy and completeness of the answers provided by candidates Correct answers that demonstrate a deep understanding of the text and clear explanation of ideas will receive higher scores</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Scoring criteria</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Candidates should practice answering questions in a clear, condition, and well structured way They should also learn to identify key information in the text and use it to support their answers Additionally, candidates should be family with common question types and know how to approach each type effectively</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Answering skills</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Scoring criteria and answering skills</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Vocabulary comprehension and application</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281" r="25281"/>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Classification and grouping</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Sort vocabulary according to themes, such as school life, family relationships, and social activities, to facilitate memory and retrieval</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Mnemonic devices</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Utilize mnemonic devices like acronyms, rhymes, and associations to aid in the memory of vocabulary</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Context learning</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Learn vocabulary in context by reading texts and understanding the usage and meaning of words in different situations</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Core vocal sorting and memory methods</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6375" r="6375"/>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 Analyze word formation to understand the meaning of unknown words by recognizing prefixes, suffixes, and root words</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Word formation</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 Use context includes, such as synonyms, antonyms, and examples, to infer the meaning of unknown words</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Context includes</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 Understand sense structure to determine the part of speech and function of unknown words, which can help in guiding their meaning</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Sense structure</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Regulation on the meaning of vocabulary in context</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Application in writing</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Apply synonyms and antonyms in writing to enhance vocabulary usage and avoid repetition</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Synonym identification</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Recognize synonyms by understanding the similarity in meaning between two or more words</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Antonym recognition</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Identify antonyms by understanding the option in meaning between two words</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and application of synonyms and synonyms</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Common settlements</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Learn common settlements, which are fixed combinations of words that often occur together, to improve language fluency and accuracy</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6375" r="63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Ideas and phrases</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Understand and accumulate ideas and phrases, which are expressions with fixed meanings that are not literal translations of individual words</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Practice and application</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Practice using settlements, periods, and phases in speaking and writing to improve language proficiency</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Fixed settlements and phrase accumulation</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https://d.book118.com/058136011100006037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2024-09-17T13:24:21.820</cp:lastPrinted>
  <dcterms:created xsi:type="dcterms:W3CDTF">2024-09-17T05:24:21Z</dcterms:created>
  <dcterms:modified xsi:type="dcterms:W3CDTF">2024-09-17T05:24:23Z</dcterms:modified>
</cp:coreProperties>
</file>