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14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tags" Target="../tags/tag12.xml" /><Relationship Id="rId16" Type="http://schemas.openxmlformats.org/officeDocument/2006/relationships/tags" Target="../tags/tag13.xml" /><Relationship Id="rId17" Type="http://schemas.openxmlformats.org/officeDocument/2006/relationships/tags" Target="../tags/tag14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image" Target="../media/image3.svg" /><Relationship Id="rId7" Type="http://schemas.openxmlformats.org/officeDocument/2006/relationships/tags" Target="../tags/tag4.xml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5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7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8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image" Target="../media/image3.svg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5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5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5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tags" Target="../tags/tag66.xml" /><Relationship Id="rId3" Type="http://schemas.openxmlformats.org/officeDocument/2006/relationships/image" Target="../media/image4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5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5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0.xml" /><Relationship Id="rId11" Type="http://schemas.openxmlformats.org/officeDocument/2006/relationships/tags" Target="../tags/tag91.xml" /><Relationship Id="rId12" Type="http://schemas.openxmlformats.org/officeDocument/2006/relationships/tags" Target="../tags/tag92.xml" /><Relationship Id="rId13" Type="http://schemas.openxmlformats.org/officeDocument/2006/relationships/tags" Target="../tags/tag93.xml" /><Relationship Id="rId14" Type="http://schemas.openxmlformats.org/officeDocument/2006/relationships/tags" Target="../tags/tag94.xml" /><Relationship Id="rId15" Type="http://schemas.openxmlformats.org/officeDocument/2006/relationships/tags" Target="../tags/tag95.xml" /><Relationship Id="rId16" Type="http://schemas.openxmlformats.org/officeDocument/2006/relationships/tags" Target="../tags/tag96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image" Target="../media/image3.svg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715EA0-8D52-4DD3-AFEF-6FAC17A02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99DB2E-8E24-4C00-9345-D27B4E5C8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E0FB23-67EB-4E07-A01B-EBD7FA97D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705A87-5E87-4CA8-BCD3-DD441CC78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8A7CCB-A2CE-426B-BBB4-F03A1F20A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33BE41-55EF-4487-B85F-86BF49B8C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752B69-0035-4F5E-BBB0-646E60607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B2F88F-E4EA-4995-A66D-8B356E8F7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451800-FB4C-4534-AEBC-99E492C73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CE4E19-A65F-4A76-B28C-C6783E814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B6CEB1-DBAA-4457-BCF1-8E12FBF32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5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3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7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44" name="图形 43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59" name="椭圆 58"/>
          <p:cNvSpPr/>
          <p:nvPr>
            <p:custDataLst>
              <p:tags r:id="rId8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60" name="椭圆 59"/>
          <p:cNvSpPr/>
          <p:nvPr>
            <p:custDataLst>
              <p:tags r:id="rId9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1" name="椭圆 60"/>
          <p:cNvSpPr/>
          <p:nvPr>
            <p:custDataLst>
              <p:tags r:id="rId10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2" name="椭圆 61"/>
          <p:cNvSpPr/>
          <p:nvPr>
            <p:custDataLst>
              <p:tags r:id="rId11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8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9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72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59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60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1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2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9" name="图形 43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8" name="联系方式"/>
          <p:cNvSpPr txBox="1">
            <a:spLocks noGrp="1"/>
          </p:cNvSpPr>
          <p:nvPr>
            <p:ph type="body" idx="2"/>
            <p:custDataLst>
              <p:tags r:id="rId8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7" name="节编号"/>
          <p:cNvSpPr txBox="1"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1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5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10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7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8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6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5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3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7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44" name="图形 43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59" name="椭圆 58"/>
          <p:cNvSpPr/>
          <p:nvPr>
            <p:custDataLst>
              <p:tags r:id="rId8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60" name="椭圆 59"/>
          <p:cNvSpPr/>
          <p:nvPr>
            <p:custDataLst>
              <p:tags r:id="rId9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1" name="椭圆 60"/>
          <p:cNvSpPr/>
          <p:nvPr>
            <p:custDataLst>
              <p:tags r:id="rId10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2" name="椭圆 61"/>
          <p:cNvSpPr/>
          <p:nvPr>
            <p:custDataLst>
              <p:tags r:id="rId11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8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png" /><Relationship Id="rId13" Type="http://schemas.openxmlformats.org/officeDocument/2006/relationships/tags" Target="../tags/tag97.xml" /><Relationship Id="rId14" Type="http://schemas.openxmlformats.org/officeDocument/2006/relationships/image" Target="../media/image5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2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uFillTx/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14" Type="http://schemas.openxmlformats.org/officeDocument/2006/relationships/tags" Target="../tags/tag213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13607710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.内容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儿童亲子关系研究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29" name="矩形: 圆角 28"/>
          <p:cNvSpPr/>
          <p:nvPr>
            <p:custDataLst>
              <p:tags r:id="rId5"/>
            </p:custDataLst>
          </p:nvPr>
        </p:nvSpPr>
        <p:spPr>
          <a:xfrm>
            <a:off x="3818890" y="110299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5" name="序号"/>
          <p:cNvSpPr txBox="1"/>
          <p:nvPr>
            <p:custDataLst>
              <p:tags r:id="rId6"/>
            </p:custDataLst>
          </p:nvPr>
        </p:nvSpPr>
        <p:spPr>
          <a:xfrm>
            <a:off x="3892830" y="11484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6" name="标题"/>
          <p:cNvSpPr txBox="1"/>
          <p:nvPr>
            <p:custDataLst>
              <p:tags r:id="rId7"/>
            </p:custDataLst>
          </p:nvPr>
        </p:nvSpPr>
        <p:spPr>
          <a:xfrm>
            <a:off x="4750004" y="12138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亲子关系的重要性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67" name="矩形: 圆角 28"/>
          <p:cNvSpPr/>
          <p:nvPr>
            <p:custDataLst>
              <p:tags r:id="rId8"/>
            </p:custDataLst>
          </p:nvPr>
        </p:nvSpPr>
        <p:spPr>
          <a:xfrm>
            <a:off x="3818890" y="213296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8" name="序号"/>
          <p:cNvSpPr txBox="1"/>
          <p:nvPr>
            <p:custDataLst>
              <p:tags r:id="rId9"/>
            </p:custDataLst>
          </p:nvPr>
        </p:nvSpPr>
        <p:spPr>
          <a:xfrm>
            <a:off x="3892830" y="217838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69" name="标题"/>
          <p:cNvSpPr txBox="1"/>
          <p:nvPr>
            <p:custDataLst>
              <p:tags r:id="rId10"/>
            </p:custDataLst>
          </p:nvPr>
        </p:nvSpPr>
        <p:spPr>
          <a:xfrm>
            <a:off x="4750004" y="224386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亲子关系的发展阶段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71" name="矩形: 圆角 28"/>
          <p:cNvSpPr/>
          <p:nvPr>
            <p:custDataLst>
              <p:tags r:id="rId11"/>
            </p:custDataLst>
          </p:nvPr>
        </p:nvSpPr>
        <p:spPr>
          <a:xfrm>
            <a:off x="3818890" y="316293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73" name="序号"/>
          <p:cNvSpPr txBox="1"/>
          <p:nvPr>
            <p:custDataLst>
              <p:tags r:id="rId12"/>
            </p:custDataLst>
          </p:nvPr>
        </p:nvSpPr>
        <p:spPr>
          <a:xfrm>
            <a:off x="3892830" y="32083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74" name="标题"/>
          <p:cNvSpPr txBox="1"/>
          <p:nvPr>
            <p:custDataLst>
              <p:tags r:id="rId13"/>
            </p:custDataLst>
          </p:nvPr>
        </p:nvSpPr>
        <p:spPr>
          <a:xfrm>
            <a:off x="4750004" y="32738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亲子关系的影响因素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76" name="矩形: 圆角 28"/>
          <p:cNvSpPr/>
          <p:nvPr>
            <p:custDataLst>
              <p:tags r:id="rId14"/>
            </p:custDataLst>
          </p:nvPr>
        </p:nvSpPr>
        <p:spPr>
          <a:xfrm>
            <a:off x="3818890" y="419290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77" name="序号"/>
          <p:cNvSpPr txBox="1"/>
          <p:nvPr>
            <p:custDataLst>
              <p:tags r:id="rId15"/>
            </p:custDataLst>
          </p:nvPr>
        </p:nvSpPr>
        <p:spPr>
          <a:xfrm>
            <a:off x="3892830" y="423832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78" name="标题"/>
          <p:cNvSpPr txBox="1"/>
          <p:nvPr>
            <p:custDataLst>
              <p:tags r:id="rId16"/>
            </p:custDataLst>
          </p:nvPr>
        </p:nvSpPr>
        <p:spPr>
          <a:xfrm>
            <a:off x="4750004" y="430380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亲子关系的改善方法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80" name="矩形: 圆角 28"/>
          <p:cNvSpPr/>
          <p:nvPr>
            <p:custDataLst>
              <p:tags r:id="rId17"/>
            </p:custDataLst>
          </p:nvPr>
        </p:nvSpPr>
        <p:spPr>
          <a:xfrm>
            <a:off x="3818890" y="522287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81" name="序号"/>
          <p:cNvSpPr txBox="1"/>
          <p:nvPr>
            <p:custDataLst>
              <p:tags r:id="rId18"/>
            </p:custDataLst>
          </p:nvPr>
        </p:nvSpPr>
        <p:spPr>
          <a:xfrm>
            <a:off x="3892830" y="52682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82" name="标题"/>
          <p:cNvSpPr txBox="1"/>
          <p:nvPr>
            <p:custDataLst>
              <p:tags r:id="rId19"/>
            </p:custDataLst>
          </p:nvPr>
        </p:nvSpPr>
        <p:spPr>
          <a:xfrm>
            <a:off x="4750004" y="53337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亲子关系的未来展望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亲子关系的重要性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87500"/>
          </a:bodyPr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对儿童成长的影响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亲子关系对儿童学业成绩的影响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亲子关系对儿童价值观形成的影响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亲子关系对儿童心理健康的影响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亲子关系对儿童社交能力的影响</a:t>
            </a:r>
            <a:endParaRPr lang="zh-CN" altLang="en-US" sz="2400">
              <a:latin typeface="+mn-ea"/>
              <a:ea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对家庭和谐的作用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亲子关系是家庭关系的重要组成部分，对家庭和谐起着至关重要的作用。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良好的亲子关系能够促进家庭成员之间的沟通和理解，减少家庭矛盾和冲突。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亲子关系的质量直接影响到孩子的成长和发展，良好的亲子关系有助于培养孩子的自信心和积极心态。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亲子关系也是家庭价值观和家族文化的传承方式，对家庭未来的发展具有深远的影响。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对社会发展的意义</a:t>
            </a:r>
            <a:endParaRPr lang="zh-CN" altLang="en-US"/>
          </a:p>
        </p:txBody>
      </p:sp>
      <p:sp>
        <p:nvSpPr>
          <p:cNvPr id="19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促进家庭和谐：良好的亲子关系有助于家庭成员之间的沟通和理解，减少冲突，增强家庭凝聚力。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0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培养健康人格：亲子关系对孩子的心理发展有重要影响，良好的亲子关系有助于培养孩子的自尊、自信和积极向上的心态，促进其健康成长。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1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提高学业成绩：良好的亲子关系可以激发孩子的学习兴趣和动力，帮助其更好地完成学业。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2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增强社会适应能力：良好的亲子关系有助于培养孩子的社交技巧和合作精神，使其更好地适应社会生活。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亲子关系的发展阶段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87500"/>
          </a:bodyPr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婴儿期</a:t>
            </a:r>
            <a:endParaRPr lang="zh-CN" altLang="en-US"/>
          </a:p>
        </p:txBody>
      </p:sp>
      <p:sp>
        <p:nvSpPr>
          <p:cNvPr id="19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亲子关系特点：高度依赖父母，需要父母提供全方位照顾和支持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0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影响因素：父母的育儿方式、家庭环境、孩子的性格和气质等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1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发展阶段：从出生到大约1岁左右，孩子的认知、情感和社交能力逐渐发展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2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注意事项：需要父母提供安全、稳定和充满爱的环境，促进孩子的身心健康发展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幼儿期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亲子关系特点：亲密、依赖、稳定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父母角色：照顾者、教育者、榜样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亲子活动：游戏、讲故事、共同探索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发展关键期：培养语言、认知、情感等方面的能力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儿童期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儿童亲子关系的发展阶段：儿童期是亲子关系发展的关键阶段，孩子开始形成自我意识和独立性，需要父母的引导和支持。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影响因素：儿童期的亲子关系受到多种因素的影响，如家庭环境、父母的教育方式和态度等。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重要性：良好的亲子关系对儿童的身心发展具有重要意义，能够促进孩子的情感、认知和社交能力的发展。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建立良好亲子关系的建议：父母应该关注孩子的情感需求，建立亲密的亲子关系，同时也要注重培养孩子的独立性和自主性。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青少年期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亲子关系特点：孩子开始独立思考，对父母依赖减少，容易产生叛逆心理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父母角色定位：逐渐从孩子的决策者转变为孩子的指导者和支持者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沟通方式：亲子间需要更多的沟通和理解，建立平等、尊重的关系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应对策略：父母需要关注孩子的心理需求，理解孩子的独立意识，适当调整自己的角色和沟通方式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亲子关系的影响因素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87500"/>
          </a:bodyPr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家庭环境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家庭氛围：和谐、亲密、支持的家庭氛围对亲子关系有积极影响。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家庭结构：单亲家庭、重组家庭等不同家庭结构可能对亲子关系产生影响。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家庭教育方式：民主、开放的教育方式有利于建立良好的亲子关系。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家庭经济条件：经济条件较好的家庭可能为孩子提供更多的资源和支持，从而影响亲子关系。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https://d.book118.com/058136077105006043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&#10;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USESOURCEFORMAT_APPLY" val="0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5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5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5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5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5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3.xml><?xml version="1.0" encoding="utf-8"?>
<p:tagLst xmlns:p="http://schemas.openxmlformats.org/presentationml/2006/main">
  <p:tag name="KSO_WM_TEMPLATE_CATEGORY" val="custom"/>
  <p:tag name="KSO_WM_TEMPLATE_INDEX" val="2023030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63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68.xml><?xml version="1.0" encoding="utf-8"?>
<p:tagLst xmlns:p="http://schemas.openxmlformats.org/presentationml/2006/main">
  <p:tag name="KSO_WM_TEMPLATE_CATEGORY" val="custom"/>
  <p:tag name="KSO_WM_TEMPLATE_INDEX" val="2023030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00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TEMPLATE_CATEGORY" val="custom"/>
  <p:tag name="KSO_WM_TEMPLATE_INDEX" val="20230300"/>
</p:tagLst>
</file>

<file path=ppt/tags/tag21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rtlCol="0" anchor="ctr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站酷文艺体</vt:lpstr>
      <vt:lpstr>MiSans Normal</vt:lpstr>
      <vt:lpstr>Wingdings</vt:lpstr>
      <vt:lpstr>Calibri Light</vt:lpstr>
      <vt:lpstr>微软雅黑</vt:lpstr>
      <vt:lpstr>Office Theme</vt:lpstr>
      <vt:lpstr>儿童亲子关系研究</vt:lpstr>
      <vt:lpstr>目录</vt:lpstr>
      <vt:lpstr>亲子关系的重要性</vt:lpstr>
      <vt:lpstr>对儿童成长的影响</vt:lpstr>
      <vt:lpstr>对家庭和谐的作用</vt:lpstr>
      <vt:lpstr>对社会发展的意义</vt:lpstr>
      <vt:lpstr>亲子关系的发展阶段</vt:lpstr>
      <vt:lpstr>婴儿期</vt:lpstr>
      <vt:lpstr>幼儿期</vt:lpstr>
      <vt:lpstr>儿童期</vt:lpstr>
      <vt:lpstr>青少年期</vt:lpstr>
      <vt:lpstr>亲子关系的影响因素</vt:lpstr>
      <vt:lpstr>家庭环境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2024-09-23T07:25:27.487</cp:lastPrinted>
  <dcterms:created xsi:type="dcterms:W3CDTF">2024-09-22T23:25:27Z</dcterms:created>
  <dcterms:modified xsi:type="dcterms:W3CDTF">2024-09-22T23:25:30Z</dcterms:modified>
</cp:coreProperties>
</file>