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46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53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30EC61-C43B-4AB6-B19D-4D441B726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EFAAAE-DD5B-489C-A73A-FEB6E8A5F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BEA81B-CFCD-4AAA-8AB5-5303F0B5E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5FBECC-ACAF-45A1-842B-3CF5F546C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BC4BEF-F9C5-4CB6-B5F9-DD4B70308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DE76F5-4137-4BA3-A6C4-EE980C30F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5957B7-F651-403E-98E6-782380863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2DB011-DD35-4032-9057-6F8B83DE7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8742DA-C54B-4B96-AAE9-44BB75B41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ACE61B-3AB3-403A-A4A4-874B575FA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90BA3A-8385-401B-87C7-C8E3390C1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1451" r:id="rId2"/>
    <p:sldLayoutId id="2147491452" r:id="rId3"/>
    <p:sldLayoutId id="2147491453" r:id="rId4"/>
    <p:sldLayoutId id="2147491454" r:id="rId5"/>
    <p:sldLayoutId id="2147491455" r:id="rId6"/>
    <p:sldLayoutId id="2147491456" r:id="rId7"/>
    <p:sldLayoutId id="2147491457" r:id="rId8"/>
    <p:sldLayoutId id="2147491458" r:id="rId9"/>
    <p:sldLayoutId id="2147491459" r:id="rId10"/>
    <p:sldLayoutId id="214749146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14" Type="http://schemas.openxmlformats.org/officeDocument/2006/relationships/tags" Target="../tags/tag134.xml" /><Relationship Id="rId15" Type="http://schemas.openxmlformats.org/officeDocument/2006/relationships/tags" Target="../tags/tag135.xml" /><Relationship Id="rId16" Type="http://schemas.openxmlformats.org/officeDocument/2006/relationships/tags" Target="../tags/tag136.xml" /><Relationship Id="rId17" Type="http://schemas.openxmlformats.org/officeDocument/2006/relationships/tags" Target="../tags/tag137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17" Type="http://schemas.openxmlformats.org/officeDocument/2006/relationships/tags" Target="../tags/tag153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15" Type="http://schemas.openxmlformats.org/officeDocument/2006/relationships/tags" Target="../tags/tag190.xml" /><Relationship Id="rId16" Type="http://schemas.openxmlformats.org/officeDocument/2006/relationships/tags" Target="../tags/tag191.xml" /><Relationship Id="rId17" Type="http://schemas.openxmlformats.org/officeDocument/2006/relationships/tags" Target="../tags/tag192.xml" /><Relationship Id="rId18" Type="http://schemas.openxmlformats.org/officeDocument/2006/relationships/tags" Target="../tags/tag193.xml" /><Relationship Id="rId19" Type="http://schemas.openxmlformats.org/officeDocument/2006/relationships/tags" Target="../tags/tag194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14" Type="http://schemas.openxmlformats.org/officeDocument/2006/relationships/tags" Target="../tags/tag210.xml" /><Relationship Id="rId15" Type="http://schemas.openxmlformats.org/officeDocument/2006/relationships/tags" Target="../tags/tag211.xml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18" Type="http://schemas.openxmlformats.org/officeDocument/2006/relationships/tags" Target="../tags/tag214.xml" /><Relationship Id="rId19" Type="http://schemas.openxmlformats.org/officeDocument/2006/relationships/tags" Target="../tags/tag215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tags" Target="../tags/tag234.xml" /><Relationship Id="rId13" Type="http://schemas.openxmlformats.org/officeDocument/2006/relationships/tags" Target="../tags/tag235.xml" /><Relationship Id="rId14" Type="http://schemas.openxmlformats.org/officeDocument/2006/relationships/tags" Target="../tags/tag236.xml" /><Relationship Id="rId15" Type="http://schemas.openxmlformats.org/officeDocument/2006/relationships/tags" Target="../tags/tag237.xml" /><Relationship Id="rId16" Type="http://schemas.openxmlformats.org/officeDocument/2006/relationships/tags" Target="../tags/tag238.xml" /><Relationship Id="rId17" Type="http://schemas.openxmlformats.org/officeDocument/2006/relationships/tags" Target="../tags/tag239.xml" /><Relationship Id="rId18" Type="http://schemas.openxmlformats.org/officeDocument/2006/relationships/tags" Target="../tags/tag240.xml" /><Relationship Id="rId19" Type="http://schemas.openxmlformats.org/officeDocument/2006/relationships/tags" Target="../tags/tag241.xml" /><Relationship Id="rId2" Type="http://schemas.openxmlformats.org/officeDocument/2006/relationships/tags" Target="../tags/tag224.xml" /><Relationship Id="rId20" Type="http://schemas.openxmlformats.org/officeDocument/2006/relationships/tags" Target="../tags/tag242.xml" /><Relationship Id="rId21" Type="http://schemas.openxmlformats.org/officeDocument/2006/relationships/tags" Target="../tags/tag243.xml" /><Relationship Id="rId22" Type="http://schemas.openxmlformats.org/officeDocument/2006/relationships/tags" Target="../tags/tag244.xml" /><Relationship Id="rId23" Type="http://schemas.openxmlformats.org/officeDocument/2006/relationships/tags" Target="../tags/tag245.xml" /><Relationship Id="rId24" Type="http://schemas.openxmlformats.org/officeDocument/2006/relationships/tags" Target="../tags/tag246.xml" /><Relationship Id="rId25" Type="http://schemas.openxmlformats.org/officeDocument/2006/relationships/tags" Target="../tags/tag247.xml" /><Relationship Id="rId26" Type="http://schemas.openxmlformats.org/officeDocument/2006/relationships/tags" Target="../tags/tag248.xml" /><Relationship Id="rId27" Type="http://schemas.openxmlformats.org/officeDocument/2006/relationships/tags" Target="../tags/tag249.xml" /><Relationship Id="rId28" Type="http://schemas.openxmlformats.org/officeDocument/2006/relationships/tags" Target="../tags/tag250.xml" /><Relationship Id="rId29" Type="http://schemas.openxmlformats.org/officeDocument/2006/relationships/tags" Target="../tags/tag251.xml" /><Relationship Id="rId3" Type="http://schemas.openxmlformats.org/officeDocument/2006/relationships/tags" Target="../tags/tag225.xml" /><Relationship Id="rId30" Type="http://schemas.openxmlformats.org/officeDocument/2006/relationships/tags" Target="../tags/tag252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14202401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2024年智慧城市的建设计划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智慧城市的建设背景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点击此处添加目录标题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2024年智慧城市建设目标与重点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529336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529336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智慧城市建设的保障措施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165417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165417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智慧城市建设的主要任务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2" name="序号"/>
          <p:cNvSpPr txBox="1"/>
          <p:nvPr>
            <p:custDataLst>
              <p:tags r:id="rId15"/>
            </p:custDataLst>
          </p:nvPr>
        </p:nvSpPr>
        <p:spPr>
          <a:xfrm>
            <a:off x="893254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06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4" name="标题"/>
          <p:cNvSpPr txBox="1"/>
          <p:nvPr>
            <p:custDataLst>
              <p:tags r:id="rId16"/>
            </p:custDataLst>
          </p:nvPr>
        </p:nvSpPr>
        <p:spPr>
          <a:xfrm>
            <a:off x="893254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智慧城市建设的预期成果与影响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5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智慧城市的建设背景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城市发展现状与挑战</a:t>
            </a:r>
            <a:endParaRPr lang="zh-CN" altLang="en-US"/>
          </a:p>
        </p:txBody>
      </p:sp>
      <p:sp>
        <p:nvSpPr>
          <p:cNvPr id="104898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信息不对称，公共服务效率低下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城市化进程加快，人口密集，资源紧张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交通拥堵，环境污染，生活质量下降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安全问题突出，城市治理难度加大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5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智慧城市的概念与意义</a:t>
            </a:r>
            <a:endParaRPr lang="zh-CN" altLang="en-US"/>
          </a:p>
        </p:txBody>
      </p:sp>
      <p:sp>
        <p:nvSpPr>
          <p:cNvPr id="104906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意义：提高城市运行效率，降低资源消耗，改善生态环境，提高市民生活质量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智慧城市：利用信息技术提高城市管理效率，改善市民生活质量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概念：通过物联网、大数据、人工智能等技术，实现城市智能化、信息化、数字化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建设背景：随着科技的发展，城市化进程加快，人们对生活质量的要求提高，需要更加智能化、便捷化的城市服务。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3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国内外智慧城市发展现状</a:t>
            </a:r>
            <a:endParaRPr lang="zh-CN" altLang="en-US"/>
          </a:p>
        </p:txBody>
      </p:sp>
      <p:sp>
        <p:nvSpPr>
          <p:cNvPr id="104913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国外智慧城市发展：以美国、欧洲、日本等发达国家为代表，已经建立了较为完善的智慧城市体系。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国内智慧城市发展：以深圳、杭州、北京等城市为代表，正在积极推进智慧城市建设，取得了一定的成果。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智慧城市建设面临的挑战：数据安全、隐私保护、技术瓶颈等问题需要解决。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智慧城市建设的趋势：智能化、数字化、网络化、绿色化等方向发展。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18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2024年智慧城市建设目标与重点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1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建设目标</a:t>
            </a:r>
            <a:endParaRPr lang="zh-CN" altLang="en-US"/>
          </a:p>
        </p:txBody>
      </p:sp>
      <p:sp>
        <p:nvSpPr>
          <p:cNvPr id="104921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推动数字经济发展，促进产业升级和创新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提高城市智能化水平，实现城市管理、服务、决策的智能化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提高城市居民生活质量，提供便捷、高效的公共服务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加强环境保护和可持续发展，实现绿色、低碳、循环的城市发展模式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7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建设重点</a:t>
            </a:r>
            <a:endParaRPr lang="zh-CN" altLang="en-US"/>
          </a:p>
        </p:txBody>
      </p:sp>
      <p:sp>
        <p:nvSpPr>
          <p:cNvPr id="104927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8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8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推动绿色发展：推广清洁能源、节能环保技术，降低能源消耗和碳排放，实现可持续发展。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提升城市智能化水平：加强物联网、大数据、人工智能等技术的应用，提高城市管理效率和服务质量。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提高居民生活质量：关注教育、医疗、养老等领域，提供便捷、高效的公共服务，提升居民幸福感。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加强网络安全：保障城市网络系统的安全稳定，防范网络攻击和数据泄露，确保城市信息安全。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2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关键技术应用</a:t>
            </a:r>
            <a:endParaRPr lang="zh-CN" altLang="en-US"/>
          </a:p>
        </p:txBody>
      </p:sp>
      <p:sp>
        <p:nvSpPr>
          <p:cNvPr id="1049330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11775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矩形 4"/>
          <p:cNvSpPr/>
          <p:nvPr>
            <p:custDataLst>
              <p:tags r:id="rId3"/>
            </p:custDataLst>
          </p:nvPr>
        </p:nvSpPr>
        <p:spPr>
          <a:xfrm>
            <a:off x="622352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文本框 5"/>
          <p:cNvSpPr txBox="1"/>
          <p:nvPr>
            <p:custDataLst>
              <p:tags r:id="rId4"/>
            </p:custDataLst>
          </p:nvPr>
        </p:nvSpPr>
        <p:spPr>
          <a:xfrm>
            <a:off x="92042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大数据：分析城市运行数据，为决策提供依据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36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18066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38" name="矩形 57"/>
          <p:cNvSpPr/>
          <p:nvPr>
            <p:custDataLst>
              <p:tags r:id="rId6"/>
            </p:custDataLst>
          </p:nvPr>
        </p:nvSpPr>
        <p:spPr>
          <a:xfrm>
            <a:off x="4328643" y="4365314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文本框 58"/>
          <p:cNvSpPr txBox="1"/>
          <p:nvPr>
            <p:custDataLst>
              <p:tags r:id="rId7"/>
            </p:custDataLst>
          </p:nvPr>
        </p:nvSpPr>
        <p:spPr>
          <a:xfrm>
            <a:off x="462671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区块链：保障数据安全和隐私保护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42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23723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矩形 61"/>
          <p:cNvSpPr/>
          <p:nvPr>
            <p:custDataLst>
              <p:tags r:id="rId9"/>
            </p:custDataLst>
          </p:nvPr>
        </p:nvSpPr>
        <p:spPr>
          <a:xfrm>
            <a:off x="8034934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文本框 62"/>
          <p:cNvSpPr txBox="1"/>
          <p:nvPr>
            <p:custDataLst>
              <p:tags r:id="rId10"/>
            </p:custDataLst>
          </p:nvPr>
        </p:nvSpPr>
        <p:spPr>
          <a:xfrm>
            <a:off x="8333010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5G技术：提高网络速度和实时性，支持更多应用场景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48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9718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50" name="矩形 65"/>
          <p:cNvSpPr/>
          <p:nvPr>
            <p:custDataLst>
              <p:tags r:id="rId12"/>
            </p:custDataLst>
          </p:nvPr>
        </p:nvSpPr>
        <p:spPr>
          <a:xfrm>
            <a:off x="608400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文本框 66"/>
          <p:cNvSpPr txBox="1"/>
          <p:nvPr>
            <p:custDataLst>
              <p:tags r:id="rId13"/>
            </p:custDataLst>
          </p:nvPr>
        </p:nvSpPr>
        <p:spPr>
          <a:xfrm>
            <a:off x="906476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人工智能：用于数据分析、预测和决策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54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0347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矩形 69"/>
          <p:cNvSpPr/>
          <p:nvPr>
            <p:custDataLst>
              <p:tags r:id="rId15"/>
            </p:custDataLst>
          </p:nvPr>
        </p:nvSpPr>
        <p:spPr>
          <a:xfrm>
            <a:off x="4314057" y="1864645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文本框 70"/>
          <p:cNvSpPr txBox="1"/>
          <p:nvPr>
            <p:custDataLst>
              <p:tags r:id="rId16"/>
            </p:custDataLst>
          </p:nvPr>
        </p:nvSpPr>
        <p:spPr>
          <a:xfrm>
            <a:off x="4612133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物联网：实现设备互联和数据采集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60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09770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62" name="矩形 73"/>
          <p:cNvSpPr/>
          <p:nvPr>
            <p:custDataLst>
              <p:tags r:id="rId18"/>
            </p:custDataLst>
          </p:nvPr>
        </p:nvSpPr>
        <p:spPr>
          <a:xfrm>
            <a:off x="8020347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文本框 74"/>
          <p:cNvSpPr txBox="1"/>
          <p:nvPr>
            <p:custDataLst>
              <p:tags r:id="rId19"/>
            </p:custDataLst>
          </p:nvPr>
        </p:nvSpPr>
        <p:spPr>
          <a:xfrm>
            <a:off x="8318424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云计算：提供强大的计算和存储能力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4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智慧城市建设的主要任务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4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基础设施建设</a:t>
            </a:r>
            <a:endParaRPr lang="zh-CN" altLang="en-US"/>
          </a:p>
        </p:txBody>
      </p:sp>
      <p:sp>
        <p:nvSpPr>
          <p:cNvPr id="1049444" name="圆角矩形 3"/>
          <p:cNvSpPr/>
          <p:nvPr>
            <p:custDataLst>
              <p:tags r:id="rId2"/>
            </p:custDataLst>
          </p:nvPr>
        </p:nvSpPr>
        <p:spPr>
          <a:xfrm rot="16200000">
            <a:off x="2710325" y="1210849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6" name="圆角矩形 4"/>
          <p:cNvSpPr/>
          <p:nvPr>
            <p:custDataLst>
              <p:tags r:id="rId3"/>
            </p:custDataLst>
          </p:nvPr>
        </p:nvSpPr>
        <p:spPr>
          <a:xfrm rot="16200000">
            <a:off x="2710325" y="-19365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8" name="圆角矩形 11"/>
          <p:cNvSpPr/>
          <p:nvPr>
            <p:custDataLst>
              <p:tags r:id="rId4"/>
            </p:custDataLst>
          </p:nvPr>
        </p:nvSpPr>
        <p:spPr>
          <a:xfrm rot="16200000">
            <a:off x="8353488" y="-196880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0" name="圆角矩形 10"/>
          <p:cNvSpPr/>
          <p:nvPr>
            <p:custDataLst>
              <p:tags r:id="rId5"/>
            </p:custDataLst>
          </p:nvPr>
        </p:nvSpPr>
        <p:spPr>
          <a:xfrm rot="16200000">
            <a:off x="2710325" y="261148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圆角矩形 31"/>
          <p:cNvSpPr/>
          <p:nvPr>
            <p:custDataLst>
              <p:tags r:id="rId6"/>
            </p:custDataLst>
          </p:nvPr>
        </p:nvSpPr>
        <p:spPr>
          <a:xfrm rot="16200000">
            <a:off x="8353488" y="1206337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圆角矩形 34"/>
          <p:cNvSpPr/>
          <p:nvPr>
            <p:custDataLst>
              <p:tags r:id="rId7"/>
            </p:custDataLst>
          </p:nvPr>
        </p:nvSpPr>
        <p:spPr>
          <a:xfrm rot="16200000">
            <a:off x="8353488" y="2609554"/>
            <a:ext cx="1122562" cy="532536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文本框 5"/>
          <p:cNvSpPr txBox="1"/>
          <p:nvPr>
            <p:custDataLst>
              <p:tags r:id="rId8"/>
            </p:custDataLst>
          </p:nvPr>
        </p:nvSpPr>
        <p:spPr>
          <a:xfrm>
            <a:off x="6446221" y="4712124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建设智能水务系统，提高水资源的利用效率和管理水平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58" name="文本框 6"/>
          <p:cNvSpPr txBox="1"/>
          <p:nvPr>
            <p:custDataLst>
              <p:tags r:id="rId9"/>
            </p:custDataLst>
          </p:nvPr>
        </p:nvSpPr>
        <p:spPr>
          <a:xfrm>
            <a:off x="6446221" y="3308906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建设智能电网，实现能源的高效利用和优化配置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60" name="文本框 13"/>
          <p:cNvSpPr txBox="1"/>
          <p:nvPr>
            <p:custDataLst>
              <p:tags r:id="rId10"/>
            </p:custDataLst>
          </p:nvPr>
        </p:nvSpPr>
        <p:spPr>
          <a:xfrm>
            <a:off x="803058" y="4712768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建设云计算数据中心，提供强大的计算能力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62" name="文本框 14"/>
          <p:cNvSpPr txBox="1"/>
          <p:nvPr>
            <p:custDataLst>
              <p:tags r:id="rId11"/>
            </p:custDataLst>
          </p:nvPr>
        </p:nvSpPr>
        <p:spPr>
          <a:xfrm>
            <a:off x="6446221" y="1905689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建设智能交通系统，提高交通效率和安全性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64" name="文本框 15"/>
          <p:cNvSpPr txBox="1"/>
          <p:nvPr>
            <p:custDataLst>
              <p:tags r:id="rId12"/>
            </p:custDataLst>
          </p:nvPr>
        </p:nvSpPr>
        <p:spPr>
          <a:xfrm>
            <a:off x="803058" y="1907623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建设高速宽带网络，提高网络速度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66" name="文本框 16"/>
          <p:cNvSpPr txBox="1"/>
          <p:nvPr>
            <p:custDataLst>
              <p:tags r:id="rId13"/>
            </p:custDataLst>
          </p:nvPr>
        </p:nvSpPr>
        <p:spPr>
          <a:xfrm>
            <a:off x="803058" y="3313418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建设物联网，实现万物互联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68" name="圆角矩形 7"/>
          <p:cNvSpPr/>
          <p:nvPr>
            <p:custDataLst>
              <p:tags r:id="rId14"/>
            </p:custDataLst>
          </p:nvPr>
        </p:nvSpPr>
        <p:spPr>
          <a:xfrm rot="16200000">
            <a:off x="106929" y="381424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0" name="圆角矩形 8"/>
          <p:cNvSpPr/>
          <p:nvPr>
            <p:custDataLst>
              <p:tags r:id="rId15"/>
            </p:custDataLst>
          </p:nvPr>
        </p:nvSpPr>
        <p:spPr>
          <a:xfrm rot="16200000">
            <a:off x="106929" y="24097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72" name="圆角矩形 12"/>
          <p:cNvSpPr/>
          <p:nvPr>
            <p:custDataLst>
              <p:tags r:id="rId16"/>
            </p:custDataLst>
          </p:nvPr>
        </p:nvSpPr>
        <p:spPr>
          <a:xfrm rot="16200000">
            <a:off x="5750092" y="2407161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4" name="圆角矩形 27"/>
          <p:cNvSpPr/>
          <p:nvPr>
            <p:custDataLst>
              <p:tags r:id="rId17"/>
            </p:custDataLst>
          </p:nvPr>
        </p:nvSpPr>
        <p:spPr>
          <a:xfrm rot="16200000">
            <a:off x="106929" y="52142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76" name="圆角矩形 32"/>
          <p:cNvSpPr/>
          <p:nvPr>
            <p:custDataLst>
              <p:tags r:id="rId18"/>
            </p:custDataLst>
          </p:nvPr>
        </p:nvSpPr>
        <p:spPr>
          <a:xfrm rot="16200000">
            <a:off x="5750092" y="3810378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8" name="圆角矩形 35"/>
          <p:cNvSpPr/>
          <p:nvPr>
            <p:custDataLst>
              <p:tags r:id="rId19"/>
            </p:custDataLst>
          </p:nvPr>
        </p:nvSpPr>
        <p:spPr>
          <a:xfrm rot="16200000">
            <a:off x="5750092" y="521359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1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公共服务建设</a:t>
            </a:r>
            <a:endParaRPr lang="zh-CN" altLang="en-US"/>
          </a:p>
        </p:txBody>
      </p:sp>
      <p:sp>
        <p:nvSpPr>
          <p:cNvPr id="104952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2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2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2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2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建设智慧教育系统，实现教育资源的共享和优化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3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建设智慧医疗系统，提高医疗服务效率和质量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3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建设智慧交通系统，提高交通效率和安全性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3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建设智慧政务系统，提高政府服务效率和透明度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7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城市管理创新</a:t>
            </a:r>
            <a:endParaRPr lang="zh-CN" altLang="en-US"/>
          </a:p>
        </p:txBody>
      </p:sp>
      <p:sp>
        <p:nvSpPr>
          <p:cNvPr id="104957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7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8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8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8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8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8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9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9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9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9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9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0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0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0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0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0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1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1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利用大数据和人工智能技术，实现城市管理的智能化和精细化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加强城市安全管理，利用科技手段预防和应对各种安全风险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推广智慧交通、智慧医疗、智慧教育等应用，提高市民生活品质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建立统一的城市管理平台，整合各部门的数据和资源，提高管理效率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https://d.book118.com/058142024012006031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0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7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Calibri Light</vt:lpstr>
      <vt:lpstr>Office Theme</vt:lpstr>
      <vt:lpstr>2024年智慧城市的建设计划</vt:lpstr>
      <vt:lpstr>目录</vt:lpstr>
      <vt:lpstr>添加章节标题</vt:lpstr>
      <vt:lpstr>智慧城市的建设背景</vt:lpstr>
      <vt:lpstr>城市发展现状与挑战</vt:lpstr>
      <vt:lpstr>智慧城市的概念与意义</vt:lpstr>
      <vt:lpstr>国内外智慧城市发展现状</vt:lpstr>
      <vt:lpstr>2024年智慧城市建设目标与重点</vt:lpstr>
      <vt:lpstr>建设目标</vt:lpstr>
      <vt:lpstr>建设重点</vt:lpstr>
      <vt:lpstr>关键技术应用</vt:lpstr>
      <vt:lpstr>智慧城市建设的主要任务</vt:lpstr>
      <vt:lpstr>基础设施建设</vt:lpstr>
      <vt:lpstr>公共服务建设</vt:lpstr>
      <vt:lpstr>城市管理创新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2024-09-07T19:33:15.781</cp:lastPrinted>
  <dcterms:created xsi:type="dcterms:W3CDTF">2024-09-07T11:33:15Z</dcterms:created>
  <dcterms:modified xsi:type="dcterms:W3CDTF">2024-09-07T11:33:18Z</dcterms:modified>
</cp:coreProperties>
</file>