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2FE813-FFFA-48E7-AC24-7B787C6343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6EB44E-A10A-488A-B1C7-386009ABB1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054B49-4BE0-43EE-9F69-4F4B3F54CC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574C50-94C6-4B8A-AD9E-56B2289B48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0D19BAA-E251-4CED-9479-3104D59A2D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0C2D36C-ABF0-46EB-8643-B51F35A8DC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78E6099-EB25-467B-B45B-EA2E797B4B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CDD6EB-9388-45F7-8757-FE8D9CB03E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52671C-B282-4FB3-8C86-53CCFACF08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B9C94A-ADC9-4D1F-BF35-D73623A87E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07EF30-3AB4-4658-8877-F74B828B51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png" /><Relationship Id="rId3" Type="http://schemas.openxmlformats.org/officeDocument/2006/relationships/image" Target="../media/image17.png" /><Relationship Id="rId4" Type="http://schemas.openxmlformats.org/officeDocument/2006/relationships/image" Target="../media/image18.png" /><Relationship Id="rId5" Type="http://schemas.openxmlformats.org/officeDocument/2006/relationships/image" Target="../media/image19.png" /><Relationship Id="rId6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png" /><Relationship Id="rId3" Type="http://schemas.openxmlformats.org/officeDocument/2006/relationships/image" Target="../media/image16.png" /><Relationship Id="rId4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png" /><Relationship Id="rId3" Type="http://schemas.openxmlformats.org/officeDocument/2006/relationships/image" Target="../media/image22.png" /><Relationship Id="rId4" Type="http://schemas.openxmlformats.org/officeDocument/2006/relationships/image" Target="../media/image23.png" /><Relationship Id="rId5" Type="http://schemas.openxmlformats.org/officeDocument/2006/relationships/image" Target="../media/image20.png" /><Relationship Id="rId6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65012234331011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采购年工作计划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采购目标与策略制定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供应商管理与优化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采购执行与监控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成本控制与预算管理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合同管理与风险防范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采购团队建设与培训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持续改进与创新发展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采购目标与策略制定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9744" b="19744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9" b="28619"/>
          <a:stretch>
            <a:fillRect/>
          </a:stretch>
        </p:blipFill>
        <p:spPr>
          <a:xfrm>
            <a:off x="6233164" y="3914561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采购总额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根据公司业务需求和市场情况，设定合理的年度采购总额目标。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成本控制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在保证采购品质的前提下，制定有效的成本控制目标，降低采购成本。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供应商管理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优化供应商结构，提高供应商的整体绩效和合作水平。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明确年度采购目标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9652" b="19652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市场调研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收集相关行业及产品的市场信息，分析市场趋势及潜在机会。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竞争分析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了解主要竞争对手的采购策略、供应商选择及成本控制等方面的信息，为制定采购策略提供参考。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风险评估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识别潜在的供应链风险，如供应商不稳定、价格波动等，并制定相应的应对措施。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分析市场趋势与竞争态势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9391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14135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1098456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779391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14135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1098456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6360328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495073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6679393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6360328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495073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H="1">
            <a:off x="6679393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1574907" y="1645216"/>
            <a:ext cx="45243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采购方式选择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4907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根据采购物品的性质、数量及市场情况，选择合适的采购方式，如集中采购、分散采购、电子采购等。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74907" y="3693472"/>
            <a:ext cx="4781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成本控制与预算管理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74907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通过精细化管理和有效的谈判技巧，降低采购成本。同时，制定合理的采购预算，确保采购活动的经济性和高效性。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37966" y="3693472"/>
            <a:ext cx="47529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合同管理与执行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37966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建立完善的合同管理制度，明确合同条款及双方权责，确保采购活动的合规性和安全性。同时，加强合同执行过程中的监控与协调，确保采购活动的顺利进行。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15079" y="1645216"/>
            <a:ext cx="46767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供应商选择与管理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315079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建立科学的供应商评估与选择机制，确保供应商的质量、价格、交货期等方面的优势。同时，加强供应商关系管理，建立长期稳定的合作关系。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制定采购策略及原则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供应商管理与优化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929" b="17929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929" b="17929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供应商分类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根据评估结果，将供应商分为战略供应商、优先供应商、合格供应商和不合格供应商等不同级别，为后续管理提供依据。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评估指标制定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根据采购物品的重要性、供应商的合作情况、质量、交货期、价格等因素，制定全面、客观的评估指标。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现有供应商评估及分类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开发新供应商资源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市场调研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通过市场调研，了解行业动态和最新技术，寻找具有潜力的新供应商。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初步筛选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根据采购需求和供应商的基本情况，进行初步筛选，确定需要进一步了解的供应商名单。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深入考察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对初步筛选出的供应商进行深入考察，包括现场考察、质量审核、价格谈判等，确保新供应商的质量和合作潜力。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避免单一来源采购，通过引入多个供应商，降低采购风险。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多元化供应商选择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供应链整合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持续改进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与供应商建立紧密的合作关系，实现供应链的优化和整合，提高采购效率和降低成本。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定期对供应商进行评估和调整，鼓励供应商进行持续改进和创新，确保采购物品的质量和竞争力。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优化供应商结构，降低风险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采购执行与监控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72922" y="2599767"/>
            <a:ext cx="2150213" cy="2889707"/>
            <a:chOff x="972922" y="2599767"/>
            <a:chExt cx="2150213" cy="2889707"/>
          </a:xfrm>
        </p:grpSpPr>
        <p:sp>
          <p:nvSpPr>
            <p:cNvPr id="3" name="AutoShape 3"/>
            <p:cNvSpPr/>
            <p:nvPr/>
          </p:nvSpPr>
          <p:spPr>
            <a:xfrm>
              <a:off x="972922" y="2599767"/>
              <a:ext cx="2150213" cy="2889707"/>
            </a:xfrm>
            <a:prstGeom prst="rect">
              <a:avLst/>
            </a:prstGeom>
            <a:solidFill>
              <a:schemeClr val="accent1">
                <a:alpha val="25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" name="AutoShape 4"/>
          <p:cNvSpPr/>
          <p:nvPr/>
        </p:nvSpPr>
        <p:spPr>
          <a:xfrm>
            <a:off x="1588976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4231" y="2348202"/>
            <a:ext cx="427404" cy="503036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3705053" y="2599767"/>
            <a:ext cx="2150213" cy="2889707"/>
            <a:chOff x="3705053" y="2599767"/>
            <a:chExt cx="2150213" cy="2889707"/>
          </a:xfrm>
        </p:grpSpPr>
        <p:sp>
          <p:nvSpPr>
            <p:cNvPr id="7" name="AutoShape 7"/>
            <p:cNvSpPr/>
            <p:nvPr/>
          </p:nvSpPr>
          <p:spPr>
            <a:xfrm>
              <a:off x="3705053" y="2599767"/>
              <a:ext cx="2150213" cy="2889707"/>
            </a:xfrm>
            <a:prstGeom prst="rect">
              <a:avLst/>
            </a:prstGeom>
            <a:solidFill>
              <a:schemeClr val="accent1">
                <a:alpha val="25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4321203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54410" y="2409492"/>
            <a:ext cx="451403" cy="451403"/>
          </a:xfrm>
          <a:prstGeom prst="rect">
            <a:avLst/>
          </a:prstGeom>
        </p:spPr>
      </p:pic>
      <p:grpSp>
        <p:nvGrpSpPr>
          <p:cNvPr id="10" name="Group 10"/>
          <p:cNvGrpSpPr/>
          <p:nvPr/>
        </p:nvGrpSpPr>
        <p:grpSpPr>
          <a:xfrm>
            <a:off x="6437185" y="2599767"/>
            <a:ext cx="2150213" cy="2889707"/>
            <a:chOff x="6437185" y="2599767"/>
            <a:chExt cx="2150213" cy="2889707"/>
          </a:xfrm>
        </p:grpSpPr>
        <p:sp>
          <p:nvSpPr>
            <p:cNvPr id="11" name="AutoShape 11"/>
            <p:cNvSpPr/>
            <p:nvPr/>
          </p:nvSpPr>
          <p:spPr>
            <a:xfrm>
              <a:off x="6437185" y="2599767"/>
              <a:ext cx="2150213" cy="2889707"/>
            </a:xfrm>
            <a:prstGeom prst="rect">
              <a:avLst/>
            </a:prstGeom>
            <a:solidFill>
              <a:schemeClr val="accent1">
                <a:alpha val="25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AutoShape 12"/>
          <p:cNvSpPr/>
          <p:nvPr/>
        </p:nvSpPr>
        <p:spPr>
          <a:xfrm>
            <a:off x="7053335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63307" y="2346672"/>
            <a:ext cx="498064" cy="506191"/>
          </a:xfrm>
          <a:prstGeom prst="rect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9169412" y="2599767"/>
            <a:ext cx="2150213" cy="2889707"/>
            <a:chOff x="9169412" y="2599767"/>
            <a:chExt cx="2150213" cy="2889707"/>
          </a:xfrm>
        </p:grpSpPr>
        <p:sp>
          <p:nvSpPr>
            <p:cNvPr id="15" name="AutoShape 15"/>
            <p:cNvSpPr/>
            <p:nvPr/>
          </p:nvSpPr>
          <p:spPr>
            <a:xfrm>
              <a:off x="9169412" y="2599767"/>
              <a:ext cx="2150213" cy="2889707"/>
            </a:xfrm>
            <a:prstGeom prst="rect">
              <a:avLst/>
            </a:prstGeom>
            <a:solidFill>
              <a:schemeClr val="accent1">
                <a:alpha val="25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9785562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010068" y="2412169"/>
            <a:ext cx="468901" cy="375102"/>
          </a:xfrm>
          <a:prstGeom prst="rect">
            <a:avLst/>
          </a:prstGeom>
        </p:spPr>
      </p:pic>
      <p:sp>
        <p:nvSpPr>
          <p:cNvPr id="18" name="AutoShape 18"/>
          <p:cNvSpPr/>
          <p:nvPr/>
        </p:nvSpPr>
        <p:spPr>
          <a:xfrm>
            <a:off x="924705" y="3279213"/>
            <a:ext cx="2192423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需求分析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030805" y="3664675"/>
            <a:ext cx="1980224" cy="162440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根据业务需求和市场趋势，分析采购物品的数量、规格、质量要求等。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3705053" y="3279213"/>
            <a:ext cx="2192423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供应商选择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3811153" y="3664675"/>
            <a:ext cx="1980224" cy="162440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评估供应商的价格、质量、交货期等条件，选择合适的供应商。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6394975" y="3279213"/>
            <a:ext cx="2192423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采购预算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6501074" y="3664675"/>
            <a:ext cx="1980224" cy="162440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根据采购物品的价格和数量，制定详细的采购预算。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9157221" y="3291405"/>
            <a:ext cx="2192423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采购计划审批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9263320" y="3676867"/>
            <a:ext cx="1980224" cy="162440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提交采购计划给上级审批，确保采购计划符合公司战略和业务需求。</a:t>
            </a:r>
            <a:endParaRPr lang="en-US" sz="1100"/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编制详细采购计划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25453" y="2201509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71268" y="3917777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25453" y="3917777"/>
            <a:ext cx="1295400" cy="12954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21227" y="2201509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1227" y="3917777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620731" y="2201509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620731" y="3917777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51871" y="2201468"/>
            <a:ext cx="3619398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订单下达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951871" y="2556134"/>
            <a:ext cx="3619398" cy="968645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将采购订单下达给供应商，明确交货期、质量要求等。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51871" y="3917737"/>
            <a:ext cx="3619398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质量检验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951871" y="4293372"/>
            <a:ext cx="3619398" cy="968645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对供应商交付的物品进行质量检验，确保物品符合采购要求。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675726" y="2201468"/>
            <a:ext cx="3595046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交货期跟踪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675726" y="2556134"/>
            <a:ext cx="3595046" cy="968645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定期跟踪供应商的交货期，确保供应商能够按时交货。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620854" y="3917737"/>
            <a:ext cx="3595046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问题处理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7620854" y="4293372"/>
            <a:ext cx="3595046" cy="968645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对采购过程中出现的问题及时进行处理，确保采购顺利进行。</a:t>
            </a:r>
            <a:endParaRPr lang="en-US" sz="1100"/>
          </a:p>
        </p:txBody>
      </p:sp>
      <p:sp>
        <p:nvSpPr>
          <p:cNvPr id="17" name="Freeform 17"/>
          <p:cNvSpPr/>
          <p:nvPr/>
        </p:nvSpPr>
        <p:spPr>
          <a:xfrm>
            <a:off x="6867022" y="2819156"/>
            <a:ext cx="211409" cy="225430"/>
          </a:xfrm>
          <a:custGeom>
            <a:rect l="l" t="t" r="r" b="b"/>
            <a:pathLst>
              <a:path w="265" h="281">
                <a:moveTo>
                  <a:pt x="0" y="131"/>
                </a:moveTo>
                <a:lnTo>
                  <a:pt x="38" y="169"/>
                </a:lnTo>
                <a:lnTo>
                  <a:pt x="107" y="102"/>
                </a:lnTo>
                <a:lnTo>
                  <a:pt x="105" y="281"/>
                </a:lnTo>
                <a:lnTo>
                  <a:pt x="159" y="281"/>
                </a:lnTo>
                <a:lnTo>
                  <a:pt x="159" y="102"/>
                </a:lnTo>
                <a:lnTo>
                  <a:pt x="227" y="169"/>
                </a:lnTo>
                <a:lnTo>
                  <a:pt x="265" y="131"/>
                </a:lnTo>
                <a:lnTo>
                  <a:pt x="132" y="0"/>
                </a:lnTo>
                <a:lnTo>
                  <a:pt x="0" y="1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915761" y="4291457"/>
            <a:ext cx="606417" cy="547958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609466" y="2608738"/>
            <a:ext cx="727375" cy="547787"/>
          </a:xfrm>
          <a:custGeom>
            <a:rect l="l" t="t" r="r" b="b"/>
            <a:pathLst>
              <a:path w="747" h="562">
                <a:moveTo>
                  <a:pt x="692" y="240"/>
                </a:moveTo>
                <a:cubicBezTo>
                  <a:pt x="661" y="210"/>
                  <a:pt x="622" y="191"/>
                  <a:pt x="579" y="186"/>
                </a:cubicBezTo>
                <a:cubicBezTo>
                  <a:pt x="574" y="139"/>
                  <a:pt x="554" y="95"/>
                  <a:pt x="520" y="61"/>
                </a:cubicBezTo>
                <a:cubicBezTo>
                  <a:pt x="481" y="22"/>
                  <a:pt x="429" y="0"/>
                  <a:pt x="374" y="0"/>
                </a:cubicBezTo>
                <a:cubicBezTo>
                  <a:pt x="318" y="0"/>
                  <a:pt x="267" y="22"/>
                  <a:pt x="228" y="61"/>
                </a:cubicBezTo>
                <a:cubicBezTo>
                  <a:pt x="193" y="95"/>
                  <a:pt x="173" y="139"/>
                  <a:pt x="168" y="186"/>
                </a:cubicBezTo>
                <a:cubicBezTo>
                  <a:pt x="125" y="191"/>
                  <a:pt x="86" y="210"/>
                  <a:pt x="55" y="240"/>
                </a:cubicBezTo>
                <a:cubicBezTo>
                  <a:pt x="20" y="276"/>
                  <a:pt x="0" y="323"/>
                  <a:pt x="0" y="374"/>
                </a:cubicBezTo>
                <a:cubicBezTo>
                  <a:pt x="0" y="424"/>
                  <a:pt x="20" y="471"/>
                  <a:pt x="55" y="507"/>
                </a:cubicBezTo>
                <a:cubicBezTo>
                  <a:pt x="91" y="542"/>
                  <a:pt x="138" y="562"/>
                  <a:pt x="189" y="562"/>
                </a:cubicBezTo>
                <a:cubicBezTo>
                  <a:pt x="559" y="562"/>
                  <a:pt x="559" y="562"/>
                  <a:pt x="559" y="562"/>
                </a:cubicBezTo>
                <a:cubicBezTo>
                  <a:pt x="609" y="562"/>
                  <a:pt x="657" y="542"/>
                  <a:pt x="692" y="507"/>
                </a:cubicBezTo>
                <a:cubicBezTo>
                  <a:pt x="728" y="471"/>
                  <a:pt x="747" y="424"/>
                  <a:pt x="747" y="374"/>
                </a:cubicBezTo>
                <a:cubicBezTo>
                  <a:pt x="747" y="323"/>
                  <a:pt x="728" y="276"/>
                  <a:pt x="692" y="240"/>
                </a:cubicBezTo>
                <a:close/>
                <a:moveTo>
                  <a:pt x="559" y="518"/>
                </a:moveTo>
                <a:cubicBezTo>
                  <a:pt x="189" y="518"/>
                  <a:pt x="189" y="518"/>
                  <a:pt x="189" y="518"/>
                </a:cubicBezTo>
                <a:cubicBezTo>
                  <a:pt x="109" y="518"/>
                  <a:pt x="44" y="453"/>
                  <a:pt x="44" y="374"/>
                </a:cubicBezTo>
                <a:cubicBezTo>
                  <a:pt x="44" y="294"/>
                  <a:pt x="109" y="229"/>
                  <a:pt x="188" y="229"/>
                </a:cubicBezTo>
                <a:cubicBezTo>
                  <a:pt x="211" y="229"/>
                  <a:pt x="211" y="229"/>
                  <a:pt x="211" y="229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117"/>
                  <a:pt x="284" y="44"/>
                  <a:pt x="374" y="44"/>
                </a:cubicBezTo>
                <a:cubicBezTo>
                  <a:pt x="463" y="44"/>
                  <a:pt x="536" y="117"/>
                  <a:pt x="536" y="206"/>
                </a:cubicBezTo>
                <a:cubicBezTo>
                  <a:pt x="536" y="207"/>
                  <a:pt x="536" y="207"/>
                  <a:pt x="536" y="207"/>
                </a:cubicBezTo>
                <a:cubicBezTo>
                  <a:pt x="536" y="229"/>
                  <a:pt x="536" y="229"/>
                  <a:pt x="536" y="229"/>
                </a:cubicBezTo>
                <a:cubicBezTo>
                  <a:pt x="558" y="229"/>
                  <a:pt x="558" y="229"/>
                  <a:pt x="558" y="229"/>
                </a:cubicBezTo>
                <a:cubicBezTo>
                  <a:pt x="559" y="229"/>
                  <a:pt x="559" y="229"/>
                  <a:pt x="559" y="229"/>
                </a:cubicBezTo>
                <a:cubicBezTo>
                  <a:pt x="639" y="229"/>
                  <a:pt x="704" y="294"/>
                  <a:pt x="704" y="374"/>
                </a:cubicBezTo>
                <a:cubicBezTo>
                  <a:pt x="704" y="453"/>
                  <a:pt x="639" y="518"/>
                  <a:pt x="559" y="51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71268" y="2201509"/>
            <a:ext cx="1295400" cy="12954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1" name="Picture 2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01854" y="2602017"/>
            <a:ext cx="634228" cy="494386"/>
          </a:xfrm>
          <a:prstGeom prst="rect">
            <a:avLst/>
          </a:prstGeom>
        </p:spPr>
      </p:pic>
      <p:pic>
        <p:nvPicPr>
          <p:cNvPr id="22" name="Picture 2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22669" y="4270675"/>
            <a:ext cx="500969" cy="589605"/>
          </a:xfrm>
          <a:prstGeom prst="rect">
            <a:avLst/>
          </a:prstGeom>
        </p:spPr>
      </p:pic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跟踪订单执行情况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27369" y="2345863"/>
            <a:ext cx="2194560" cy="3169920"/>
            <a:chOff x="1227369" y="2345863"/>
            <a:chExt cx="2194560" cy="3169920"/>
          </a:xfrm>
        </p:grpSpPr>
        <p:sp>
          <p:nvSpPr>
            <p:cNvPr id="3" name="AutoShape 3"/>
            <p:cNvSpPr/>
            <p:nvPr/>
          </p:nvSpPr>
          <p:spPr>
            <a:xfrm>
              <a:off x="1227369" y="2345863"/>
              <a:ext cx="2194560" cy="3169920"/>
            </a:xfrm>
            <a:prstGeom prst="rect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1901952" y="1923166"/>
            <a:ext cx="845393" cy="845393"/>
            <a:chOff x="1901952" y="1923166"/>
            <a:chExt cx="845393" cy="845393"/>
          </a:xfrm>
        </p:grpSpPr>
        <p:sp>
          <p:nvSpPr>
            <p:cNvPr id="5" name="AutoShape 5"/>
            <p:cNvSpPr/>
            <p:nvPr/>
          </p:nvSpPr>
          <p:spPr>
            <a:xfrm>
              <a:off x="1901952" y="1923166"/>
              <a:ext cx="845393" cy="845393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3743676" y="2345863"/>
            <a:ext cx="2194560" cy="3169920"/>
            <a:chOff x="3743676" y="2345863"/>
            <a:chExt cx="2194560" cy="3169920"/>
          </a:xfrm>
        </p:grpSpPr>
        <p:sp>
          <p:nvSpPr>
            <p:cNvPr id="7" name="AutoShape 7"/>
            <p:cNvSpPr/>
            <p:nvPr/>
          </p:nvSpPr>
          <p:spPr>
            <a:xfrm>
              <a:off x="3743676" y="2345863"/>
              <a:ext cx="2194560" cy="3169920"/>
            </a:xfrm>
            <a:prstGeom prst="rect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4418259" y="1923166"/>
            <a:ext cx="845393" cy="845393"/>
            <a:chOff x="4418259" y="1923166"/>
            <a:chExt cx="845393" cy="845393"/>
          </a:xfrm>
        </p:grpSpPr>
        <p:sp>
          <p:nvSpPr>
            <p:cNvPr id="9" name="AutoShape 9"/>
            <p:cNvSpPr/>
            <p:nvPr/>
          </p:nvSpPr>
          <p:spPr>
            <a:xfrm>
              <a:off x="4418259" y="1923166"/>
              <a:ext cx="845393" cy="845393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6259860" y="2345863"/>
            <a:ext cx="2194560" cy="3169920"/>
            <a:chOff x="6259860" y="2345863"/>
            <a:chExt cx="2194560" cy="3169920"/>
          </a:xfrm>
        </p:grpSpPr>
        <p:sp>
          <p:nvSpPr>
            <p:cNvPr id="11" name="AutoShape 11"/>
            <p:cNvSpPr/>
            <p:nvPr/>
          </p:nvSpPr>
          <p:spPr>
            <a:xfrm>
              <a:off x="6259860" y="2345863"/>
              <a:ext cx="2194560" cy="3169920"/>
            </a:xfrm>
            <a:prstGeom prst="rect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934444" y="1923166"/>
            <a:ext cx="845393" cy="845393"/>
            <a:chOff x="6934444" y="1923166"/>
            <a:chExt cx="845393" cy="845393"/>
          </a:xfrm>
        </p:grpSpPr>
        <p:sp>
          <p:nvSpPr>
            <p:cNvPr id="13" name="AutoShape 13"/>
            <p:cNvSpPr/>
            <p:nvPr/>
          </p:nvSpPr>
          <p:spPr>
            <a:xfrm>
              <a:off x="6934444" y="1923166"/>
              <a:ext cx="845393" cy="845393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8776167" y="2345863"/>
            <a:ext cx="2194560" cy="3169920"/>
            <a:chOff x="8776167" y="2345863"/>
            <a:chExt cx="2194560" cy="3169920"/>
          </a:xfrm>
        </p:grpSpPr>
        <p:sp>
          <p:nvSpPr>
            <p:cNvPr id="15" name="AutoShape 15"/>
            <p:cNvSpPr/>
            <p:nvPr/>
          </p:nvSpPr>
          <p:spPr>
            <a:xfrm>
              <a:off x="8776167" y="2345863"/>
              <a:ext cx="2194560" cy="3169920"/>
            </a:xfrm>
            <a:prstGeom prst="rect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450750" y="1923166"/>
            <a:ext cx="845393" cy="845393"/>
            <a:chOff x="9450750" y="1923166"/>
            <a:chExt cx="845393" cy="845393"/>
          </a:xfrm>
        </p:grpSpPr>
        <p:sp>
          <p:nvSpPr>
            <p:cNvPr id="17" name="AutoShape 17"/>
            <p:cNvSpPr/>
            <p:nvPr/>
          </p:nvSpPr>
          <p:spPr>
            <a:xfrm>
              <a:off x="9450750" y="1923166"/>
              <a:ext cx="845393" cy="845393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8" name="AutoShape 18"/>
          <p:cNvSpPr/>
          <p:nvPr/>
        </p:nvSpPr>
        <p:spPr>
          <a:xfrm>
            <a:off x="1229505" y="2889069"/>
            <a:ext cx="2192423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交货期保障措施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334659" y="3274531"/>
            <a:ext cx="1980224" cy="2003917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与供应商签订严格的合同，明确违约责任和处罚措施，确保供应商按时交货。</a:t>
            </a:r>
            <a:endParaRPr lang="en-US" sz="1100"/>
          </a:p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97609" y="2090166"/>
            <a:ext cx="454080" cy="511393"/>
          </a:xfrm>
          <a:prstGeom prst="rect">
            <a:avLst/>
          </a:prstGeom>
        </p:spPr>
      </p:pic>
      <p:pic>
        <p:nvPicPr>
          <p:cNvPr id="21" name="Picture 2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42449" y="2130947"/>
            <a:ext cx="631897" cy="492528"/>
          </a:xfrm>
          <a:prstGeom prst="rect">
            <a:avLst/>
          </a:prstGeom>
        </p:spPr>
      </p:pic>
      <p:pic>
        <p:nvPicPr>
          <p:cNvPr id="22" name="Picture 2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122968" y="2113811"/>
            <a:ext cx="468345" cy="464103"/>
          </a:xfrm>
          <a:prstGeom prst="rect">
            <a:avLst/>
          </a:prstGeom>
        </p:spPr>
      </p:pic>
      <p:pic>
        <p:nvPicPr>
          <p:cNvPr id="23" name="Picture 2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587742" y="2159730"/>
            <a:ext cx="571411" cy="445417"/>
          </a:xfrm>
          <a:prstGeom prst="rect">
            <a:avLst/>
          </a:prstGeom>
        </p:spPr>
      </p:pic>
      <p:sp>
        <p:nvSpPr>
          <p:cNvPr id="24" name="AutoShape 24"/>
          <p:cNvSpPr/>
          <p:nvPr/>
        </p:nvSpPr>
        <p:spPr>
          <a:xfrm>
            <a:off x="3743676" y="2889069"/>
            <a:ext cx="2192423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质量保障措施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3848829" y="3274531"/>
            <a:ext cx="1980224" cy="2003917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建立完善的质量检验体系，对采购物品进行全面、严格的质量检验，确保物品质量达标。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6259860" y="2889069"/>
            <a:ext cx="2192423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持续改进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6365014" y="3274531"/>
            <a:ext cx="1980224" cy="2003917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定期对采购过程进行总结和评估，针对存在的问题和不足制定改进措施，不断提高采购效率和质量。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8776167" y="2889069"/>
            <a:ext cx="2192423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供应商管理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8881321" y="3274531"/>
            <a:ext cx="1980224" cy="2003917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加强对供应商的管理和评估，确保供应商能够持续提供优质的物品和服务。</a:t>
            </a:r>
            <a:endParaRPr lang="en-US" sz="1100"/>
          </a:p>
        </p:txBody>
      </p:sp>
      <p:grpSp>
        <p:nvGrpSpPr>
          <p:cNvPr id="30" name="Group 3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1" name="AutoShape 3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TextBox 5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确保交货期和质量达标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成本控制与预算管理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https://d.book118.com/065012234331011100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97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2024-09-08T23:22:24.937</cp:lastPrinted>
  <dcterms:created xsi:type="dcterms:W3CDTF">2024-09-08T15:22:24Z</dcterms:created>
  <dcterms:modified xsi:type="dcterms:W3CDTF">2024-09-08T15:22:27Z</dcterms:modified>
</cp:coreProperties>
</file>