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0BB920-C078-46EC-BCA8-8014F46DE1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4E7522-B14A-44C0-8A71-5563EA8AE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5B5D77E-ED7B-4E2C-8295-5477E0251B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F00D2E-3123-475B-AED6-FCF0F4E2B8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3593BD-CBA4-42AB-9D2E-5AD8854F31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EC7897-F278-40D4-A567-7C69384283A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A5556A-8946-4368-A7B2-6840A56C08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D345A7-D256-4201-B2CC-DFF3FDDDF8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78545D-11D4-43BE-8EF2-1E01D422A3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D00587-1502-4599-87F3-B8B80B774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E6D9E3-5F14-49A7-B2AB-3C628D5530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014002023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企业(工厂)信息网络拓扑图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企业(工厂)信息网络拓扑图概述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企业(工厂)信息网络核心设备介绍</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企业(工厂)信息网络拓扑结构分析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企业(工厂)信息网络拓扑图设计原则与方法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企业(工厂)信息网络拓扑图实施与维护</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54" r="2954"/>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4624" r="14624"/>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展示企业（工厂）信息网络的整体架构和拓扑关系</a:t>
            </a:r>
          </a:p>
        </p:txBody>
      </p:sp>
      <p:pic>
        <p:nvPicPr>
          <p:cNvPr id="5" name="Picture 5"/>
          <p:cNvPicPr>
            <a:picLocks noChangeAspect="1"/>
          </p:cNvPicPr>
          <p:nvPr/>
        </p:nvPicPr>
        <p:blipFill>
          <a:blip r:embed="rId4"/>
          <a:srcRect l="5933" r="5933"/>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分析网络性能、安全性和可靠性等方面的现状和问题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为企业（工厂）信息网络的优化和升级提供决策支持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763829" y="1610750"/>
            <a:ext cx="2553871" cy="1315135"/>
            <a:chOff x="763829" y="1610750"/>
            <a:chExt cx="2553871" cy="1315135"/>
          </a:xfrm>
        </p:grpSpPr>
        <p:sp>
          <p:nvSpPr>
            <p:cNvPr id="3" name="AutoShape 3"/>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企业（工厂）内部局域网、广域网和互联网接入等网络架构</a:t>
              </a:r>
              <a:endParaRPr lang="en-US" sz="1100"/>
            </a:p>
          </p:txBody>
        </p:sp>
      </p:grpSp>
      <p:grpSp>
        <p:nvGrpSpPr>
          <p:cNvPr id="4" name="Group 4"/>
          <p:cNvGrpSpPr/>
          <p:nvPr/>
        </p:nvGrpSpPr>
        <p:grpSpPr>
          <a:xfrm>
            <a:off x="8888726" y="1610750"/>
            <a:ext cx="2569478" cy="1377562"/>
            <a:chOff x="8888726" y="1610750"/>
            <a:chExt cx="2569478" cy="1377562"/>
          </a:xfrm>
        </p:grpSpPr>
        <p:sp>
          <p:nvSpPr>
            <p:cNvPr id="5" name="AutoShape 5"/>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操作系统、数据库、中间件等软件系统和应用情况</a:t>
              </a:r>
              <a:endParaRPr lang="en-US" sz="1100"/>
            </a:p>
          </p:txBody>
        </p:sp>
      </p:gr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28" name="AutoShape 28"/>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服务器、存储设备、网络设备等硬件设备和配置情况</a:t>
            </a:r>
            <a:endParaRPr lang="en-US" sz="1100"/>
          </a:p>
        </p:txBody>
      </p:sp>
      <p:sp>
        <p:nvSpPr>
          <p:cNvPr id="29" name="AutoShape 29"/>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网络安全设备、安全策略和安全管理等方面的现状和问题</a:t>
            </a:r>
            <a:endParaRPr lang="en-US" sz="1100"/>
          </a:p>
        </p:txBody>
      </p:sp>
      <p:pic>
        <p:nvPicPr>
          <p:cNvPr id="30" name="Picture 30"/>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1" name="Picture 31"/>
          <p:cNvPicPr>
            <a:picLocks noChangeAspect="1"/>
          </p:cNvPicPr>
          <p:nvPr/>
        </p:nvPicPr>
        <p:blipFill>
          <a:blip r:embed="rId3"/>
          <a:srcRect l="23340" r="23340"/>
          <a:stretch>
            <a:fillRect/>
          </a:stretch>
        </p:blipFill>
        <p:spPr>
          <a:xfrm>
            <a:off x="6374798" y="2055085"/>
            <a:ext cx="2476500" cy="2476500"/>
          </a:xfrm>
          <a:prstGeom prst="ellipse">
            <a:avLst/>
          </a:prstGeom>
        </p:spPr>
      </p:pic>
      <p:grpSp>
        <p:nvGrpSpPr>
          <p:cNvPr id="32" name="Group 32"/>
          <p:cNvGrpSpPr/>
          <p:nvPr/>
        </p:nvGrpSpPr>
        <p:grpSpPr>
          <a:xfrm>
            <a:off x="3352886" y="2107432"/>
            <a:ext cx="665795" cy="665791"/>
            <a:chOff x="3352886" y="2107432"/>
            <a:chExt cx="665795" cy="665791"/>
          </a:xfrm>
        </p:grpSpPr>
        <p:sp>
          <p:nvSpPr>
            <p:cNvPr id="33" name="AutoShape 33"/>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4" name="Freeform 34"/>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 name="Group 35"/>
          <p:cNvGrpSpPr/>
          <p:nvPr/>
        </p:nvGrpSpPr>
        <p:grpSpPr>
          <a:xfrm>
            <a:off x="8174522" y="2107432"/>
            <a:ext cx="665795" cy="665791"/>
            <a:chOff x="8174522" y="2107432"/>
            <a:chExt cx="665795" cy="665791"/>
          </a:xfrm>
        </p:grpSpPr>
        <p:sp>
          <p:nvSpPr>
            <p:cNvPr id="36" name="AutoShape 36"/>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7" name="Freeform 37"/>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 name="Group 38"/>
          <p:cNvGrpSpPr/>
          <p:nvPr/>
        </p:nvGrpSpPr>
        <p:grpSpPr>
          <a:xfrm>
            <a:off x="4252748" y="4178300"/>
            <a:ext cx="665795" cy="665791"/>
            <a:chOff x="4252748" y="4178300"/>
            <a:chExt cx="665795" cy="665791"/>
          </a:xfrm>
        </p:grpSpPr>
        <p:sp>
          <p:nvSpPr>
            <p:cNvPr id="39" name="AutoShape 39"/>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0" name="Freeform 40"/>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7274660" y="4178300"/>
            <a:ext cx="665795" cy="665791"/>
            <a:chOff x="7274660" y="4178300"/>
            <a:chExt cx="665795" cy="665791"/>
          </a:xfrm>
        </p:grpSpPr>
        <p:sp>
          <p:nvSpPr>
            <p:cNvPr id="42" name="AutoShape 4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3" name="Freeform 43"/>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企业(工厂)信息网络拓扑图概述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企业（工厂）信息网络拓扑图是一种可视化工具，用于展示企业内部信息网络的结构、设备和连接关系。</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直观性、层次性、可扩展性。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资源优化与配置</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通过对网络拓扑的分析，企业可以合理规划和配置网络资源，提高资源利用率。</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辅助网络规划</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拓扑图可以帮助企业了解现有网络结构，为未来的网络升级和扩展提供决策支持。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故障排查与定位</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当网络出现故障时，拓扑图可以协助工程师快速定位故障点，提高故障排查效率。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拓扑图的重要性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拓扑图的分类与内容</a:t>
              </a: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网络区域划分</a:t>
              </a: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将网络划分为不同的区域（如核心层、汇聚层、接入层等），便于管理和维护。</a:t>
              </a: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设备与连接</a:t>
              </a: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展示网络设备（如路由器、交换机、服务器等）及其之间的连接关系。</a:t>
              </a: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根据展示内容的不同，企业信息网络拓扑图可分为物理拓扑图、逻辑拓扑图和虚拟拓扑图。</a:t>
              </a: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IP地址规划</a:t>
              </a: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展示网络中各设备的IP地址规划情况，有助于网络通信的配置和调试。</a:t>
              </a: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网络安全策略</a:t>
              </a: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在拓扑图中标注网络安全设备（如防火墙、入侵检测系统等）及其安全策略配置，提高网络安全管理水平。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企业(工厂)信息网络核心设备介绍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路由器是连接不同网络的设备，可以根据网络层的信息将数据从源网络转发到目标网络。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实现不同网络之间的数据转发</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路由器可以根据网络拓扑和路由协议选择最佳路径进行数据转发，并实现负载均衡，提高网络的整体性能。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路径选择和负载均衡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路由器通常具备防火墙功能，可以过滤非法访问和恶意攻击，保护企业网络的安全。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网络安全防护</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路由器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数据链路层的设备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交换机工作在数据链路层，通过MAC地址进行数据转发。</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高速数据交换</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交换机可以提供高速的数据交换能力，使得在同一局域网内的设备之间通信更加高效。</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VLAN划分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交换机支持VLAN（虚拟局域网）划分，可以将不同部门或业务的数据进行逻辑隔离，提高网络的安全性和可管理性。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交换机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提供各种网络服务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器指的是网络环境下为客户机提供某种服务的专用计算机，服务器安装有网络操作系统和各种服务器应用系统软件的服务器软件.服务器具有高速CPU运算能力、长时间可靠运行、强大I/O外部数据吞吐能力以及高可用性等特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高可用性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服务器通常具备高可用性设计，如冗余电源、热插拔硬盘等，以确保在出现故障时能够迅速恢复服务。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数据存储和备份</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服务器通常配备大容量存储设备，用于存储和备份企业的重要数据。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15" r="41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网络安全防护</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防火墙是企业网络安全的第一道防线，可以过滤非法访问和恶意攻击，保护企业网络的安全。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访问控制</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防火墙可以根据预先设定的安全策略，对进出网络的数据流进行访问控制，防止未经授权的访问和数据泄露。</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日志记录和审计</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防火墙可以记录网络访问日志，并提供审计功能，方便企业进行网络安全分析和溯源。</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防火墙</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https://d.book118.com/065014002023011104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2024-09-13T18:43:18.553</cp:lastPrinted>
  <dcterms:created xsi:type="dcterms:W3CDTF">2024-09-13T10:43:18Z</dcterms:created>
  <dcterms:modified xsi:type="dcterms:W3CDTF">2024-09-13T10:43:20Z</dcterms:modified>
</cp:coreProperties>
</file>