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69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AABAA-B1F5-41F2-AB9B-5D139577B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2AE79-DECB-4AD6-B66E-DEFBC2C6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2A354-8A1E-42BE-A1AB-E36AC1DF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79BFA-284E-4B99-BE6B-C17E963EB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A0CA5-992C-4A06-9F7D-C6AB1102E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47589-913E-4031-8AF0-FE13CE412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FB98C-36E8-4B61-B8C8-729AE5B3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57418-D165-40C8-A5FF-A11D6752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FD6F0-BD6E-425E-BD5F-AEF5140F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2655F-95FB-42DE-B9B3-C0C40ED9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CD560-A720-41ED-B398-FF7BEC8F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448" y="6"/>
            <a:ext cx="8137922" cy="77152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051304" y="4680352"/>
            <a:ext cx="1041402" cy="15478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02445" y="4680352"/>
            <a:ext cx="3105151" cy="15478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49" y="4680352"/>
            <a:ext cx="2182416" cy="15478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28650" y="273844"/>
            <a:ext cx="7886700" cy="4358879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.xml" /><Relationship Id="rId13" Type="http://schemas.openxmlformats.org/officeDocument/2006/relationships/image" Target="../media/image1.png" /><Relationship Id="rId14" Type="http://schemas.openxmlformats.org/officeDocument/2006/relationships/tags" Target="../tags/tag2.xml" /><Relationship Id="rId15" Type="http://schemas.openxmlformats.org/officeDocument/2006/relationships/image" Target="../media/image2.png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3.pn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3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>
            <p:custDataLst>
              <p:tags r:id="rId12"/>
            </p:custDataLst>
          </p:nvPr>
        </p:nvCxnSpPr>
        <p:spPr>
          <a:xfrm flipH="1">
            <a:off x="17782" y="4815205"/>
            <a:ext cx="9130665" cy="0"/>
          </a:xfrm>
          <a:prstGeom prst="line">
            <a:avLst/>
          </a:prstGeom>
          <a:ln w="19050">
            <a:solidFill>
              <a:srgbClr val="D56D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4"/>
          <a:stretch>
            <a:fillRect/>
          </a:stretch>
        </p:blipFill>
        <p:spPr bwMode="auto">
          <a:xfrm>
            <a:off x="35562" y="69851"/>
            <a:ext cx="1750695" cy="488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图片 99"/>
          <p:cNvPicPr/>
          <p:nvPr userDrawn="1"/>
        </p:nvPicPr>
        <p:blipFill>
          <a:blip r:embed="rId15"/>
          <a:stretch>
            <a:fillRect/>
          </a:stretch>
        </p:blipFill>
        <p:spPr>
          <a:xfrm>
            <a:off x="7748907" y="69850"/>
            <a:ext cx="1219835" cy="5702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53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ransition/>
  <p:timing/>
  <p:txStyles>
    <p:titleStyle>
      <a:lvl1pPr algn="ctr" defTabSz="671830" rtl="0" eaLnBrk="0" fontAlgn="base" hangingPunct="0">
        <a:spcBef>
          <a:spcPct val="0"/>
        </a:spcBef>
        <a:spcAft>
          <a:spcPct val="0"/>
        </a:spcAft>
        <a:defRPr sz="323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2pPr>
      <a:lvl3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3pPr>
      <a:lvl4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4pPr>
      <a:lvl5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5pPr>
      <a:lvl6pPr marL="448310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6pPr>
      <a:lvl7pPr marL="895985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7pPr>
      <a:lvl8pPr marL="1344295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8pPr>
      <a:lvl9pPr marL="1791970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9pPr>
    </p:titleStyle>
    <p:bodyStyle>
      <a:lvl1pPr marL="252095" indent="-25209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350" kern="1200">
          <a:solidFill>
            <a:schemeClr val="tx1"/>
          </a:solidFill>
          <a:latin typeface="+mn-lt"/>
          <a:ea typeface="+mn-ea"/>
          <a:cs typeface="+mn-cs"/>
        </a:defRPr>
      </a:lvl1pPr>
      <a:lvl2pPr marL="546100" indent="-21018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60" kern="1200">
          <a:solidFill>
            <a:schemeClr val="tx1"/>
          </a:solidFill>
          <a:latin typeface="+mn-lt"/>
          <a:ea typeface="+mn-ea"/>
          <a:cs typeface="+mn-cs"/>
        </a:defRPr>
      </a:lvl2pPr>
      <a:lvl3pPr marL="840105" indent="-16827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350" kern="1200">
          <a:solidFill>
            <a:schemeClr val="tx1"/>
          </a:solidFill>
          <a:latin typeface="+mn-lt"/>
          <a:ea typeface="+mn-ea"/>
          <a:cs typeface="+mn-cs"/>
        </a:defRPr>
      </a:lvl3pPr>
      <a:lvl4pPr marL="1176020" indent="-16827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147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35" indent="-16827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1470" kern="1200">
          <a:solidFill>
            <a:schemeClr val="tx1"/>
          </a:solidFill>
          <a:latin typeface="+mn-lt"/>
          <a:ea typeface="+mn-ea"/>
          <a:cs typeface="+mn-cs"/>
        </a:defRPr>
      </a:lvl5pPr>
      <a:lvl6pPr marL="1847850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6pPr>
      <a:lvl7pPr marL="2183765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8pPr>
      <a:lvl9pPr marL="2856230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1pPr>
      <a:lvl2pPr marL="33591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2pPr>
      <a:lvl3pPr marL="67183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3pPr>
      <a:lvl4pPr marL="100774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4pPr>
      <a:lvl5pPr marL="134429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5pPr>
      <a:lvl6pPr marL="168021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6pPr>
      <a:lvl7pPr marL="201612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7pPr>
      <a:lvl8pPr marL="235204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8pPr>
      <a:lvl9pPr marL="268795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png" /><Relationship Id="rId3" Type="http://schemas.openxmlformats.org/officeDocument/2006/relationships/tags" Target="../tags/tag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5.png" /><Relationship Id="rId3" Type="http://schemas.microsoft.com/office/2007/relationships/media" Target="../media/media1.mp3" /><Relationship Id="rId4" Type="http://schemas.microsoft.com/office/2007/relationships/media" Target="../media/media1.mp3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3010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 title=""/>
          <p:cNvCxnSpPr/>
          <p:nvPr/>
        </p:nvCxnSpPr>
        <p:spPr>
          <a:xfrm>
            <a:off x="0" y="843280"/>
            <a:ext cx="9144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标题 3073" title=""/>
          <p:cNvSpPr txBox="1"/>
          <p:nvPr/>
        </p:nvSpPr>
        <p:spPr>
          <a:xfrm>
            <a:off x="617723" y="1045424"/>
            <a:ext cx="7772400" cy="2487612"/>
          </a:xfrm>
          <a:prstGeom prst="rect">
            <a:avLst/>
          </a:prstGeom>
        </p:spPr>
        <p:txBody>
          <a:bodyPr anchor="ctr" anchorCtr="0"/>
          <a:lstStyle>
            <a:defPPr>
              <a:defRPr lang="zh-CN"/>
            </a:defPPr>
            <a:lvl1pPr marL="0" lvl="0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lvl="1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2pPr>
            <a:lvl3pPr marL="685800" lvl="2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3pPr>
            <a:lvl4pPr marL="1028700" lvl="3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4pPr>
            <a:lvl5pPr marL="1371600" lvl="4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5pPr>
            <a:lvl6pPr marL="457200" lvl="5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6pPr>
            <a:lvl7pPr marL="914400" lvl="6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7pPr>
            <a:lvl8pPr marL="1371600" lvl="7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8pPr>
            <a:lvl9pPr marL="1828800" lvl="8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Impact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15163" y="1364057"/>
            <a:ext cx="8675310" cy="2135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0" normalizeH="0" baseline="0" noProof="0">
                <a:solidFill>
                  <a:srgbClr val="02B3C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</a:rPr>
              <a:t>第三单元</a:t>
            </a:r>
            <a:b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</a:b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</a:rPr>
              <a:t>1</a:t>
            </a:r>
            <a:r>
              <a:rPr lang="en-US" altLang="zh-CN" sz="4800" b="1">
                <a:solidFill>
                  <a:prstClr val="black"/>
                </a:solidFill>
                <a:latin typeface="隶书" panose="02010509060101010101" charset="-122"/>
                <a:ea typeface="隶书" panose="02010509060101010101" charset="-122"/>
              </a:rPr>
              <a:t>3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卖油翁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>
            <a:off x="388620" y="173990"/>
            <a:ext cx="2167156" cy="523220"/>
            <a:chOff x="388620" y="173990"/>
            <a:chExt cx="2167156" cy="523220"/>
          </a:xfrm>
        </p:grpSpPr>
        <p:sp>
          <p:nvSpPr>
            <p:cNvPr id="3" name="文本框 2"/>
            <p:cNvSpPr txBox="1"/>
            <p:nvPr/>
          </p:nvSpPr>
          <p:spPr>
            <a:xfrm>
              <a:off x="828040" y="173990"/>
              <a:ext cx="17277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lvl="1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lvl="2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lvl="3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lvl="4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1714500" lvl="5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057400" lvl="6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2400300" lvl="7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2743200" lvl="8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rPr>
                <a:t>设计说明</a:t>
              </a: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4" name="菱形 3"/>
            <p:cNvSpPr/>
            <p:nvPr/>
          </p:nvSpPr>
          <p:spPr>
            <a:xfrm>
              <a:off x="391160" y="280035"/>
              <a:ext cx="351155" cy="351155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1pPr>
              <a:lvl2pPr marL="342900" lvl="1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2pPr>
              <a:lvl3pPr marL="685800" lvl="2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3pPr>
              <a:lvl4pPr marL="1028700" lvl="3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4pPr>
              <a:lvl5pPr marL="1371600" lvl="4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5pPr>
              <a:lvl6pPr marL="1714500" lvl="5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6pPr>
              <a:lvl7pPr marL="2057400" lvl="6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7pPr>
              <a:lvl8pPr marL="2400300" lvl="7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8pPr>
              <a:lvl9pPr marL="2743200" lvl="8" indent="0" algn="l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  <a:effectLst/>
                <a:uLnTx/>
                <a:uFillTx/>
                <a:latin typeface="Times New Roman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88620" y="648970"/>
              <a:ext cx="204470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" name="直接连接符 5" title=""/>
          <p:cNvCxnSpPr/>
          <p:nvPr/>
        </p:nvCxnSpPr>
        <p:spPr>
          <a:xfrm>
            <a:off x="0" y="843280"/>
            <a:ext cx="9144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>
            <a:spLocks noChangeArrowheads="1"/>
          </p:cNvSpPr>
          <p:nvPr/>
        </p:nvSpPr>
        <p:spPr bwMode="auto">
          <a:xfrm>
            <a:off x="98757" y="1183870"/>
            <a:ext cx="8946486" cy="27757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《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卖油翁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》</a:t>
            </a: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是欧阳修创作的笔记小说，讲述了一个充满大智慧的小故事，深入浅出地阐明了“熟能生巧”的道理。学习本课，要借助注释和工具书读懂课文大意，再在反复诵读中领会丰富的内涵和精美的语言，并积累一些常用的文言词语；抓住细节，分析人物特点，体会小故事中蕴含的大道理、大智慧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/>
        </p:nvSpPr>
        <p:spPr>
          <a:xfrm>
            <a:off x="199306" y="1069123"/>
            <a:ext cx="8745387" cy="27757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熟读课文，掌握重点文言实词、虚词的意义，能用现代汉语翻译课文。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品味关键语句，感受文言文的简洁之美。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揣摩人物的心理和态度，分析人物形象，体会故事蕴含的道理。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/>
        </p:nvSpPr>
        <p:spPr>
          <a:xfrm>
            <a:off x="117401" y="1119441"/>
            <a:ext cx="8909197" cy="1113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熟悉故事内容，理解文言句意，揣摩人物的心理和态度。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品味关键语句，感受文言表达的简洁之美。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/>
        </p:nvSpPr>
        <p:spPr>
          <a:xfrm>
            <a:off x="243840" y="1207770"/>
            <a:ext cx="8656320" cy="22217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俗话说“三百六十行，行行出状元”，各行各业的“状元”都是巧匠能工，他们娴熟的技艺是怎样培养出来的呢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通过今天要学的这则文言文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卖油翁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中所讲述的陈康肃公和卖油老人的故事，相信同学们能找出答案。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 title=""/>
          <p:cNvSpPr/>
          <p:nvPr/>
        </p:nvSpPr>
        <p:spPr>
          <a:xfrm>
            <a:off x="503076" y="915566"/>
            <a:ext cx="540533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zī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456343" y="1300111"/>
            <a:ext cx="944714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咨</a:t>
            </a:r>
            <a:endParaRPr lang="zh-CN" altLang="en-US" sz="392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2197350" y="930505"/>
            <a:ext cx="718466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jīn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2228062" y="1300111"/>
            <a:ext cx="1182617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矜</a:t>
            </a:r>
            <a:endParaRPr lang="zh-CN" altLang="en-US" sz="3920">
              <a:latin typeface="Times New Roman" panose="02020603050405020304" pitchFamily="18" charset="0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3815443" y="904994"/>
            <a:ext cx="540533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pǔ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3746557" y="1275606"/>
            <a:ext cx="736006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圃</a:t>
            </a:r>
            <a:endParaRPr lang="zh-CN" altLang="en-US" sz="3920">
              <a:latin typeface="Times New Roman" panose="02020603050405020304" pitchFamily="18" charset="0"/>
            </a:endParaRPr>
          </a:p>
        </p:txBody>
      </p:sp>
      <p:sp>
        <p:nvSpPr>
          <p:cNvPr id="19" name="矩形 18" title=""/>
          <p:cNvSpPr/>
          <p:nvPr/>
        </p:nvSpPr>
        <p:spPr>
          <a:xfrm>
            <a:off x="4945248" y="1218927"/>
            <a:ext cx="1248621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睨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5002608" y="915566"/>
            <a:ext cx="759164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nì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1" name="矩形 20" title=""/>
          <p:cNvSpPr/>
          <p:nvPr/>
        </p:nvSpPr>
        <p:spPr>
          <a:xfrm>
            <a:off x="6706503" y="1229993"/>
            <a:ext cx="1249873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矢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矩形 21" title=""/>
          <p:cNvSpPr/>
          <p:nvPr/>
        </p:nvSpPr>
        <p:spPr>
          <a:xfrm>
            <a:off x="6741929" y="904994"/>
            <a:ext cx="759165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shǐ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3" name="矩形 22" title=""/>
          <p:cNvSpPr/>
          <p:nvPr/>
        </p:nvSpPr>
        <p:spPr>
          <a:xfrm>
            <a:off x="545774" y="2332175"/>
            <a:ext cx="1249873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颔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3" title=""/>
          <p:cNvSpPr/>
          <p:nvPr/>
        </p:nvSpPr>
        <p:spPr>
          <a:xfrm>
            <a:off x="539552" y="2031637"/>
            <a:ext cx="845952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hàn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5" name="矩形 24" title=""/>
          <p:cNvSpPr/>
          <p:nvPr/>
        </p:nvSpPr>
        <p:spPr>
          <a:xfrm>
            <a:off x="2077014" y="2316976"/>
            <a:ext cx="1639357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忿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2019417" y="2025486"/>
            <a:ext cx="718466" cy="514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fèn</a:t>
            </a:r>
            <a:endParaRPr lang="zh-CN" altLang="en-US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3675601" y="2031637"/>
            <a:ext cx="896399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zhuó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8" name="矩形 27" title=""/>
          <p:cNvSpPr/>
          <p:nvPr/>
        </p:nvSpPr>
        <p:spPr>
          <a:xfrm>
            <a:off x="3806484" y="2326634"/>
            <a:ext cx="1337105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酌</a:t>
            </a:r>
            <a:endParaRPr lang="zh-CN" altLang="en-US" sz="392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9" name="矩形 28" title=""/>
          <p:cNvSpPr/>
          <p:nvPr/>
        </p:nvSpPr>
        <p:spPr>
          <a:xfrm>
            <a:off x="5596939" y="2307449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沥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矩形 29" title=""/>
          <p:cNvSpPr/>
          <p:nvPr/>
        </p:nvSpPr>
        <p:spPr>
          <a:xfrm>
            <a:off x="5687651" y="2031637"/>
            <a:ext cx="540533" cy="5146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lì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31" name="矩形 30" title=""/>
          <p:cNvSpPr/>
          <p:nvPr/>
        </p:nvSpPr>
        <p:spPr>
          <a:xfrm>
            <a:off x="7181116" y="2300483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杓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矩形 31" title=""/>
          <p:cNvSpPr/>
          <p:nvPr/>
        </p:nvSpPr>
        <p:spPr>
          <a:xfrm>
            <a:off x="7142083" y="1993775"/>
            <a:ext cx="1430471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sháo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/>
        </p:nvSpPr>
        <p:spPr>
          <a:xfrm>
            <a:off x="107504" y="1052627"/>
            <a:ext cx="6336704" cy="34220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欧阳修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1007—1072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），字永叔，号醉翁，晚年又号六一居士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吉州永丰（今江西永丰）人。谥号文忠，世称欧阳文忠公。北宋政治家、文学家，“唐宋八大家”之一。其散文说理畅达，抒情委婉；诗歌重气势而能流畅自然。有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欧阳文忠公文集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传世。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" name="图片 9" title="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732463" y="1142071"/>
            <a:ext cx="2303621" cy="31508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1" title=""/>
          <p:cNvSpPr txBox="1"/>
          <p:nvPr/>
        </p:nvSpPr>
        <p:spPr>
          <a:xfrm>
            <a:off x="179512" y="968560"/>
            <a:ext cx="6417439" cy="540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听范读，自由朗读课文，读准字音、节奏。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12 卖油翁" title="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7726759" y="894874"/>
            <a:ext cx="1069181" cy="982504"/>
          </a:xfrm>
          <a:prstGeom prst="rect">
            <a:avLst/>
          </a:prstGeom>
        </p:spPr>
      </p:pic>
      <p:sp>
        <p:nvSpPr>
          <p:cNvPr id="11" name="文本框 10" title=""/>
          <p:cNvSpPr txBox="1"/>
          <p:nvPr/>
        </p:nvSpPr>
        <p:spPr>
          <a:xfrm>
            <a:off x="287397" y="2395945"/>
            <a:ext cx="8656320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陈康肃公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善射，当世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无双，公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亦以此自矜（</a:t>
            </a:r>
            <a:r>
              <a:rPr lang="en-US" altLang="zh-CN" sz="2400" err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jīn)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。尝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射于家圃，有卖油翁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释担而立，睨（</a:t>
            </a:r>
            <a:r>
              <a:rPr lang="en-US" altLang="zh-CN" sz="2400" err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nì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）之，久而不去。见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其发矢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十中八九，但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微颔（</a:t>
            </a:r>
            <a:r>
              <a:rPr lang="en-US" altLang="zh-CN" sz="2400" err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hàn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）之。 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20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文本框 18" title=""/>
          <p:cNvSpPr txBox="1"/>
          <p:nvPr/>
        </p:nvSpPr>
        <p:spPr>
          <a:xfrm>
            <a:off x="243840" y="1207770"/>
            <a:ext cx="8656320" cy="27757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康肃问曰：“汝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亦知射乎？吾射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不亦精乎？”翁曰：“无他，但手熟尔。”康肃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忿（</a:t>
            </a:r>
            <a:r>
              <a:rPr lang="en-US" altLang="zh-CN" sz="2400" err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fèn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）然曰：“尔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安敢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轻吾射！”翁曰：“以我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酌油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知之。”乃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取一葫芦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置于地，以钱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覆其口，徐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以杓 （</a:t>
            </a:r>
            <a:r>
              <a:rPr lang="en-US" altLang="zh-CN" sz="2400" err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sháo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 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酌油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沥之，自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钱孔入，而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钱不湿。因曰：“我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亦无他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惟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手熟尔。”康肃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笑而遣之。 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" title=""/>
          <p:cNvSpPr txBox="1"/>
          <p:nvPr/>
        </p:nvSpPr>
        <p:spPr>
          <a:xfrm>
            <a:off x="179512" y="968559"/>
            <a:ext cx="8928992" cy="1099091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对照课下注释，疏通文意，翻译课文。不明白的地方标注出来，组内及班级分享时共同解决。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251522" y="1546458"/>
            <a:ext cx="8675309" cy="23491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200000"/>
              </a:lnSpc>
            </a:pP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陈康肃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尧咨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善射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，当世无双，公亦以此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自矜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尝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射于家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圃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，有卖油翁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释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担而立，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睨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之，久而不去。见其发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矢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十中八九，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但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微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颔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之。</a:t>
            </a:r>
            <a:endParaRPr lang="zh-CN" altLang="en-US" sz="2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线形标注 1 2" title=""/>
          <p:cNvSpPr/>
          <p:nvPr/>
        </p:nvSpPr>
        <p:spPr>
          <a:xfrm>
            <a:off x="611560" y="1546458"/>
            <a:ext cx="1989564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对男子的尊称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1" name="线形标注 1 2" title=""/>
          <p:cNvSpPr/>
          <p:nvPr/>
        </p:nvSpPr>
        <p:spPr>
          <a:xfrm>
            <a:off x="2771800" y="1546458"/>
            <a:ext cx="1368152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擅长射箭 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2" name="线形标注 1 2" title=""/>
          <p:cNvSpPr/>
          <p:nvPr/>
        </p:nvSpPr>
        <p:spPr>
          <a:xfrm>
            <a:off x="6660232" y="1546458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自夸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线形标注 1 2" title=""/>
          <p:cNvSpPr/>
          <p:nvPr/>
        </p:nvSpPr>
        <p:spPr>
          <a:xfrm>
            <a:off x="7566238" y="1559127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曾经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线形标注 1 2" title=""/>
          <p:cNvSpPr/>
          <p:nvPr/>
        </p:nvSpPr>
        <p:spPr>
          <a:xfrm>
            <a:off x="467544" y="2357416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园子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线形标注 1 2" title=""/>
          <p:cNvSpPr/>
          <p:nvPr/>
        </p:nvSpPr>
        <p:spPr>
          <a:xfrm>
            <a:off x="2451494" y="2357416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放下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6" name="线形标注 1 2" title=""/>
          <p:cNvSpPr/>
          <p:nvPr/>
        </p:nvSpPr>
        <p:spPr>
          <a:xfrm>
            <a:off x="3779912" y="2357560"/>
            <a:ext cx="4578414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斜着眼看，这里形容不在意的样子。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7" name="线形标注 1 2" title=""/>
          <p:cNvSpPr/>
          <p:nvPr/>
        </p:nvSpPr>
        <p:spPr>
          <a:xfrm>
            <a:off x="7925812" y="3011608"/>
            <a:ext cx="432514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箭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8" name="线形标注 1 2" title=""/>
          <p:cNvSpPr/>
          <p:nvPr/>
        </p:nvSpPr>
        <p:spPr>
          <a:xfrm>
            <a:off x="1606342" y="3149951"/>
            <a:ext cx="432514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只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9" name="线形标注 1 2" title=""/>
          <p:cNvSpPr/>
          <p:nvPr/>
        </p:nvSpPr>
        <p:spPr>
          <a:xfrm>
            <a:off x="2267744" y="3168374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点头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内容占位符 2" title=""/>
          <p:cNvSpPr>
            <a:spLocks noGrp="1"/>
          </p:cNvSpPr>
          <p:nvPr>
            <p:ph idx="1"/>
          </p:nvPr>
        </p:nvSpPr>
        <p:spPr>
          <a:xfrm>
            <a:off x="394098" y="681038"/>
            <a:ext cx="8140303" cy="3837385"/>
          </a:xfrm>
        </p:spPr>
        <p:txBody>
          <a:bodyPr vert="horz" wrap="square" lIns="68580" tIns="34290" rIns="68580" bIns="34290" anchor="t" anchorCtr="0"/>
          <a:lstStyle/>
          <a:p>
            <a:pPr marL="0" indent="0">
              <a:buNone/>
            </a:pPr>
            <a:r>
              <a:rPr lang="zh-CN" altLang="en-US" b="1">
                <a:solidFill>
                  <a:srgbClr val="FF0000"/>
                </a:solidFill>
              </a:rPr>
              <a:t>     </a:t>
            </a:r>
            <a:r>
              <a:rPr lang="zh-CN" altLang="en-US" sz="3300" b="1">
                <a:solidFill>
                  <a:srgbClr val="FF0000"/>
                </a:solidFill>
              </a:rPr>
              <a:t> </a:t>
            </a:r>
            <a:endParaRPr lang="zh-CN" altLang="en-US"/>
          </a:p>
        </p:txBody>
      </p:sp>
      <p:sp>
        <p:nvSpPr>
          <p:cNvPr id="9" name="文本框 8" title=""/>
          <p:cNvSpPr txBox="1"/>
          <p:nvPr/>
        </p:nvSpPr>
        <p:spPr>
          <a:xfrm>
            <a:off x="127009" y="922170"/>
            <a:ext cx="8622893" cy="39496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200000"/>
              </a:lnSpc>
            </a:pP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　康肃问曰：“汝亦知射乎？吾射不亦精乎？”翁曰：“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无他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，但手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熟尔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。”康肃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忿然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曰：“尔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安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敢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轻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吾射！”翁曰：“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我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酌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油知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。”乃取一葫芦置于地，以钱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覆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其口，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徐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杓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酌油沥之，自钱孔入，而钱不湿。因曰：“我亦无他，惟手熟尔。”康肃笑而</a:t>
            </a: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遣之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2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线形标注 1 2" title=""/>
          <p:cNvSpPr/>
          <p:nvPr/>
        </p:nvSpPr>
        <p:spPr>
          <a:xfrm>
            <a:off x="41008" y="1795567"/>
            <a:ext cx="223224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没有别的（奥妙）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1" name="线形标注 1 2" title=""/>
          <p:cNvSpPr/>
          <p:nvPr/>
        </p:nvSpPr>
        <p:spPr>
          <a:xfrm>
            <a:off x="1877212" y="2440355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熟练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2" name="线形标注 1 2" title=""/>
          <p:cNvSpPr/>
          <p:nvPr/>
        </p:nvSpPr>
        <p:spPr>
          <a:xfrm>
            <a:off x="2378762" y="1779662"/>
            <a:ext cx="367240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同“耳”，相当于“罢了”。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线形标注 1 2" title=""/>
          <p:cNvSpPr/>
          <p:nvPr/>
        </p:nvSpPr>
        <p:spPr>
          <a:xfrm>
            <a:off x="3348626" y="2440355"/>
            <a:ext cx="5111806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气愤的样子。然，表示“</a:t>
            </a:r>
            <a:r>
              <a:rPr lang="en-US" altLang="zh-CN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……</a:t>
            </a:r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的样子”。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线形标注 1 2" title=""/>
          <p:cNvSpPr/>
          <p:nvPr/>
        </p:nvSpPr>
        <p:spPr>
          <a:xfrm>
            <a:off x="6104653" y="1787526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怎么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线形标注 1 2" title=""/>
          <p:cNvSpPr/>
          <p:nvPr/>
        </p:nvSpPr>
        <p:spPr>
          <a:xfrm>
            <a:off x="6959228" y="1787526"/>
            <a:ext cx="792088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轻视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6" name="线形标注 1 2" title=""/>
          <p:cNvSpPr/>
          <p:nvPr/>
        </p:nvSpPr>
        <p:spPr>
          <a:xfrm>
            <a:off x="595595" y="2520865"/>
            <a:ext cx="1080120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凭、靠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7" name="线形标注 1 2" title=""/>
          <p:cNvSpPr/>
          <p:nvPr/>
        </p:nvSpPr>
        <p:spPr>
          <a:xfrm>
            <a:off x="291365" y="3210418"/>
            <a:ext cx="2430984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舀取，这里指倒入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8" name="线形标注 1 2" title=""/>
          <p:cNvSpPr/>
          <p:nvPr/>
        </p:nvSpPr>
        <p:spPr>
          <a:xfrm>
            <a:off x="2796318" y="3192969"/>
            <a:ext cx="3365805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指射箭是凭借手熟的道理。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9" name="线形标注 1 2" title=""/>
          <p:cNvSpPr/>
          <p:nvPr/>
        </p:nvSpPr>
        <p:spPr>
          <a:xfrm>
            <a:off x="7491528" y="3198352"/>
            <a:ext cx="519575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盖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0" name="线形标注 1 2" title=""/>
          <p:cNvSpPr/>
          <p:nvPr/>
        </p:nvSpPr>
        <p:spPr>
          <a:xfrm>
            <a:off x="218617" y="3980481"/>
            <a:ext cx="1094799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慢慢地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1" name="线形标注 1 2" title=""/>
          <p:cNvSpPr/>
          <p:nvPr/>
        </p:nvSpPr>
        <p:spPr>
          <a:xfrm>
            <a:off x="1399417" y="3980481"/>
            <a:ext cx="1094799" cy="3187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同“勺”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2" name="线形标注 1 2" title=""/>
          <p:cNvSpPr/>
          <p:nvPr/>
        </p:nvSpPr>
        <p:spPr>
          <a:xfrm>
            <a:off x="4464248" y="4117914"/>
            <a:ext cx="2628031" cy="3187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让他走。遣，打发。</a:t>
            </a:r>
            <a:endParaRPr lang="zh-CN" altLang="en-US" sz="2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文本框 43" title=""/>
          <p:cNvSpPr txBox="1"/>
          <p:nvPr/>
        </p:nvSpPr>
        <p:spPr>
          <a:xfrm>
            <a:off x="388620" y="979635"/>
            <a:ext cx="7632848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通假字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）但手熟尔（                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）徐以杓酌油沥之（    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6" name="文本框 45" title=""/>
          <p:cNvSpPr txBox="1"/>
          <p:nvPr/>
        </p:nvSpPr>
        <p:spPr>
          <a:xfrm>
            <a:off x="2699792" y="1635646"/>
            <a:ext cx="45831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“尔”同“耳”，相当于“罢了”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48" name="文本框 47" title=""/>
          <p:cNvSpPr txBox="1"/>
          <p:nvPr/>
        </p:nvSpPr>
        <p:spPr>
          <a:xfrm>
            <a:off x="3438318" y="2185734"/>
            <a:ext cx="45831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“杓”同“勺”，勺子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288329" y="1022510"/>
            <a:ext cx="2315729" cy="38837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古今异义 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）尝：古义：         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         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今义：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）安：古义：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今义：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）因：古义：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今义：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2604058" y="1678037"/>
            <a:ext cx="41281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曾经。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[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]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尝射于家圃。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2604058" y="2228466"/>
            <a:ext cx="45831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吃一点儿试试；辨别滋味。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2604058" y="2795229"/>
            <a:ext cx="48482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怎么。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[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]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尔安敢轻吾射！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2604058" y="3345658"/>
            <a:ext cx="25440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平安，安全。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2604058" y="3896087"/>
            <a:ext cx="45831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于是。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[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]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因曰。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2604058" y="4414341"/>
            <a:ext cx="12003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原因。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/>
        </p:nvSpPr>
        <p:spPr>
          <a:xfrm>
            <a:off x="388621" y="1275606"/>
            <a:ext cx="7063700" cy="27757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一词多义  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）射  尝射于家圃（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尔安敢轻吾射（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）尔  但手熟尔（       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尔安敢轻吾射（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3659867" y="1923678"/>
            <a:ext cx="19202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射箭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3851920" y="2470125"/>
            <a:ext cx="27363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射箭的本领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3372946" y="3003798"/>
            <a:ext cx="38633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同“耳”，相当于“罢了”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3875891" y="3551580"/>
            <a:ext cx="6241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你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/>
        </p:nvSpPr>
        <p:spPr>
          <a:xfrm>
            <a:off x="323528" y="1059582"/>
            <a:ext cx="8538210" cy="38837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）而  担而立（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而钱不湿（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康肃笑而遣之（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）之  睨之（    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但微颔之（  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以我酌油知之（          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     康肃笑而遣之（                 ）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2987824" y="1130346"/>
            <a:ext cx="2207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连词，表承接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3300938" y="1707654"/>
            <a:ext cx="2207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连词，表转折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3949010" y="2254101"/>
            <a:ext cx="22071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连词，表修饰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2771800" y="2787774"/>
            <a:ext cx="3024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代词，指陈尧咨射箭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3227820" y="3334221"/>
            <a:ext cx="3024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代词，指陈尧咨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3877002" y="3910285"/>
            <a:ext cx="41513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代词，指射箭是凭手熟的道理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3949010" y="4443958"/>
            <a:ext cx="24951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代词，指卖油翁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6" grpId="0"/>
      <p:bldP spid="18" grpId="0"/>
      <p:bldP spid="20" grpId="0"/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https://d.book118.com/065030104311011111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《七彩课堂》课件模板（新）">
  <a:themeElements>
    <a:clrScheme name="自定义 1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2B3C5"/>
      </a:accent1>
      <a:accent2>
        <a:srgbClr val="F07474"/>
      </a:accent2>
      <a:accent3>
        <a:srgbClr val="FFBF53"/>
      </a:accent3>
      <a:accent4>
        <a:srgbClr val="673B77"/>
      </a:accent4>
      <a:accent5>
        <a:srgbClr val="00B9FA"/>
      </a:accent5>
      <a:accent6>
        <a:srgbClr val="BECE37"/>
      </a:accent6>
      <a:hlink>
        <a:srgbClr val="B381D9"/>
      </a:hlink>
      <a:folHlink>
        <a:srgbClr val="800080"/>
      </a:folHlink>
    </a:clrScheme>
    <a:fontScheme name="自定义 3">
      <a:majorFont>
        <a:latin typeface="Impact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pFill/>
        <a:ln>
          <a:noFill/>
        </a:ln>
        <a:effectLst>
          <a:outerShdw blurRad="444500" dist="254000" dir="8100000" algn="tr" rotWithShape="0">
            <a:prstClr val="black">
              <a:alpha val="5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Impact</vt:lpstr>
      <vt:lpstr>微软雅黑</vt:lpstr>
      <vt:lpstr>Times New Roman</vt:lpstr>
      <vt:lpstr>宋体</vt:lpstr>
      <vt:lpstr>隶书</vt:lpstr>
      <vt:lpstr>楷体</vt:lpstr>
      <vt:lpstr>黑体</vt:lpstr>
      <vt:lpstr>Calibri Light</vt:lpstr>
      <vt:lpstr>等线 Light</vt:lpstr>
      <vt:lpstr>等线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2024-09-17T18:10:10.448</cp:lastPrinted>
  <dcterms:created xsi:type="dcterms:W3CDTF">2024-09-17T10:10:10Z</dcterms:created>
  <dcterms:modified xsi:type="dcterms:W3CDTF">2024-09-17T10:10:12Z</dcterms:modified>
</cp:coreProperties>
</file>