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D943914-A888-4BCC-B2A6-AC167B2B698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8" name="PlaceHolder 1"/>
          <p:cNvSpPr>
            <a:spLocks noGrp="1"/>
          </p:cNvSpPr>
          <p:nvPr>
            <p:ph type="sldImg"/>
          </p:nvPr>
        </p:nvSpPr>
        <p:spPr>
          <a:xfrm>
            <a:off x="685800" y="1143000"/>
            <a:ext cx="5486040" cy="3085920"/>
          </a:xfrm>
          <a:prstGeom prst="rect">
            <a:avLst/>
          </a:prstGeom>
          <a:ln w="0">
            <a:noFill/>
          </a:ln>
        </p:spPr>
      </p:sp>
      <p:sp>
        <p:nvSpPr>
          <p:cNvPr id="28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1" name="PlaceHolder 1"/>
          <p:cNvSpPr>
            <a:spLocks noGrp="1"/>
          </p:cNvSpPr>
          <p:nvPr>
            <p:ph type="sldImg"/>
          </p:nvPr>
        </p:nvSpPr>
        <p:spPr>
          <a:xfrm>
            <a:off x="685800" y="1143000"/>
            <a:ext cx="5486040" cy="3085920"/>
          </a:xfrm>
          <a:prstGeom prst="rect">
            <a:avLst/>
          </a:prstGeom>
          <a:ln w="0">
            <a:noFill/>
          </a:ln>
        </p:spPr>
      </p:sp>
      <p:sp>
        <p:nvSpPr>
          <p:cNvPr id="29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4" name="PlaceHolder 1"/>
          <p:cNvSpPr>
            <a:spLocks noGrp="1"/>
          </p:cNvSpPr>
          <p:nvPr>
            <p:ph type="sldImg"/>
          </p:nvPr>
        </p:nvSpPr>
        <p:spPr>
          <a:xfrm>
            <a:off x="685800" y="1143000"/>
            <a:ext cx="5486040" cy="3085920"/>
          </a:xfrm>
          <a:prstGeom prst="rect">
            <a:avLst/>
          </a:prstGeom>
          <a:ln w="0">
            <a:noFill/>
          </a:ln>
        </p:spPr>
      </p:sp>
      <p:sp>
        <p:nvSpPr>
          <p:cNvPr id="29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7" name="PlaceHolder 1"/>
          <p:cNvSpPr>
            <a:spLocks noGrp="1"/>
          </p:cNvSpPr>
          <p:nvPr>
            <p:ph type="sldImg"/>
          </p:nvPr>
        </p:nvSpPr>
        <p:spPr>
          <a:xfrm>
            <a:off x="685800" y="1143000"/>
            <a:ext cx="5486040" cy="3085920"/>
          </a:xfrm>
          <a:prstGeom prst="rect">
            <a:avLst/>
          </a:prstGeom>
          <a:ln w="0">
            <a:noFill/>
          </a:ln>
        </p:spPr>
      </p:sp>
      <p:sp>
        <p:nvSpPr>
          <p:cNvPr id="29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0" name="PlaceHolder 1"/>
          <p:cNvSpPr>
            <a:spLocks noGrp="1"/>
          </p:cNvSpPr>
          <p:nvPr>
            <p:ph type="sldImg"/>
          </p:nvPr>
        </p:nvSpPr>
        <p:spPr>
          <a:xfrm>
            <a:off x="685800" y="1143000"/>
            <a:ext cx="5486040" cy="3085920"/>
          </a:xfrm>
          <a:prstGeom prst="rect">
            <a:avLst/>
          </a:prstGeom>
          <a:ln w="0">
            <a:noFill/>
          </a:ln>
        </p:spPr>
      </p:sp>
      <p:sp>
        <p:nvSpPr>
          <p:cNvPr id="30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782476-90D4-4461-8B0B-24930CE7C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ED546-FF1A-4719-95C0-C4D01FF3B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47AC2A-127A-4AD7-A158-AD7AB26C2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84ED08-6267-41A3-A1BD-4686025FB2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72A072-1B0D-469F-99AA-8650BE840B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31A06C-4A51-45C6-B375-4983518B97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E66360-1FED-44C2-B964-BB2A72BA18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E256CD-1E29-48A4-955A-D5AE105ED7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EFE07A-E3F1-4EA9-961A-C51C0D4560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A51C10-5BB5-43E2-AC2C-D61948F4F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599E93-9FAA-49C7-BAC1-A06A6DFDC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D7366B5-3EC5-4A51-B20D-92D545949F1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89F6E68-A90E-4D17-AB0B-AE00AB45123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040113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售后服务绩效考核培训绩效考评</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售后服务绩效考核培训绩效考评</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售后服务绩效考核培训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售后服务绩效考核绩效考评</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售后服务绩效考核的改进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售后服务绩效考核培训绩效考评</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为什么重视售后服务绩效考核</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售后服务对客户满意度和忠诚度至关重要。售后服务绩效可以反映企业服务水平和竞争力。售后服务绩效考核是提升企业整体绩效的重要环节。</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售后服务绩效考核的指标体系</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反映客户对售后服务满意程度</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客户满意度指标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衡量售后服务处理时间效率</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售后服务时间指标</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评估售后服务提供的质量</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售后服务质量指标</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关注维护成本与服务效果的平衡</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售后服务成本指标</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定量评价</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通过数据和指标进行具体分析</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综合评价</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综合考虑定性和定量评价结果</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售后服务绩效考核的方法</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定性评价</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通过观察和主观评价进行判断</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售后服务绩效考核的工具</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收集客户反馈意见和建议</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定期问卷调查</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分析服务数据，发现问题并改进</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服务记录和数据分析</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及时处理客户投诉问题</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客户投诉监控</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售后服务绩效考核培训</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售后服务绩效考核培训的意义</a:t>
            </a:r>
            <a:endParaRPr lang="en-US" sz="3600" b="0" strike="noStrike" spc="-1">
              <a:solidFill>
                <a:schemeClr val="dk1"/>
              </a:solidFill>
              <a:latin typeface="Arial"/>
            </a:endParaRPr>
          </a:p>
        </p:txBody>
      </p:sp>
      <p:sp>
        <p:nvSpPr>
          <p:cNvPr id="12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提高服务质量</a:t>
            </a:r>
            <a:endParaRPr lang="en-US" sz="2000" b="0" strike="noStrike" spc="-1">
              <a:solidFill>
                <a:srgbClr val="000000"/>
              </a:solidFill>
              <a:latin typeface="Arial"/>
            </a:endParaRPr>
          </a:p>
        </p:txBody>
      </p:sp>
      <p:sp>
        <p:nvSpPr>
          <p:cNvPr id="12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提升售后服务人员的专业素养</a:t>
            </a:r>
            <a:endParaRPr lang="en-US" sz="3000" b="0" strike="noStrike" spc="-1">
              <a:solidFill>
                <a:srgbClr val="000000"/>
              </a:solidFill>
              <a:latin typeface="Arial"/>
            </a:endParaRPr>
          </a:p>
        </p:txBody>
      </p:sp>
      <p:sp>
        <p:nvSpPr>
          <p:cNvPr id="12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提升客户满意度</a:t>
            </a:r>
            <a:endParaRPr lang="en-US" sz="2000" b="0" strike="noStrike" spc="-1">
              <a:solidFill>
                <a:srgbClr val="000000"/>
              </a:solidFill>
              <a:latin typeface="Arial"/>
            </a:endParaRPr>
          </a:p>
        </p:txBody>
      </p:sp>
      <p:sp>
        <p:nvSpPr>
          <p:cNvPr id="12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改善售后服务流程和质量</a:t>
            </a:r>
            <a:endParaRPr lang="en-US" sz="3000" b="0" strike="noStrike" spc="-1">
              <a:solidFill>
                <a:srgbClr val="000000"/>
              </a:solidFill>
              <a:latin typeface="Arial"/>
            </a:endParaRPr>
          </a:p>
        </p:txBody>
      </p:sp>
      <p:sp>
        <p:nvSpPr>
          <p:cNvPr id="12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促进团队合作</a:t>
            </a:r>
            <a:endParaRPr lang="en-US" sz="2000" b="0" strike="noStrike" spc="-1">
              <a:solidFill>
                <a:srgbClr val="000000"/>
              </a:solidFill>
              <a:latin typeface="Arial"/>
            </a:endParaRPr>
          </a:p>
        </p:txBody>
      </p:sp>
      <p:sp>
        <p:nvSpPr>
          <p:cNvPr id="12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增强售后服务团队的团队协作能力</a:t>
            </a:r>
            <a:endParaRPr lang="en-US" sz="3000" b="0" strike="noStrike" spc="-1">
              <a:solidFill>
                <a:srgbClr val="000000"/>
              </a:solidFill>
              <a:latin typeface="Arial"/>
            </a:endParaRPr>
          </a:p>
        </p:txBody>
      </p:sp>
      <p:sp>
        <p:nvSpPr>
          <p:cNvPr id="12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客户沟通技巧培训</a:t>
            </a:r>
            <a:endParaRPr lang="en-US" sz="2200" b="0" strike="noStrike" spc="-1">
              <a:solidFill>
                <a:srgbClr val="000000"/>
              </a:solidFill>
              <a:latin typeface="Arial"/>
            </a:endParaRPr>
          </a:p>
        </p:txBody>
      </p:sp>
      <p:sp>
        <p:nvSpPr>
          <p:cNvPr id="13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学习有效沟通技巧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处理客户投诉能力提升</a:t>
            </a:r>
            <a:endParaRPr lang="en-US" sz="1500" b="0" strike="noStrike" spc="-1">
              <a:solidFill>
                <a:srgbClr val="000000"/>
              </a:solidFill>
              <a:latin typeface="Arial"/>
            </a:endParaRPr>
          </a:p>
        </p:txBody>
      </p:sp>
      <p:sp>
        <p:nvSpPr>
          <p:cNvPr id="13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技术培训</a:t>
            </a:r>
            <a:endParaRPr lang="en-US" sz="2200" b="0" strike="noStrike" spc="-1">
              <a:solidFill>
                <a:srgbClr val="000000"/>
              </a:solidFill>
              <a:latin typeface="Arial"/>
            </a:endParaRPr>
          </a:p>
        </p:txBody>
      </p:sp>
      <p:sp>
        <p:nvSpPr>
          <p:cNvPr id="13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不断提升技术水平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适应新技术</a:t>
            </a:r>
            <a:endParaRPr lang="en-US" sz="1500" b="0" strike="noStrike" spc="-1">
              <a:solidFill>
                <a:srgbClr val="000000"/>
              </a:solidFill>
              <a:latin typeface="Arial"/>
            </a:endParaRPr>
          </a:p>
        </p:txBody>
      </p:sp>
      <p:sp>
        <p:nvSpPr>
          <p:cNvPr id="13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售后服务流程培训</a:t>
            </a:r>
            <a:endParaRPr lang="en-US" sz="2200" b="0" strike="noStrike" spc="-1">
              <a:solidFill>
                <a:srgbClr val="000000"/>
              </a:solidFill>
              <a:latin typeface="Arial"/>
            </a:endParaRPr>
          </a:p>
        </p:txBody>
      </p:sp>
      <p:sp>
        <p:nvSpPr>
          <p:cNvPr id="13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规范服务流程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提高效率</a:t>
            </a:r>
            <a:endParaRPr lang="en-US" sz="1500" b="0" strike="noStrike" spc="-1">
              <a:solidFill>
                <a:srgbClr val="000000"/>
              </a:solidFill>
              <a:latin typeface="Arial"/>
            </a:endParaRPr>
          </a:p>
        </p:txBody>
      </p:sp>
      <p:sp>
        <p:nvSpPr>
          <p:cNvPr id="13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售后服务绩效考核培训的内容</a:t>
            </a:r>
            <a:endParaRPr lang="en-US" sz="3600" b="0" strike="noStrike" spc="-1">
              <a:solidFill>
                <a:schemeClr val="dk1"/>
              </a:solidFill>
              <a:latin typeface="Arial"/>
            </a:endParaRPr>
          </a:p>
        </p:txBody>
      </p:sp>
      <p:sp>
        <p:nvSpPr>
          <p:cNvPr id="13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产品知识培训</a:t>
            </a:r>
            <a:endParaRPr lang="en-US" sz="2200" b="0" strike="noStrike" spc="-1">
              <a:solidFill>
                <a:srgbClr val="000000"/>
              </a:solidFill>
              <a:latin typeface="Arial"/>
            </a:endParaRPr>
          </a:p>
        </p:txBody>
      </p:sp>
      <p:sp>
        <p:nvSpPr>
          <p:cNvPr id="14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深入了解公司产品特点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掌握产品使用方法</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售后服务绩效考核培训的方法</a:t>
            </a:r>
            <a:endParaRPr lang="en-US" sz="3500" b="0" strike="noStrike" spc="-1">
              <a:solidFill>
                <a:srgbClr val="000000"/>
              </a:solidFill>
              <a:latin typeface="Arial"/>
            </a:endParaRPr>
          </a:p>
        </p:txBody>
      </p:sp>
      <p:sp>
        <p:nvSpPr>
          <p:cNvPr id="14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售后服务绩效考核培训的方法包括线下培训、在线培训、实地操作培训和案例分析培训。这些方法结合起来可以全面提升售后服务人员的绩效水平，实现更好的服务质量。</a:t>
            </a:r>
            <a:endParaRPr lang="en-US" sz="2500" b="0" strike="noStrike" spc="-1">
              <a:solidFill>
                <a:srgbClr val="000000"/>
              </a:solidFill>
              <a:latin typeface="Arial"/>
            </a:endParaRPr>
          </a:p>
        </p:txBody>
      </p:sp>
      <p:sp>
        <p:nvSpPr>
          <p:cNvPr id="1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售后服务绩效考核培训的评估</a:t>
            </a:r>
            <a:endParaRPr lang="en-US" sz="3600" b="0" strike="noStrike" spc="-1">
              <a:solidFill>
                <a:schemeClr val="dk1"/>
              </a:solidFill>
              <a:latin typeface="Arial"/>
            </a:endParaRPr>
          </a:p>
        </p:txBody>
      </p:sp>
      <p:sp>
        <p:nvSpPr>
          <p:cNvPr id="14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测试知识掌握情况</a:t>
            </a:r>
            <a:endParaRPr lang="en-US" sz="1500" b="0" strike="noStrike" spc="-1">
              <a:solidFill>
                <a:srgbClr val="000000"/>
              </a:solidFill>
              <a:latin typeface="Arial"/>
            </a:endParaRPr>
          </a:p>
        </p:txBody>
      </p:sp>
      <p:sp>
        <p:nvSpPr>
          <p:cNvPr id="14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考试评估</a:t>
            </a:r>
            <a:endParaRPr lang="en-US" sz="2200" b="0" strike="noStrike" spc="-1">
              <a:solidFill>
                <a:srgbClr val="000000"/>
              </a:solidFill>
              <a:latin typeface="Arial"/>
            </a:endParaRPr>
          </a:p>
        </p:txBody>
      </p:sp>
      <p:sp>
        <p:nvSpPr>
          <p:cNvPr id="14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检验实际操作能力</a:t>
            </a:r>
            <a:endParaRPr lang="en-US" sz="1500" b="0" strike="noStrike" spc="-1">
              <a:solidFill>
                <a:srgbClr val="000000"/>
              </a:solidFill>
              <a:latin typeface="Arial"/>
            </a:endParaRPr>
          </a:p>
        </p:txBody>
      </p:sp>
      <p:sp>
        <p:nvSpPr>
          <p:cNvPr id="15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实际操作评估</a:t>
            </a:r>
            <a:endParaRPr lang="en-US" sz="2200" b="0" strike="noStrike" spc="-1">
              <a:solidFill>
                <a:srgbClr val="000000"/>
              </a:solidFill>
              <a:latin typeface="Arial"/>
            </a:endParaRPr>
          </a:p>
        </p:txBody>
      </p:sp>
      <p:sp>
        <p:nvSpPr>
          <p:cNvPr id="15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专业人士提供意见</a:t>
            </a:r>
            <a:endParaRPr lang="en-US" sz="1500" b="0" strike="noStrike" spc="-1">
              <a:solidFill>
                <a:srgbClr val="000000"/>
              </a:solidFill>
              <a:latin typeface="Arial"/>
            </a:endParaRPr>
          </a:p>
        </p:txBody>
      </p:sp>
      <p:sp>
        <p:nvSpPr>
          <p:cNvPr id="15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专家评估</a:t>
            </a:r>
            <a:endParaRPr lang="en-US" sz="2200" b="0" strike="noStrike" spc="-1">
              <a:solidFill>
                <a:srgbClr val="000000"/>
              </a:solidFill>
              <a:latin typeface="Arial"/>
            </a:endParaRPr>
          </a:p>
        </p:txBody>
      </p:sp>
      <p:sp>
        <p:nvSpPr>
          <p:cNvPr id="15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收集用户反馈意见</a:t>
            </a:r>
            <a:endParaRPr lang="en-US" sz="1500" b="0" strike="noStrike" spc="-1">
              <a:solidFill>
                <a:srgbClr val="000000"/>
              </a:solidFill>
              <a:latin typeface="Arial"/>
            </a:endParaRPr>
          </a:p>
        </p:txBody>
      </p:sp>
      <p:sp>
        <p:nvSpPr>
          <p:cNvPr id="15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满意度调查</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对售后服务绩效考核培训的意义、内容、方法和评估等方面的介绍，可以看出售后服务绩效考核培训对提升企业售后服务水平和客户满意度具有重要意义。定期进行绩效考核培训，有助于不断提升售后服务人员的专业素养和团队协作能力，为公司的长远发展打下良好基础。</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售后服务绩效考核绩效考评</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售后服务绩效考核的重要性</a:t>
            </a:r>
            <a:endParaRPr lang="en-US" sz="3500" b="0" strike="noStrike" spc="-1">
              <a:solidFill>
                <a:srgbClr val="000000"/>
              </a:solidFill>
              <a:latin typeface="Arial"/>
            </a:endParaRPr>
          </a:p>
        </p:txBody>
      </p:sp>
      <p:sp>
        <p:nvSpPr>
          <p:cNvPr id="16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绩效考核对于售后服务团队具有极为重要的意义。首先，它可以有效激励团队成员，激发他们的工作热情与积极性；其次，考核可以为团队成员提供成长空间，帮助他们不断提升自己的能力和水平；最后，通过绩效考核，团队可以发现存在的问题，促使持续改进，提高售后服务的质量和效率。</a:t>
            </a:r>
            <a:endParaRPr lang="en-US" sz="2500" b="0" strike="noStrike" spc="-1">
              <a:solidFill>
                <a:srgbClr val="000000"/>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售后服务绩效考核的方法</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量化目标，评估绩效</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KPI</a:t>
            </a:r>
            <a:r>
              <a:rPr lang="zh-CN" sz="2200" b="1" strike="noStrike" spc="-1">
                <a:solidFill>
                  <a:schemeClr val="dk1"/>
                </a:solidFill>
                <a:latin typeface="微软雅黑"/>
                <a:ea typeface="微软雅黑"/>
              </a:rPr>
              <a:t>考核</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多角度评估个人表现</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360</a:t>
            </a:r>
            <a:r>
              <a:rPr lang="zh-CN" sz="2200" b="1" strike="noStrike" spc="-1">
                <a:solidFill>
                  <a:schemeClr val="dk1"/>
                </a:solidFill>
                <a:latin typeface="微软雅黑"/>
                <a:ea typeface="微软雅黑"/>
              </a:rPr>
              <a:t>度考核</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基于成果评定绩效</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业绩考核</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关注个人行为和态度</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行为考核</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https://d.book118.com/065040113014011130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售后服务绩效考核培训绩效考评</vt:lpstr>
      <vt:lpstr>目录</vt:lpstr>
      <vt:lpstr>第1章 售后服务绩效考核培训绩效考评</vt:lpstr>
      <vt:lpstr> </vt:lpstr>
      <vt:lpstr>售后服务绩效考核的指标体系</vt:lpstr>
      <vt:lpstr>售后服务绩效考核的方法</vt:lpstr>
      <vt:lpstr>售后服务绩效考核的工具</vt:lpstr>
      <vt:lpstr>第2章 售后服务绩效考核培训</vt:lpstr>
      <vt:lpstr>售后服务绩效考核培训的意义</vt:lpstr>
      <vt:lpstr>售后服务绩效考核培训的内容</vt:lpstr>
      <vt:lpstr> </vt:lpstr>
      <vt:lpstr>售后服务绩效考核培训的评估</vt:lpstr>
      <vt:lpstr>总结</vt:lpstr>
      <vt:lpstr>第3章 售后服务绩效考核绩效考评</vt:lpstr>
      <vt:lpstr> </vt:lpstr>
      <vt:lpstr>售后服务绩效考核的方法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2024-09-29T14:57:51.790</cp:lastPrinted>
  <dcterms:created xsi:type="dcterms:W3CDTF">2024-09-29T06:57:51Z</dcterms:created>
  <dcterms:modified xsi:type="dcterms:W3CDTF">2024-09-29T06:57:53Z</dcterms:modified>
</cp:coreProperties>
</file>