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B4FD0607-6145-4E33-BAD8-01ED2A50B5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3A266E3-3BA6-48F6-B7A5-B55407812F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E318DB8-242A-4E9B-9C08-67D85B4F0D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1D9867D-DD0B-4B97-A636-4E38B4E310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C9E3E76-1AFA-4794-839A-9A8DF782B27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58B0CAA-DEE0-41F3-BF75-9063F11D4DB2}"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7E4A208-0AC0-4A52-9249-69466726D55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F87B195-0DA6-4CBB-A41E-04D22268910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62CCDD-9A05-44C2-B591-C3193B7428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E1B8B5B-D831-4F47-ACDC-2EDDF85487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534186-ACB5-4261-AF44-56F31C92DE7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11.jpeg" /><Relationship Id="rId6"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6511104204201111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经济法课件11：财政金融调控法律制度</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endParaRPr lang="en-US" sz="2025">
              <a:solidFill>
                <a:srgbClr val="C9B67E">
                  <a:alpha val="100000"/>
                </a:srgbClr>
              </a:solidFill>
              <a:latin typeface="Microsoft Yahei"/>
              <a:ea typeface="Microsoft Yahei"/>
              <a:cs typeface="Microsoft Yahei"/>
            </a:endParaRP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2024-01-31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财政金融调控法律制度概述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财政调控法律制度</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金融调控法律制度</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财政金融调控法律制度的协调与配合</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财政金融调控法律制度的挑战与展望</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01</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目的</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介绍财政金融调控法律制度的基本概念、原则、制度和实践，帮助学生全面了解和掌握该领域的法律知识和应用技能。</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背景</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随着市场经济的发展和金融市场的繁荣，财政金融调控法律制度在国民经济中的地位和作用日益凸显，成为维护经济稳定、促进经济发展的重要手段。</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5006" r="25006"/>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3259" y="139481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03259" y="3911005"/>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15856" y="3911005"/>
            <a:ext cx="5242560" cy="219456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15856" y="1378942"/>
            <a:ext cx="5242560" cy="2194560"/>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703007"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提高国际竞争力</a:t>
            </a:r>
          </a:p>
        </p:txBody>
      </p:sp>
      <p:sp>
        <p:nvSpPr>
          <p:cNvPr id="7" name="TextBox 7"/>
          <p:cNvSpPr txBox="1"/>
          <p:nvPr/>
        </p:nvSpPr>
        <p:spPr>
          <a:xfrm>
            <a:off x="6703007"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财政金融调控法律制度能够提升我国金融市场的国际化水平和竞争力，吸引更多国内外投资者参与我国金融市场，推动我国经济的全球化发展。</a:t>
            </a:r>
          </a:p>
        </p:txBody>
      </p:sp>
      <p:sp>
        <p:nvSpPr>
          <p:cNvPr id="8" name="TextBox 8"/>
          <p:cNvSpPr txBox="1"/>
          <p:nvPr/>
        </p:nvSpPr>
        <p:spPr>
          <a:xfrm>
            <a:off x="1098702"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2">
                    <a:lumMod val="50000"/>
                    <a:alpha val="100000"/>
                  </a:schemeClr>
                </a:solidFill>
                <a:latin typeface="Microsoft Yahei"/>
                <a:ea typeface="Microsoft Yahei"/>
                <a:cs typeface="Microsoft Yahei"/>
              </a:rPr>
              <a:t>维护经济稳定</a:t>
            </a:r>
          </a:p>
        </p:txBody>
      </p:sp>
      <p:sp>
        <p:nvSpPr>
          <p:cNvPr id="9" name="TextBox 9"/>
          <p:cNvSpPr txBox="1"/>
          <p:nvPr/>
        </p:nvSpPr>
        <p:spPr>
          <a:xfrm>
            <a:off x="1098702"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2">
                    <a:lumMod val="50000"/>
                    <a:alpha val="100000"/>
                  </a:schemeClr>
                </a:solidFill>
                <a:latin typeface="Microsoft Yahei"/>
                <a:ea typeface="Microsoft Yahei"/>
                <a:cs typeface="Microsoft Yahei"/>
              </a:rPr>
              <a:t>财政金融调控法律制度通过规范财政收支、货币政策等宏观调控手段，有效平衡社会总供求，维护经济稳定和持续增长。</a:t>
            </a:r>
          </a:p>
        </p:txBody>
      </p:sp>
      <p:sp>
        <p:nvSpPr>
          <p:cNvPr id="10" name="TextBox 10"/>
          <p:cNvSpPr txBox="1"/>
          <p:nvPr/>
        </p:nvSpPr>
        <p:spPr>
          <a:xfrm>
            <a:off x="6686105" y="161018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促进经济发展</a:t>
            </a:r>
          </a:p>
        </p:txBody>
      </p:sp>
      <p:sp>
        <p:nvSpPr>
          <p:cNvPr id="11" name="TextBox 11"/>
          <p:cNvSpPr txBox="1"/>
          <p:nvPr/>
        </p:nvSpPr>
        <p:spPr>
          <a:xfrm>
            <a:off x="6686105" y="218909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财政金融调控法律制度能够引导资金流向，优化资源配置，支持重点产业和领域的发展，推动经济结构调整和转型升级。</a:t>
            </a:r>
          </a:p>
        </p:txBody>
      </p:sp>
      <p:sp>
        <p:nvSpPr>
          <p:cNvPr id="12" name="TextBox 12"/>
          <p:cNvSpPr txBox="1"/>
          <p:nvPr/>
        </p:nvSpPr>
        <p:spPr>
          <a:xfrm>
            <a:off x="1098702" y="4126373"/>
            <a:ext cx="429317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防范金融风险</a:t>
            </a:r>
          </a:p>
        </p:txBody>
      </p:sp>
      <p:sp>
        <p:nvSpPr>
          <p:cNvPr id="13" name="TextBox 13"/>
          <p:cNvSpPr txBox="1"/>
          <p:nvPr/>
        </p:nvSpPr>
        <p:spPr>
          <a:xfrm>
            <a:off x="1098702" y="4705286"/>
            <a:ext cx="4476867"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财政金融调控法律制度通过加强金融监管、规范金融市场行为等措施，有效防范和化解金融风险，保障金融市场的安全、稳定和健康发展。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财政金融调控法律制度的重要性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02</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财政金融调控法律制度概述</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32590" r="32590"/>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2041071"/>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406414" y="4012208"/>
            <a:ext cx="495300" cy="456011"/>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901714" y="1917723"/>
            <a:ext cx="2084387" cy="616443"/>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01</a:t>
            </a:r>
            <a:endParaRPr lang="en-US" sz="1100"/>
          </a:p>
        </p:txBody>
      </p:sp>
      <p:sp>
        <p:nvSpPr>
          <p:cNvPr id="8" name="AutoShape 8"/>
          <p:cNvSpPr/>
          <p:nvPr/>
        </p:nvSpPr>
        <p:spPr>
          <a:xfrm>
            <a:off x="8901714" y="3911623"/>
            <a:ext cx="2084387" cy="554016"/>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3000" b="1">
                <a:solidFill>
                  <a:schemeClr val="accent1">
                    <a:alpha val="100000"/>
                  </a:schemeClr>
                </a:solidFill>
                <a:latin typeface="Microsoft Yahei"/>
                <a:ea typeface="Microsoft Yahei"/>
                <a:cs typeface="Microsoft Yahei"/>
              </a:rPr>
              <a:t>02</a:t>
            </a:r>
            <a:endParaRPr lang="en-US" sz="1100"/>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财政金融调控法律制度的定义</a:t>
              </a:r>
            </a:p>
          </p:txBody>
        </p:sp>
      </p:grpSp>
      <p:sp>
        <p:nvSpPr>
          <p:cNvPr id="31" name="AutoShape 31"/>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它是国家宏观经济调控的重要手段，旨在保障国家财政金融政策的实施和财政金融秩序的稳定。</a:t>
            </a:r>
            <a:endParaRPr lang="en-US" sz="1100"/>
          </a:p>
        </p:txBody>
      </p:sp>
      <p:sp>
        <p:nvSpPr>
          <p:cNvPr id="32" name="AutoShape 32"/>
          <p:cNvSpPr/>
          <p:nvPr/>
        </p:nvSpPr>
        <p:spPr>
          <a:xfrm>
            <a:off x="8406414" y="2594489"/>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财政金融调控法律制度是指国家通过制定法律法规，对财政和金融活动进行规范、引导和调控的法律制度。</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法定原则</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公平原则</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稳健原则</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效率原则</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财政金融调控法律制度的基本原则</a:t>
              </a:r>
            </a:p>
          </p:txBody>
        </p:sp>
      </p:grpSp>
      <p:pic>
        <p:nvPicPr>
          <p:cNvPr id="28" name="Picture 28"/>
          <p:cNvPicPr>
            <a:picLocks noChangeAspect="1"/>
          </p:cNvPicPr>
          <p:nvPr/>
        </p:nvPicPr>
        <p:blipFill>
          <a:blip r:embed="rId2"/>
          <a:srcRect l="16673" r="16673"/>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l="12413" r="12413"/>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t="116" b="116"/>
          <a:stretch>
            <a:fillRect/>
          </a:stretch>
        </p:blipFill>
        <p:spPr>
          <a:xfrm>
            <a:off x="6248977" y="1337857"/>
            <a:ext cx="2465519" cy="2459823"/>
          </a:xfrm>
          <a:prstGeom prst="rect">
            <a:avLst/>
          </a:prstGeom>
        </p:spPr>
      </p:pic>
      <p:pic>
        <p:nvPicPr>
          <p:cNvPr id="31" name="Picture 31"/>
          <p:cNvPicPr>
            <a:picLocks noChangeAspect="1"/>
          </p:cNvPicPr>
          <p:nvPr/>
        </p:nvPicPr>
        <p:blipFill>
          <a:blip r:embed="rId5"/>
          <a:srcRect t="116" b="11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财政金融调控必须依法进行，法律法规是调控的依据和保障。</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财政金融调控应当公平对待各类市场主体，保障市场公平竞争。</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财政金融调控应当稳健、审慎，防范和化解财政金融风险。</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财政金融调控应当注重效率，提高资源配置效率和经济运行效率。</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2083" r="12083"/>
          <a:stretch>
            <a:fillRect/>
          </a:stretch>
        </p:blipFill>
        <p:spPr>
          <a:xfrm>
            <a:off x="3352886" y="2055085"/>
            <a:ext cx="2476500" cy="2476500"/>
          </a:xfrm>
          <a:prstGeom prst="ellipse">
            <a:avLst/>
          </a:prstGeom>
        </p:spPr>
      </p:pic>
      <p:pic>
        <p:nvPicPr>
          <p:cNvPr id="3" name="Picture 3"/>
          <p:cNvPicPr>
            <a:picLocks noChangeAspect="1"/>
          </p:cNvPicPr>
          <p:nvPr/>
        </p:nvPicPr>
        <p:blipFill>
          <a:blip r:embed="rId3"/>
          <a:srcRect l="12500" r="12500"/>
          <a:stretch>
            <a:fillRect/>
          </a:stretch>
        </p:blipFill>
        <p:spPr>
          <a:xfrm>
            <a:off x="6374798" y="2055085"/>
            <a:ext cx="2476500" cy="2476500"/>
          </a:xfrm>
          <a:prstGeom prst="ellipse">
            <a:avLst/>
          </a:prstGeom>
        </p:spPr>
      </p:pic>
      <p:grpSp>
        <p:nvGrpSpPr>
          <p:cNvPr id="4" name="Group 4"/>
          <p:cNvGrpSpPr/>
          <p:nvPr/>
        </p:nvGrpSpPr>
        <p:grpSpPr>
          <a:xfrm>
            <a:off x="3352886" y="2107432"/>
            <a:ext cx="665795" cy="665791"/>
            <a:chOff x="3352886" y="2107432"/>
            <a:chExt cx="665795" cy="665791"/>
          </a:xfrm>
        </p:grpSpPr>
        <p:sp>
          <p:nvSpPr>
            <p:cNvPr id="5" name="AutoShape 5"/>
            <p:cNvSpPr/>
            <p:nvPr/>
          </p:nvSpPr>
          <p:spPr>
            <a:xfrm>
              <a:off x="3352886"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6" name="Freeform 6"/>
            <p:cNvSpPr/>
            <p:nvPr/>
          </p:nvSpPr>
          <p:spPr>
            <a:xfrm>
              <a:off x="3532726" y="2292906"/>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7" name="Group 7"/>
          <p:cNvGrpSpPr/>
          <p:nvPr/>
        </p:nvGrpSpPr>
        <p:grpSpPr>
          <a:xfrm>
            <a:off x="8174522" y="2107432"/>
            <a:ext cx="665795" cy="665791"/>
            <a:chOff x="8174522" y="2107432"/>
            <a:chExt cx="665795" cy="665791"/>
          </a:xfrm>
        </p:grpSpPr>
        <p:sp>
          <p:nvSpPr>
            <p:cNvPr id="8" name="AutoShape 8"/>
            <p:cNvSpPr/>
            <p:nvPr/>
          </p:nvSpPr>
          <p:spPr>
            <a:xfrm>
              <a:off x="8174522" y="2107432"/>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9" name="Freeform 9"/>
            <p:cNvSpPr/>
            <p:nvPr/>
          </p:nvSpPr>
          <p:spPr>
            <a:xfrm>
              <a:off x="8354362" y="2273856"/>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4252748" y="4178300"/>
            <a:ext cx="665795" cy="665791"/>
            <a:chOff x="4252748" y="4178300"/>
            <a:chExt cx="665795" cy="665791"/>
          </a:xfrm>
        </p:grpSpPr>
        <p:sp>
          <p:nvSpPr>
            <p:cNvPr id="11" name="AutoShape 11"/>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2" name="Freeform 12"/>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3" name="Group 13"/>
          <p:cNvGrpSpPr/>
          <p:nvPr/>
        </p:nvGrpSpPr>
        <p:grpSpPr>
          <a:xfrm>
            <a:off x="7274660" y="4178300"/>
            <a:ext cx="665795" cy="665791"/>
            <a:chOff x="7274660" y="4178300"/>
            <a:chExt cx="665795" cy="665791"/>
          </a:xfrm>
        </p:grpSpPr>
        <p:sp>
          <p:nvSpPr>
            <p:cNvPr id="14" name="AutoShape 14"/>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15" name="Freeform 15"/>
            <p:cNvSpPr/>
            <p:nvPr/>
          </p:nvSpPr>
          <p:spPr>
            <a:xfrm>
              <a:off x="7469003" y="4363774"/>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633036" y="2037683"/>
            <a:ext cx="2553871"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规范财政金融行为</a:t>
            </a:r>
            <a:endParaRPr lang="en-US" sz="1100"/>
          </a:p>
        </p:txBody>
      </p:sp>
      <p:sp>
        <p:nvSpPr>
          <p:cNvPr id="17" name="AutoShape 17"/>
          <p:cNvSpPr/>
          <p:nvPr/>
        </p:nvSpPr>
        <p:spPr>
          <a:xfrm>
            <a:off x="1940528" y="4661950"/>
            <a:ext cx="2084356" cy="403578"/>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引导资金流向</a:t>
            </a:r>
            <a:endParaRPr lang="en-US" sz="1100"/>
          </a:p>
        </p:txBody>
      </p:sp>
      <p:sp>
        <p:nvSpPr>
          <p:cNvPr id="18" name="AutoShape 18"/>
          <p:cNvSpPr/>
          <p:nvPr/>
        </p:nvSpPr>
        <p:spPr>
          <a:xfrm>
            <a:off x="9015108" y="2037683"/>
            <a:ext cx="2569478" cy="4416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调控宏观经济</a:t>
            </a:r>
            <a:endParaRPr lang="en-US" sz="1100"/>
          </a:p>
        </p:txBody>
      </p:sp>
      <p:sp>
        <p:nvSpPr>
          <p:cNvPr id="19" name="AutoShape 19"/>
          <p:cNvSpPr/>
          <p:nvPr/>
        </p:nvSpPr>
        <p:spPr>
          <a:xfrm>
            <a:off x="8314658" y="4661950"/>
            <a:ext cx="2084356" cy="42262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维护财政金融安全</a:t>
            </a:r>
            <a:endParaRPr lang="en-US" sz="1100"/>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财政金融调控法律制度的作用</a:t>
              </a:r>
            </a:p>
          </p:txBody>
        </p:sp>
      </p:grpSp>
      <p:sp>
        <p:nvSpPr>
          <p:cNvPr id="42" name="TextBox 42"/>
          <p:cNvSpPr txBox="1"/>
          <p:nvPr/>
        </p:nvSpPr>
        <p:spPr>
          <a:xfrm>
            <a:off x="633255"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通过法律法规规范财政收支、金融市场、金融机构等行为，保障财政金融活动的合法性和规范性。</a:t>
            </a:r>
          </a:p>
        </p:txBody>
      </p:sp>
      <p:sp>
        <p:nvSpPr>
          <p:cNvPr id="43" name="TextBox 43"/>
          <p:cNvSpPr txBox="1"/>
          <p:nvPr/>
        </p:nvSpPr>
        <p:spPr>
          <a:xfrm>
            <a:off x="9015108" y="2402205"/>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通过财政金融手段对宏观经济进行调控，保持经济总量平衡，促进经济持续、稳定、健康发展。</a:t>
            </a:r>
          </a:p>
        </p:txBody>
      </p:sp>
      <p:sp>
        <p:nvSpPr>
          <p:cNvPr id="44" name="TextBox 44"/>
          <p:cNvSpPr txBox="1"/>
          <p:nvPr/>
        </p:nvSpPr>
        <p:spPr>
          <a:xfrm>
            <a:off x="1940528" y="5112856"/>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375"/>
              </a:spcBef>
            </a:pPr>
            <a:r>
              <a:rPr lang="en-US" sz="1350">
                <a:solidFill>
                  <a:schemeClr val="dk1">
                    <a:alpha val="100000"/>
                  </a:schemeClr>
                </a:solidFill>
                <a:latin typeface="Microsoft Yahei"/>
                <a:ea typeface="Microsoft Yahei"/>
                <a:cs typeface="Microsoft Yahei"/>
              </a:rPr>
              <a:t>通过财政金融政策引导资金流向，优化资源配置，促进经济结构调整和产业升级。</a:t>
            </a:r>
          </a:p>
        </p:txBody>
      </p:sp>
      <p:sp>
        <p:nvSpPr>
          <p:cNvPr id="45" name="TextBox 45"/>
          <p:cNvSpPr txBox="1"/>
          <p:nvPr/>
        </p:nvSpPr>
        <p:spPr>
          <a:xfrm>
            <a:off x="7845361" y="5065527"/>
            <a:ext cx="2553653" cy="1082789"/>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375"/>
              </a:spcBef>
            </a:pPr>
            <a:r>
              <a:rPr lang="en-US" sz="1350">
                <a:solidFill>
                  <a:schemeClr val="dk1">
                    <a:alpha val="100000"/>
                  </a:schemeClr>
                </a:solidFill>
                <a:latin typeface="Microsoft Yahei"/>
                <a:ea typeface="Microsoft Yahei"/>
                <a:cs typeface="Microsoft Yahei"/>
              </a:rPr>
              <a:t>加强财政金融监管，防范和化解财政金融风险，维护国家财政金融安全。</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03</a:t>
            </a:r>
          </a:p>
        </p:txBody>
      </p:sp>
      <p:sp>
        <p:nvSpPr>
          <p:cNvPr id="3" name="TextBox 3"/>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财政调控法律制度</a:t>
            </a:r>
          </a:p>
        </p:txBody>
      </p:sp>
      <p:sp>
        <p:nvSpPr>
          <p:cNvPr id="4" name="TextBox 4"/>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8400" b="1">
                <a:solidFill>
                  <a:srgbClr val="C9B67E">
                    <a:alpha val="100000"/>
                  </a:srgbClr>
                </a:solidFill>
                <a:latin typeface="Microsoft Yahei"/>
                <a:ea typeface="Microsoft Yahei"/>
                <a:cs typeface="Microsoft Yahei"/>
              </a:rPr>
              <a:t>CHAPTER</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2691" r="269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财政收入法律制度</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税收法律制度</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规定税收的种类、税率、税收征管等，确保国家税收的稳定和公平。</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非税收入法律制度</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规范行政事业性收费、政府性基金等非税收入的征收和使用。</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国有资产收益法律制度</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明确国有资产收益的归属、使用和监督，防止国有资产流失。</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规定国家预算的编制、审批、执行和监督，确保财政支出的合理性和有效性。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预算法律制度</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政府采购法律制度</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转移支付法律制度</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t="2375" b="2375"/>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规范政府采购行为，提高财政资金使用效益，促进廉政建设。</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明确中央对地方的转移支付制度，促进区域协调发展。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财政支出法律制度</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t="4708" b="4708"/>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法律责任与追究</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对违反财政法律制度的行为，依法追究相关责任人的法律责任。</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财政监督机构与职责</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设立专门的财政监督机构，明确其职责和权限，加强对财政活动的监督。</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财政监督方式与程序</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规定财政监督的方式、程序和处理措施，确保监督的公正和有效。</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财政监督法律制度</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通过立法、执法和司法等环节，确保财政调控法律制度得到有效实施。</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财政调控法律制度的实施</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评估财政调控法律制度对经济发展的影响和作用，为进一步完善财政调控法律制度提供依据。</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财政调控法律制度的效果</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根据经济发展形势和需要，不断完善和发展财政调控法律制度，以适应经济发展的需要。</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财政调控法律制度的完善与发展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财政调控法律制度的实施与效果</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https://d.book118.com/065111042042011112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2024-09-18T10:10:13.301</cp:lastPrinted>
  <dcterms:created xsi:type="dcterms:W3CDTF">2024-09-18T02:10:13Z</dcterms:created>
  <dcterms:modified xsi:type="dcterms:W3CDTF">2024-09-18T02:10:15Z</dcterms:modified>
</cp:coreProperties>
</file>