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44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6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66EEDF-5E7C-4F1A-B3B7-445476FF5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885CF-C589-4A95-BA20-6049D6599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D305BD-293C-446B-A315-1E04A1468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2F26A9-77C8-4937-ACBB-B6FB0CBD8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A6E146-F6DA-4EE1-91E0-FF0F4E1CFC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887A4D-6718-43FA-AE2A-C443EF84F2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B109B7-EE89-4DB4-9F61-21820433E7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5E415-5CE0-4E2F-BC25-FE67168BA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967759-2796-4BDE-9053-84FB79A21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0524E-7948-4449-BFE9-E428D7FC5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43C90-40D1-4477-9A22-BE0F438B7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5437" r:id="rId2"/>
    <p:sldLayoutId id="2147485438" r:id="rId3"/>
    <p:sldLayoutId id="2147485439" r:id="rId4"/>
    <p:sldLayoutId id="2147485440" r:id="rId5"/>
    <p:sldLayoutId id="2147485441" r:id="rId6"/>
    <p:sldLayoutId id="2147485442" r:id="rId7"/>
    <p:sldLayoutId id="2147485443" r:id="rId8"/>
    <p:sldLayoutId id="2147485444" r:id="rId9"/>
    <p:sldLayoutId id="2147485445" r:id="rId10"/>
    <p:sldLayoutId id="214748544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20" Type="http://schemas.openxmlformats.org/officeDocument/2006/relationships/tags" Target="../tags/tag156.xml" /><Relationship Id="rId21" Type="http://schemas.openxmlformats.org/officeDocument/2006/relationships/tags" Target="../tags/tag157.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19" Type="http://schemas.openxmlformats.org/officeDocument/2006/relationships/tags" Target="../tags/tag191.xml" /><Relationship Id="rId2" Type="http://schemas.openxmlformats.org/officeDocument/2006/relationships/tags" Target="../tags/tag174.xml" /><Relationship Id="rId20" Type="http://schemas.openxmlformats.org/officeDocument/2006/relationships/tags" Target="../tags/tag192.xml" /><Relationship Id="rId21" Type="http://schemas.openxmlformats.org/officeDocument/2006/relationships/tags" Target="../tags/tag193.xml" /><Relationship Id="rId22" Type="http://schemas.openxmlformats.org/officeDocument/2006/relationships/tags" Target="../tags/tag194.xml" /><Relationship Id="rId23" Type="http://schemas.openxmlformats.org/officeDocument/2006/relationships/tags" Target="../tags/tag195.xml" /><Relationship Id="rId24" Type="http://schemas.openxmlformats.org/officeDocument/2006/relationships/tags" Target="../tags/tag196.xml" /><Relationship Id="rId25" Type="http://schemas.openxmlformats.org/officeDocument/2006/relationships/tags" Target="../tags/tag197.xml" /><Relationship Id="rId26" Type="http://schemas.openxmlformats.org/officeDocument/2006/relationships/tags" Target="../tags/tag198.xml" /><Relationship Id="rId27" Type="http://schemas.openxmlformats.org/officeDocument/2006/relationships/tags" Target="../tags/tag199.xml" /><Relationship Id="rId28" Type="http://schemas.openxmlformats.org/officeDocument/2006/relationships/tags" Target="../tags/tag200.xml" /><Relationship Id="rId29" Type="http://schemas.openxmlformats.org/officeDocument/2006/relationships/tags" Target="../tags/tag201.xml" /><Relationship Id="rId3" Type="http://schemas.openxmlformats.org/officeDocument/2006/relationships/tags" Target="../tags/tag175.xml" /><Relationship Id="rId30" Type="http://schemas.openxmlformats.org/officeDocument/2006/relationships/tags" Target="../tags/tag202.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22" Type="http://schemas.openxmlformats.org/officeDocument/2006/relationships/tags" Target="../tags/tag226.xml" /><Relationship Id="rId23" Type="http://schemas.openxmlformats.org/officeDocument/2006/relationships/tags" Target="../tags/tag227.xml" /><Relationship Id="rId24" Type="http://schemas.openxmlformats.org/officeDocument/2006/relationships/tags" Target="../tags/tag228.xml" /><Relationship Id="rId25" Type="http://schemas.openxmlformats.org/officeDocument/2006/relationships/tags" Target="../tags/tag229.xml" /><Relationship Id="rId26" Type="http://schemas.openxmlformats.org/officeDocument/2006/relationships/tags" Target="../tags/tag230.xml" /><Relationship Id="rId27" Type="http://schemas.openxmlformats.org/officeDocument/2006/relationships/tags" Target="../tags/tag231.xml" /><Relationship Id="rId28" Type="http://schemas.openxmlformats.org/officeDocument/2006/relationships/tags" Target="../tags/tag232.xml" /><Relationship Id="rId29" Type="http://schemas.openxmlformats.org/officeDocument/2006/relationships/tags" Target="../tags/tag233.xml" /><Relationship Id="rId3" Type="http://schemas.openxmlformats.org/officeDocument/2006/relationships/tags" Target="../tags/tag207.xml" /><Relationship Id="rId30" Type="http://schemas.openxmlformats.org/officeDocument/2006/relationships/tags" Target="../tags/tag234.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11202400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磁场治疗在口腔牙科中的应用</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2"/>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2118360"/>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accent5"/>
                </a:solidFill>
                <a:latin typeface="+mj-ea"/>
                <a:ea typeface="+mj-ea"/>
                <a:cs typeface="汉仪粗圆简" panose="02010600000101010101" charset="-122"/>
              </a:rPr>
              <a:t>PART One</a:t>
            </a:r>
            <a:endParaRPr lang="en-US" sz="2000">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627630"/>
            <a:ext cx="3052445" cy="111823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lt1">
                    <a:lumMod val="100000"/>
                  </a:schemeClr>
                </a:solidFill>
                <a:latin typeface="+mj-ea"/>
                <a:ea typeface="+mj-ea"/>
                <a:cs typeface="汉仪粗圆简" panose="02010600000101010101" charset="-122"/>
                <a:sym typeface="+mn-ea"/>
              </a:rPr>
              <a:t>磁场治疗的发展历程</a:t>
            </a:r>
            <a:endParaRPr lang="zh-CN" altLang="en-US" sz="32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2118360"/>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accent5"/>
                </a:solidFill>
                <a:latin typeface="+mj-ea"/>
                <a:ea typeface="+mj-ea"/>
                <a:cs typeface="汉仪粗圆简" panose="02010600000101010101" charset="-122"/>
              </a:rPr>
              <a:t>PART Two</a:t>
            </a:r>
            <a:endParaRPr lang="en-US" sz="2000">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627630"/>
            <a:ext cx="3052445" cy="111823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lt1">
                    <a:lumMod val="100000"/>
                  </a:schemeClr>
                </a:solidFill>
                <a:latin typeface="+mj-ea"/>
                <a:ea typeface="+mj-ea"/>
                <a:cs typeface="汉仪粗圆简" panose="02010600000101010101" charset="-122"/>
                <a:sym typeface="+mn-ea"/>
              </a:rPr>
              <a:t>磁场治疗在口腔牙科的应用</a:t>
            </a:r>
            <a:endParaRPr lang="zh-CN" altLang="en-US" sz="32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4154170"/>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accent5"/>
                </a:solidFill>
                <a:latin typeface="+mj-ea"/>
                <a:ea typeface="+mj-ea"/>
                <a:cs typeface="汉仪粗圆简" panose="02010600000101010101" charset="-122"/>
              </a:rPr>
              <a:t>PART Three</a:t>
            </a:r>
            <a:endParaRPr lang="en-US" sz="2000">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4663440"/>
            <a:ext cx="3052445" cy="111823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lt1">
                    <a:lumMod val="100000"/>
                  </a:schemeClr>
                </a:solidFill>
                <a:latin typeface="+mj-ea"/>
                <a:ea typeface="+mj-ea"/>
                <a:cs typeface="汉仪粗圆简" panose="02010600000101010101" charset="-122"/>
                <a:sym typeface="+mn-ea"/>
              </a:rPr>
              <a:t>磁场治疗的临床效果</a:t>
            </a:r>
            <a:endParaRPr lang="zh-CN" altLang="en-US" sz="32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4154170"/>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accent5"/>
                </a:solidFill>
                <a:latin typeface="+mj-ea"/>
                <a:ea typeface="+mj-ea"/>
                <a:cs typeface="汉仪粗圆简" panose="02010600000101010101" charset="-122"/>
              </a:rPr>
              <a:t>PART Four</a:t>
            </a:r>
            <a:endParaRPr lang="en-US" sz="2000">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4663440"/>
            <a:ext cx="3052445" cy="111823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chemeClr val="lt1">
                    <a:lumMod val="100000"/>
                  </a:schemeClr>
                </a:solidFill>
                <a:latin typeface="+mj-ea"/>
                <a:ea typeface="+mj-ea"/>
                <a:cs typeface="汉仪粗圆简" panose="02010600000101010101" charset="-122"/>
                <a:sym typeface="+mn-ea"/>
              </a:rPr>
              <a:t>磁场治疗的未来展望</a:t>
            </a:r>
            <a:endParaRPr lang="zh-CN" altLang="en-US" sz="3200">
              <a:solidFill>
                <a:schemeClr val="lt1">
                  <a:lumMod val="100000"/>
                </a:schemeClr>
              </a:solidFill>
              <a:latin typeface="+mj-ea"/>
              <a:ea typeface="+mj-ea"/>
              <a:cs typeface="汉仪粗圆简" panose="02010600000101010101" charset="-122"/>
              <a:sym typeface="+mn-ea"/>
            </a:endParaRPr>
          </a:p>
        </p:txBody>
      </p:sp>
    </p:spTree>
    <p:custDataLst>
      <p:tags r:id="rId1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02"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04" name="标题 4"/>
          <p:cNvSpPr>
            <a:spLocks noGrp="1"/>
          </p:cNvSpPr>
          <p:nvPr>
            <p:ph type="title" idx="1"/>
            <p:custDataLst>
              <p:tags r:id="rId3"/>
            </p:custDataLst>
          </p:nvPr>
        </p:nvSpPr>
        <p:spPr/>
        <p:txBody>
          <a:bodyPr/>
          <a:lstStyle/>
          <a:p>
            <a:r>
              <a:rPr lang="zh-CN" altLang="en-US"/>
              <a:t>磁场治疗的发展历程</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9" name=""/>
        <p:cNvGrpSpPr/>
        <p:nvPr/>
      </p:nvGrpSpPr>
      <p:grpSpPr>
        <a:xfrm>
          <a:off x="0" y="0"/>
          <a:ext cx="0" cy="0"/>
        </a:xfrm>
      </p:grpSpPr>
      <p:sp>
        <p:nvSpPr>
          <p:cNvPr id="1048966" name="标题 2"/>
          <p:cNvSpPr>
            <a:spLocks noGrp="1"/>
          </p:cNvSpPr>
          <p:nvPr>
            <p:ph type="title" idx="2"/>
          </p:nvPr>
        </p:nvSpPr>
        <p:spPr/>
        <p:txBody>
          <a:bodyPr/>
          <a:lstStyle/>
          <a:p>
            <a:r>
              <a:rPr lang="zh-CN" altLang="en-US"/>
              <a:t>磁场治疗技术的起源</a:t>
            </a:r>
            <a:endParaRPr lang="zh-CN" altLang="en-US"/>
          </a:p>
        </p:txBody>
      </p:sp>
      <p:sp>
        <p:nvSpPr>
          <p:cNvPr id="1048968"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0"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2"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4"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76"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随着现代医学的发展，磁场治疗技术逐渐被科学研究和临床实践所证实，成为一种有效的辅助治疗手段。</a:t>
            </a:r>
            <a:endParaRPr lang="zh-CN" altLang="en-US" sz="1400" spc="150">
              <a:solidFill>
                <a:schemeClr val="tx1"/>
              </a:solidFill>
              <a:effectLst/>
              <a:latin typeface="+mn-ea"/>
              <a:sym typeface="+mn-ea"/>
            </a:endParaRPr>
          </a:p>
        </p:txBody>
      </p:sp>
      <p:sp>
        <p:nvSpPr>
          <p:cNvPr id="1048978"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磁场治疗技术起源于古代中国的中医理论，通过调节人体内的气血运行来达到治疗疾病的目的。</a:t>
            </a:r>
            <a:endParaRPr lang="zh-CN" altLang="en-US" sz="1400" spc="150">
              <a:solidFill>
                <a:schemeClr val="tx1"/>
              </a:solidFill>
              <a:effectLst/>
              <a:latin typeface="+mn-ea"/>
              <a:sym typeface="+mn-ea"/>
            </a:endParaRPr>
          </a:p>
        </p:txBody>
      </p:sp>
      <p:sp>
        <p:nvSpPr>
          <p:cNvPr id="1048980"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磁场治疗技术在口腔牙科中的应用逐渐得到推广，成为治疗口腔疾病的一种新方法。</a:t>
            </a:r>
            <a:endParaRPr lang="zh-CN" altLang="en-US" sz="1400" spc="150">
              <a:solidFill>
                <a:schemeClr val="tx1"/>
              </a:solidFill>
              <a:effectLst/>
              <a:latin typeface="+mn-ea"/>
              <a:sym typeface="+mn-ea"/>
            </a:endParaRPr>
          </a:p>
        </p:txBody>
      </p:sp>
      <p:sp>
        <p:nvSpPr>
          <p:cNvPr id="1048982"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磁场治疗技术的发展历程表明，它是在传统医学和现代医学的结合下逐渐发展起来的，具有广阔的应用前景。</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p:cNvGrpSpPr/>
        <p:nvPr/>
      </p:nvGrpSpPr>
      <p:grpSpPr>
        <a:xfrm>
          <a:off x="0" y="0"/>
          <a:ext cx="0" cy="0"/>
        </a:xfrm>
      </p:grpSpPr>
      <p:sp>
        <p:nvSpPr>
          <p:cNvPr id="1049028" name="标题 2"/>
          <p:cNvSpPr>
            <a:spLocks noGrp="1"/>
          </p:cNvSpPr>
          <p:nvPr>
            <p:ph type="title" idx="2"/>
          </p:nvPr>
        </p:nvSpPr>
        <p:spPr/>
        <p:txBody>
          <a:bodyPr/>
          <a:lstStyle/>
          <a:p>
            <a:r>
              <a:rPr lang="zh-CN" altLang="en-US"/>
              <a:t>磁场治疗技术的原理</a:t>
            </a:r>
            <a:endParaRPr lang="zh-CN" altLang="en-US"/>
          </a:p>
        </p:txBody>
      </p:sp>
      <p:sp>
        <p:nvSpPr>
          <p:cNvPr id="1049030" name="文本框 10"/>
          <p:cNvSpPr txBox="1"/>
          <p:nvPr>
            <p:custDataLst>
              <p:tags r:id="rId2"/>
            </p:custDataLst>
          </p:nvPr>
        </p:nvSpPr>
        <p:spPr>
          <a:xfrm>
            <a:off x="1072578" y="4817861"/>
            <a:ext cx="3189054" cy="133908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磁场治疗的基本原理是通过磁场对人体产生作用，从而改善局部血液循环、缓解疼痛、促进组织修复等。</a:t>
            </a:r>
            <a:endParaRPr lang="zh-CN" altLang="en-US" sz="1200" spc="150">
              <a:solidFill>
                <a:schemeClr val="tx1">
                  <a:lumMod val="65000"/>
                  <a:lumOff val="35000"/>
                </a:schemeClr>
              </a:solidFill>
              <a:latin typeface="+mn-ea"/>
            </a:endParaRPr>
          </a:p>
        </p:txBody>
      </p:sp>
      <p:sp>
        <p:nvSpPr>
          <p:cNvPr id="1049032" name="矩形 11"/>
          <p:cNvSpPr/>
          <p:nvPr>
            <p:custDataLst>
              <p:tags r:id="rId3"/>
            </p:custDataLst>
          </p:nvPr>
        </p:nvSpPr>
        <p:spPr>
          <a:xfrm>
            <a:off x="1072578" y="4649068"/>
            <a:ext cx="3189054" cy="1670671"/>
          </a:xfrm>
          <a:prstGeom prst="rect">
            <a:avLst/>
          </a:prstGeom>
          <a:noFill/>
          <a:ln w="1905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chemeClr val="lt1"/>
              </a:solidFill>
            </a:endParaRPr>
          </a:p>
        </p:txBody>
      </p:sp>
      <p:sp>
        <p:nvSpPr>
          <p:cNvPr id="1049034" name="文本框 17"/>
          <p:cNvSpPr txBox="1"/>
          <p:nvPr>
            <p:custDataLst>
              <p:tags r:id="rId4"/>
            </p:custDataLst>
          </p:nvPr>
        </p:nvSpPr>
        <p:spPr>
          <a:xfrm>
            <a:off x="3363655" y="1731583"/>
            <a:ext cx="3189054" cy="133908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磁场治疗的作用机制包括磁场对细胞的电化学作用、磁场对神经递质的影响以及磁场对免疫系统的作用等。</a:t>
            </a:r>
            <a:endParaRPr lang="zh-CN" altLang="en-US" sz="1200" spc="150">
              <a:solidFill>
                <a:schemeClr val="tx1">
                  <a:lumMod val="65000"/>
                  <a:lumOff val="35000"/>
                </a:schemeClr>
              </a:solidFill>
              <a:latin typeface="+mn-ea"/>
            </a:endParaRPr>
          </a:p>
        </p:txBody>
      </p:sp>
      <p:sp>
        <p:nvSpPr>
          <p:cNvPr id="1049036" name="矩形 18"/>
          <p:cNvSpPr/>
          <p:nvPr>
            <p:custDataLst>
              <p:tags r:id="rId5"/>
            </p:custDataLst>
          </p:nvPr>
        </p:nvSpPr>
        <p:spPr>
          <a:xfrm>
            <a:off x="3363655" y="1562790"/>
            <a:ext cx="3189054" cy="1670671"/>
          </a:xfrm>
          <a:prstGeom prst="rect">
            <a:avLst/>
          </a:prstGeom>
          <a:noFill/>
          <a:ln w="19050" cmpd="sng">
            <a:solidFill>
              <a:schemeClr val="accent2">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chemeClr val="lt1"/>
              </a:solidFill>
            </a:endParaRPr>
          </a:p>
        </p:txBody>
      </p:sp>
      <p:sp>
        <p:nvSpPr>
          <p:cNvPr id="1049038" name="燕尾形 3"/>
          <p:cNvSpPr/>
          <p:nvPr>
            <p:custDataLst>
              <p:tags r:id="rId6"/>
            </p:custDataLst>
          </p:nvPr>
        </p:nvSpPr>
        <p:spPr>
          <a:xfrm>
            <a:off x="1412413" y="3586050"/>
            <a:ext cx="2437364" cy="708929"/>
          </a:xfrm>
          <a:prstGeom prst="chevron">
            <a:avLst>
              <a:gd name="adj" fmla="val 3201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40" name="文本框 13"/>
          <p:cNvSpPr txBox="1"/>
          <p:nvPr>
            <p:custDataLst>
              <p:tags r:id="rId7"/>
            </p:custDataLst>
          </p:nvPr>
        </p:nvSpPr>
        <p:spPr>
          <a:xfrm>
            <a:off x="1668978" y="3704580"/>
            <a:ext cx="1995503" cy="471119"/>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1049042" name="燕尾形 25"/>
          <p:cNvSpPr/>
          <p:nvPr>
            <p:custDataLst>
              <p:tags r:id="rId8"/>
            </p:custDataLst>
          </p:nvPr>
        </p:nvSpPr>
        <p:spPr>
          <a:xfrm>
            <a:off x="1476179" y="3629561"/>
            <a:ext cx="2326336" cy="621907"/>
          </a:xfrm>
          <a:prstGeom prst="chevron">
            <a:avLst>
              <a:gd name="adj" fmla="val 32014"/>
            </a:avLst>
          </a:prstGeom>
          <a:noFill/>
          <a:ln w="9525">
            <a:solidFill>
              <a:schemeClr val="accent1">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44" name="燕尾形 29"/>
          <p:cNvSpPr/>
          <p:nvPr>
            <p:custDataLst>
              <p:tags r:id="rId9"/>
            </p:custDataLst>
          </p:nvPr>
        </p:nvSpPr>
        <p:spPr>
          <a:xfrm>
            <a:off x="3739500" y="3587550"/>
            <a:ext cx="2437364" cy="708929"/>
          </a:xfrm>
          <a:prstGeom prst="chevron">
            <a:avLst>
              <a:gd name="adj" fmla="val 32014"/>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46" name="文本框 30"/>
          <p:cNvSpPr txBox="1"/>
          <p:nvPr>
            <p:custDataLst>
              <p:tags r:id="rId10"/>
            </p:custDataLst>
          </p:nvPr>
        </p:nvSpPr>
        <p:spPr>
          <a:xfrm>
            <a:off x="3996065" y="3706080"/>
            <a:ext cx="1995503" cy="471119"/>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1049048" name="燕尾形 31"/>
          <p:cNvSpPr/>
          <p:nvPr>
            <p:custDataLst>
              <p:tags r:id="rId11"/>
            </p:custDataLst>
          </p:nvPr>
        </p:nvSpPr>
        <p:spPr>
          <a:xfrm>
            <a:off x="3803266" y="3631061"/>
            <a:ext cx="2326336" cy="621907"/>
          </a:xfrm>
          <a:prstGeom prst="chevron">
            <a:avLst>
              <a:gd name="adj" fmla="val 32014"/>
            </a:avLst>
          </a:prstGeom>
          <a:noFill/>
          <a:ln w="9525">
            <a:solidFill>
              <a:schemeClr val="accent2">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50" name="燕尾形 33"/>
          <p:cNvSpPr/>
          <p:nvPr>
            <p:custDataLst>
              <p:tags r:id="rId12"/>
            </p:custDataLst>
          </p:nvPr>
        </p:nvSpPr>
        <p:spPr>
          <a:xfrm>
            <a:off x="6066587" y="3589051"/>
            <a:ext cx="2437364" cy="708929"/>
          </a:xfrm>
          <a:prstGeom prst="chevron">
            <a:avLst>
              <a:gd name="adj" fmla="val 32014"/>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52" name="文本框 34"/>
          <p:cNvSpPr txBox="1"/>
          <p:nvPr>
            <p:custDataLst>
              <p:tags r:id="rId13"/>
            </p:custDataLst>
          </p:nvPr>
        </p:nvSpPr>
        <p:spPr>
          <a:xfrm>
            <a:off x="6323151" y="3707581"/>
            <a:ext cx="1995503" cy="471119"/>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1049054" name="燕尾形 35"/>
          <p:cNvSpPr/>
          <p:nvPr>
            <p:custDataLst>
              <p:tags r:id="rId14"/>
            </p:custDataLst>
          </p:nvPr>
        </p:nvSpPr>
        <p:spPr>
          <a:xfrm>
            <a:off x="6130353" y="3632562"/>
            <a:ext cx="2326336" cy="621907"/>
          </a:xfrm>
          <a:prstGeom prst="chevron">
            <a:avLst>
              <a:gd name="adj" fmla="val 32014"/>
            </a:avLst>
          </a:prstGeom>
          <a:noFill/>
          <a:ln w="9525">
            <a:solidFill>
              <a:schemeClr val="accent3">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56" name="燕尾形 37"/>
          <p:cNvSpPr/>
          <p:nvPr>
            <p:custDataLst>
              <p:tags r:id="rId15"/>
            </p:custDataLst>
          </p:nvPr>
        </p:nvSpPr>
        <p:spPr>
          <a:xfrm>
            <a:off x="8393673" y="3590551"/>
            <a:ext cx="2437364" cy="708929"/>
          </a:xfrm>
          <a:prstGeom prst="chevron">
            <a:avLst>
              <a:gd name="adj" fmla="val 32014"/>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solidFill>
                <a:schemeClr val="lt1"/>
              </a:solidFill>
              <a:latin typeface="+mj-ea"/>
              <a:ea typeface="+mj-ea"/>
            </a:endParaRPr>
          </a:p>
        </p:txBody>
      </p:sp>
      <p:sp>
        <p:nvSpPr>
          <p:cNvPr id="1049058" name="文本框 38"/>
          <p:cNvSpPr txBox="1"/>
          <p:nvPr>
            <p:custDataLst>
              <p:tags r:id="rId16"/>
            </p:custDataLst>
          </p:nvPr>
        </p:nvSpPr>
        <p:spPr>
          <a:xfrm>
            <a:off x="8650238" y="3697828"/>
            <a:ext cx="1995503" cy="471119"/>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1049060" name="燕尾形 39"/>
          <p:cNvSpPr/>
          <p:nvPr>
            <p:custDataLst>
              <p:tags r:id="rId17"/>
            </p:custDataLst>
          </p:nvPr>
        </p:nvSpPr>
        <p:spPr>
          <a:xfrm>
            <a:off x="8457440" y="3634062"/>
            <a:ext cx="2326336" cy="621907"/>
          </a:xfrm>
          <a:prstGeom prst="chevron">
            <a:avLst>
              <a:gd name="adj" fmla="val 32014"/>
            </a:avLst>
          </a:prstGeom>
          <a:noFill/>
          <a:ln w="9525">
            <a:solidFill>
              <a:schemeClr val="accent3">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2000">
              <a:ln>
                <a:solidFill>
                  <a:schemeClr val="accent1"/>
                </a:solidFill>
              </a:ln>
              <a:solidFill>
                <a:schemeClr val="lt1"/>
              </a:solidFill>
              <a:latin typeface="+mj-ea"/>
              <a:ea typeface="+mj-ea"/>
            </a:endParaRPr>
          </a:p>
        </p:txBody>
      </p:sp>
      <p:sp>
        <p:nvSpPr>
          <p:cNvPr id="1049062" name="文本框 53"/>
          <p:cNvSpPr txBox="1"/>
          <p:nvPr>
            <p:custDataLst>
              <p:tags r:id="rId18"/>
            </p:custDataLst>
          </p:nvPr>
        </p:nvSpPr>
        <p:spPr>
          <a:xfrm>
            <a:off x="8017829" y="1733833"/>
            <a:ext cx="3189054" cy="133908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磁场治疗技术的发展历程经历了从最初的实验研究到现在的临床应用，其技术也在不断改进和完善。</a:t>
            </a:r>
            <a:endParaRPr lang="zh-CN" altLang="en-US" sz="1200" spc="150">
              <a:solidFill>
                <a:schemeClr val="tx1">
                  <a:lumMod val="65000"/>
                  <a:lumOff val="35000"/>
                </a:schemeClr>
              </a:solidFill>
              <a:latin typeface="+mn-ea"/>
            </a:endParaRPr>
          </a:p>
        </p:txBody>
      </p:sp>
      <p:sp>
        <p:nvSpPr>
          <p:cNvPr id="1049064" name="矩形 54"/>
          <p:cNvSpPr/>
          <p:nvPr>
            <p:custDataLst>
              <p:tags r:id="rId19"/>
            </p:custDataLst>
          </p:nvPr>
        </p:nvSpPr>
        <p:spPr>
          <a:xfrm>
            <a:off x="8017829" y="1565041"/>
            <a:ext cx="3189054" cy="1670671"/>
          </a:xfrm>
          <a:prstGeom prst="rect">
            <a:avLst/>
          </a:prstGeom>
          <a:noFill/>
          <a:ln w="19050" cmpd="sng">
            <a:solidFill>
              <a:schemeClr val="accent6">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chemeClr val="lt1"/>
              </a:solidFill>
            </a:endParaRPr>
          </a:p>
        </p:txBody>
      </p:sp>
      <p:sp>
        <p:nvSpPr>
          <p:cNvPr id="1049066" name="文本框 63"/>
          <p:cNvSpPr txBox="1"/>
          <p:nvPr>
            <p:custDataLst>
              <p:tags r:id="rId20"/>
            </p:custDataLst>
          </p:nvPr>
        </p:nvSpPr>
        <p:spPr>
          <a:xfrm>
            <a:off x="5690742" y="4820861"/>
            <a:ext cx="3189054" cy="1339088"/>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磁场治疗在口腔牙科中的应用主要集中在缓解疼痛、促进牙周组织再生等方面，其效果与传统的治疗方法相比具有一定的优势。</a:t>
            </a:r>
            <a:endParaRPr lang="zh-CN" altLang="en-US" sz="1200" spc="150">
              <a:solidFill>
                <a:schemeClr val="tx1">
                  <a:lumMod val="65000"/>
                  <a:lumOff val="35000"/>
                </a:schemeClr>
              </a:solidFill>
              <a:latin typeface="+mn-ea"/>
            </a:endParaRPr>
          </a:p>
        </p:txBody>
      </p:sp>
      <p:sp>
        <p:nvSpPr>
          <p:cNvPr id="1049068" name="矩形 64"/>
          <p:cNvSpPr/>
          <p:nvPr>
            <p:custDataLst>
              <p:tags r:id="rId21"/>
            </p:custDataLst>
          </p:nvPr>
        </p:nvSpPr>
        <p:spPr>
          <a:xfrm>
            <a:off x="5690742" y="4652069"/>
            <a:ext cx="3189054" cy="1670671"/>
          </a:xfrm>
          <a:prstGeom prst="rect">
            <a:avLst/>
          </a:prstGeom>
          <a:noFill/>
          <a:ln w="19050">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solidFill>
                <a:schemeClr val="lt1"/>
              </a:solidFill>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p:cNvGrpSpPr/>
        <p:nvPr/>
      </p:nvGrpSpPr>
      <p:grpSpPr>
        <a:xfrm>
          <a:off x="0" y="0"/>
          <a:ext cx="0" cy="0"/>
        </a:xfrm>
      </p:grpSpPr>
      <p:sp>
        <p:nvSpPr>
          <p:cNvPr id="1049114" name="标题 2"/>
          <p:cNvSpPr>
            <a:spLocks noGrp="1"/>
          </p:cNvSpPr>
          <p:nvPr>
            <p:ph type="title" idx="2"/>
          </p:nvPr>
        </p:nvSpPr>
        <p:spPr/>
        <p:txBody>
          <a:bodyPr/>
          <a:lstStyle/>
          <a:p>
            <a:r>
              <a:rPr lang="zh-CN" altLang="en-US"/>
              <a:t>磁场治疗技术的发展历程</a:t>
            </a:r>
            <a:endParaRPr lang="zh-CN" altLang="en-US"/>
          </a:p>
        </p:txBody>
      </p:sp>
      <p:sp>
        <p:nvSpPr>
          <p:cNvPr id="1049116"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18"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0"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2"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深入研究：磁场治疗的作用机制和效果评估</a:t>
            </a:r>
            <a:endParaRPr lang="en-US" altLang="zh-CN">
              <a:solidFill>
                <a:schemeClr val="dk1">
                  <a:lumMod val="80000"/>
                  <a:lumOff val="20000"/>
                </a:schemeClr>
              </a:solidFill>
              <a:latin typeface="+mn-ea"/>
              <a:sym typeface="+mn-ea"/>
            </a:endParaRPr>
          </a:p>
        </p:txBody>
      </p:sp>
      <p:sp>
        <p:nvSpPr>
          <p:cNvPr id="1049124"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6"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28"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0"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早期研究：探索磁场对人体的影响</a:t>
            </a:r>
            <a:endParaRPr lang="zh-CN" altLang="en-US">
              <a:solidFill>
                <a:schemeClr val="dk1">
                  <a:lumMod val="80000"/>
                  <a:lumOff val="20000"/>
                </a:schemeClr>
              </a:solidFill>
              <a:latin typeface="+mn-ea"/>
              <a:sym typeface="+mn-ea"/>
            </a:endParaRPr>
          </a:p>
        </p:txBody>
      </p:sp>
      <p:sp>
        <p:nvSpPr>
          <p:cNvPr id="1049132"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4"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6"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38"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初步应用：治疗某些疾病</a:t>
            </a:r>
            <a:endParaRPr lang="zh-CN" altLang="en-US">
              <a:solidFill>
                <a:schemeClr val="dk1">
                  <a:lumMod val="80000"/>
                  <a:lumOff val="20000"/>
                </a:schemeClr>
              </a:solidFill>
              <a:latin typeface="+mn-ea"/>
              <a:sym typeface="+mn-ea"/>
            </a:endParaRPr>
          </a:p>
        </p:txBody>
      </p:sp>
      <p:sp>
        <p:nvSpPr>
          <p:cNvPr id="1049140"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42"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44"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146"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现代发展：在口腔牙科领域的应用和研究进展</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p:cNvGrpSpPr/>
        <p:nvPr/>
      </p:nvGrpSpPr>
      <p:grpSpPr>
        <a:xfrm>
          <a:off x="0" y="0"/>
          <a:ext cx="0" cy="0"/>
        </a:xfrm>
      </p:grpSpPr>
      <p:sp>
        <p:nvSpPr>
          <p:cNvPr id="1049192" name="标题 2"/>
          <p:cNvSpPr>
            <a:spLocks noGrp="1"/>
          </p:cNvSpPr>
          <p:nvPr>
            <p:ph type="title" idx="2"/>
          </p:nvPr>
        </p:nvSpPr>
        <p:spPr/>
        <p:txBody>
          <a:bodyPr/>
          <a:lstStyle/>
          <a:p>
            <a:r>
              <a:rPr lang="zh-CN" altLang="en-US"/>
              <a:t>磁场治疗技术的优势</a:t>
            </a:r>
            <a:endParaRPr lang="zh-CN" altLang="en-US"/>
          </a:p>
        </p:txBody>
      </p:sp>
      <p:sp>
        <p:nvSpPr>
          <p:cNvPr id="1049194" name="椭圆 262"/>
          <p:cNvSpPr/>
          <p:nvPr>
            <p:custDataLst>
              <p:tags r:id="rId2"/>
            </p:custDataLst>
          </p:nvPr>
        </p:nvSpPr>
        <p:spPr>
          <a:xfrm>
            <a:off x="2460516" y="419466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6" name="椭圆 263"/>
          <p:cNvSpPr/>
          <p:nvPr>
            <p:custDataLst>
              <p:tags r:id="rId3"/>
            </p:custDataLst>
          </p:nvPr>
        </p:nvSpPr>
        <p:spPr>
          <a:xfrm>
            <a:off x="3312747" y="427504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98" name="椭圆 264"/>
          <p:cNvSpPr/>
          <p:nvPr>
            <p:custDataLst>
              <p:tags r:id="rId4"/>
            </p:custDataLst>
          </p:nvPr>
        </p:nvSpPr>
        <p:spPr>
          <a:xfrm>
            <a:off x="4110733" y="451163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0" name="椭圆 265"/>
          <p:cNvSpPr/>
          <p:nvPr>
            <p:custDataLst>
              <p:tags r:id="rId5"/>
            </p:custDataLst>
          </p:nvPr>
        </p:nvSpPr>
        <p:spPr>
          <a:xfrm>
            <a:off x="4785197" y="471161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2" name="椭圆 266"/>
          <p:cNvSpPr/>
          <p:nvPr>
            <p:custDataLst>
              <p:tags r:id="rId6"/>
            </p:custDataLst>
          </p:nvPr>
        </p:nvSpPr>
        <p:spPr>
          <a:xfrm>
            <a:off x="5476654" y="491618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916042" y="484167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04" name="椭圆 268"/>
          <p:cNvSpPr/>
          <p:nvPr>
            <p:custDataLst>
              <p:tags r:id="rId8"/>
            </p:custDataLst>
          </p:nvPr>
        </p:nvSpPr>
        <p:spPr>
          <a:xfrm flipV="1">
            <a:off x="2824544" y="465541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6" name="椭圆 269"/>
          <p:cNvSpPr/>
          <p:nvPr>
            <p:custDataLst>
              <p:tags r:id="rId9"/>
            </p:custDataLst>
          </p:nvPr>
        </p:nvSpPr>
        <p:spPr>
          <a:xfrm flipV="1">
            <a:off x="2866372" y="469789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8" name="椭圆 270"/>
          <p:cNvSpPr/>
          <p:nvPr>
            <p:custDataLst>
              <p:tags r:id="rId10"/>
            </p:custDataLst>
          </p:nvPr>
        </p:nvSpPr>
        <p:spPr>
          <a:xfrm flipV="1">
            <a:off x="7833359" y="3841089"/>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86297" y="395611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0" name="椭圆 272"/>
          <p:cNvSpPr/>
          <p:nvPr>
            <p:custDataLst>
              <p:tags r:id="rId12"/>
            </p:custDataLst>
          </p:nvPr>
        </p:nvSpPr>
        <p:spPr>
          <a:xfrm flipV="1">
            <a:off x="4056488" y="371560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49286" y="413518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77194" y="382279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2" name="椭圆 275"/>
          <p:cNvSpPr/>
          <p:nvPr>
            <p:custDataLst>
              <p:tags r:id="rId15"/>
            </p:custDataLst>
          </p:nvPr>
        </p:nvSpPr>
        <p:spPr>
          <a:xfrm flipV="1">
            <a:off x="7085697" y="363652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4" name="椭圆 276"/>
          <p:cNvSpPr/>
          <p:nvPr>
            <p:custDataLst>
              <p:tags r:id="rId16"/>
            </p:custDataLst>
          </p:nvPr>
        </p:nvSpPr>
        <p:spPr>
          <a:xfrm flipV="1">
            <a:off x="7127524" y="367900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6" name="椭圆 277"/>
          <p:cNvSpPr/>
          <p:nvPr>
            <p:custDataLst>
              <p:tags r:id="rId17"/>
            </p:custDataLst>
          </p:nvPr>
        </p:nvSpPr>
        <p:spPr>
          <a:xfrm flipV="1">
            <a:off x="3804871" y="449725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57809" y="461228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8" name="椭圆 279"/>
          <p:cNvSpPr/>
          <p:nvPr>
            <p:custDataLst>
              <p:tags r:id="rId19"/>
            </p:custDataLst>
          </p:nvPr>
        </p:nvSpPr>
        <p:spPr>
          <a:xfrm flipV="1">
            <a:off x="8575793" y="473318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706503" y="5025977"/>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0" name="椭圆 281"/>
          <p:cNvSpPr/>
          <p:nvPr>
            <p:custDataLst>
              <p:tags r:id="rId21"/>
            </p:custDataLst>
          </p:nvPr>
        </p:nvSpPr>
        <p:spPr>
          <a:xfrm flipV="1">
            <a:off x="4995641" y="504493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6414" y="542399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2" name="图形 15"/>
          <p:cNvSpPr/>
          <p:nvPr>
            <p:custDataLst>
              <p:tags r:id="rId23"/>
            </p:custDataLst>
          </p:nvPr>
        </p:nvSpPr>
        <p:spPr>
          <a:xfrm>
            <a:off x="5062957" y="511486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4" name="图形 19"/>
          <p:cNvSpPr/>
          <p:nvPr>
            <p:custDataLst>
              <p:tags r:id="rId24"/>
            </p:custDataLst>
          </p:nvPr>
        </p:nvSpPr>
        <p:spPr>
          <a:xfrm>
            <a:off x="8643763" y="480703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6" name="图形 27"/>
          <p:cNvSpPr/>
          <p:nvPr>
            <p:custDataLst>
              <p:tags r:id="rId25"/>
            </p:custDataLst>
          </p:nvPr>
        </p:nvSpPr>
        <p:spPr>
          <a:xfrm>
            <a:off x="4159749" y="383978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28" name="任意多边形: 形状 286"/>
          <p:cNvSpPr/>
          <p:nvPr>
            <p:custDataLst>
              <p:tags r:id="rId26"/>
            </p:custDataLst>
          </p:nvPr>
        </p:nvSpPr>
        <p:spPr>
          <a:xfrm>
            <a:off x="5467505" y="378880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0" name="正文"/>
          <p:cNvSpPr txBox="1"/>
          <p:nvPr>
            <p:custDataLst>
              <p:tags r:id="rId27"/>
            </p:custDataLst>
          </p:nvPr>
        </p:nvSpPr>
        <p:spPr>
          <a:xfrm>
            <a:off x="654755"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磁场治疗具有无创、无痛、无副作用等优点，能够减轻患者痛苦。</a:t>
            </a:r>
            <a:endParaRPr lang="zh-CN" altLang="en-US" sz="1200" spc="150">
              <a:solidFill>
                <a:schemeClr val="tx1">
                  <a:lumMod val="65000"/>
                  <a:lumOff val="35000"/>
                </a:schemeClr>
              </a:solidFill>
              <a:latin typeface="+mn-ea"/>
              <a:sym typeface="+mn-ea"/>
            </a:endParaRPr>
          </a:p>
        </p:txBody>
      </p:sp>
      <p:sp>
        <p:nvSpPr>
          <p:cNvPr id="1049232" name="正文"/>
          <p:cNvSpPr txBox="1"/>
          <p:nvPr>
            <p:custDataLst>
              <p:tags r:id="rId28"/>
            </p:custDataLst>
          </p:nvPr>
        </p:nvSpPr>
        <p:spPr>
          <a:xfrm>
            <a:off x="9465930"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磁场治疗具有操作简便、安全可靠等优点，适合在口腔牙科中广泛应用。</a:t>
            </a:r>
            <a:endParaRPr lang="zh-CN" altLang="en-US" sz="1200" spc="150">
              <a:solidFill>
                <a:schemeClr val="tx1">
                  <a:lumMod val="65000"/>
                  <a:lumOff val="35000"/>
                </a:schemeClr>
              </a:solidFill>
              <a:latin typeface="+mn-ea"/>
              <a:sym typeface="+mn-ea"/>
            </a:endParaRPr>
          </a:p>
        </p:txBody>
      </p:sp>
      <p:sp>
        <p:nvSpPr>
          <p:cNvPr id="1049234" name="正文"/>
          <p:cNvSpPr txBox="1"/>
          <p:nvPr>
            <p:custDataLst>
              <p:tags r:id="rId29"/>
            </p:custDataLst>
          </p:nvPr>
        </p:nvSpPr>
        <p:spPr>
          <a:xfrm>
            <a:off x="7109878"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磁场治疗能够通过调节神经末梢和中枢神经系统，起到镇痛和抗炎作用。</a:t>
            </a:r>
            <a:endParaRPr lang="zh-CN" altLang="en-US" sz="1200" spc="150">
              <a:solidFill>
                <a:schemeClr val="tx1">
                  <a:lumMod val="65000"/>
                  <a:lumOff val="35000"/>
                </a:schemeClr>
              </a:solidFill>
              <a:latin typeface="+mn-ea"/>
              <a:sym typeface="+mn-ea"/>
            </a:endParaRPr>
          </a:p>
        </p:txBody>
      </p:sp>
      <p:sp>
        <p:nvSpPr>
          <p:cNvPr id="1049236" name="正文"/>
          <p:cNvSpPr txBox="1"/>
          <p:nvPr>
            <p:custDataLst>
              <p:tags r:id="rId30"/>
            </p:custDataLst>
          </p:nvPr>
        </p:nvSpPr>
        <p:spPr>
          <a:xfrm>
            <a:off x="3010806"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磁场治疗能够调节人体磁场，促进血液循环和组织修复，提高机体免疫力。</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11" name=""/>
        <p:cNvGrpSpPr/>
        <p:nvPr/>
      </p:nvGrpSpPr>
      <p:grpSpPr>
        <a:xfrm>
          <a:off x="0" y="0"/>
          <a:ext cx="0" cy="0"/>
        </a:xfrm>
      </p:grpSpPr>
      <p:sp>
        <p:nvSpPr>
          <p:cNvPr id="1049282"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9284" name="标题 4"/>
          <p:cNvSpPr>
            <a:spLocks noGrp="1"/>
          </p:cNvSpPr>
          <p:nvPr>
            <p:ph type="title" idx="1"/>
            <p:custDataLst>
              <p:tags r:id="rId3"/>
            </p:custDataLst>
          </p:nvPr>
        </p:nvSpPr>
        <p:spPr/>
        <p:txBody>
          <a:bodyPr/>
          <a:lstStyle/>
          <a:p>
            <a:r>
              <a:rPr lang="zh-CN" altLang="en-US"/>
              <a:t>磁场治疗在口腔牙科的应用</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346" name="标题 2"/>
          <p:cNvSpPr>
            <a:spLocks noGrp="1"/>
          </p:cNvSpPr>
          <p:nvPr>
            <p:ph type="title" idx="2"/>
          </p:nvPr>
        </p:nvSpPr>
        <p:spPr/>
        <p:txBody>
          <a:bodyPr/>
          <a:lstStyle/>
          <a:p>
            <a:r>
              <a:rPr lang="zh-CN" altLang="en-US"/>
              <a:t>牙周病的治疗</a:t>
            </a:r>
            <a:endParaRPr lang="zh-CN" altLang="en-US"/>
          </a:p>
        </p:txBody>
      </p:sp>
      <p:sp>
        <p:nvSpPr>
          <p:cNvPr id="1049348" name="椭圆 262"/>
          <p:cNvSpPr/>
          <p:nvPr>
            <p:custDataLst>
              <p:tags r:id="rId2"/>
            </p:custDataLst>
          </p:nvPr>
        </p:nvSpPr>
        <p:spPr>
          <a:xfrm>
            <a:off x="2460516" y="419466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0" name="椭圆 263"/>
          <p:cNvSpPr/>
          <p:nvPr>
            <p:custDataLst>
              <p:tags r:id="rId3"/>
            </p:custDataLst>
          </p:nvPr>
        </p:nvSpPr>
        <p:spPr>
          <a:xfrm>
            <a:off x="3312747" y="427504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2" name="椭圆 264"/>
          <p:cNvSpPr/>
          <p:nvPr>
            <p:custDataLst>
              <p:tags r:id="rId4"/>
            </p:custDataLst>
          </p:nvPr>
        </p:nvSpPr>
        <p:spPr>
          <a:xfrm>
            <a:off x="4110733" y="451163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4" name="椭圆 265"/>
          <p:cNvSpPr/>
          <p:nvPr>
            <p:custDataLst>
              <p:tags r:id="rId5"/>
            </p:custDataLst>
          </p:nvPr>
        </p:nvSpPr>
        <p:spPr>
          <a:xfrm>
            <a:off x="4785197" y="471161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56" name="椭圆 266"/>
          <p:cNvSpPr/>
          <p:nvPr>
            <p:custDataLst>
              <p:tags r:id="rId6"/>
            </p:custDataLst>
          </p:nvPr>
        </p:nvSpPr>
        <p:spPr>
          <a:xfrm>
            <a:off x="5476654" y="491618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916042" y="484167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58" name="椭圆 268"/>
          <p:cNvSpPr/>
          <p:nvPr>
            <p:custDataLst>
              <p:tags r:id="rId8"/>
            </p:custDataLst>
          </p:nvPr>
        </p:nvSpPr>
        <p:spPr>
          <a:xfrm flipV="1">
            <a:off x="2824544" y="465541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0" name="椭圆 269"/>
          <p:cNvSpPr/>
          <p:nvPr>
            <p:custDataLst>
              <p:tags r:id="rId9"/>
            </p:custDataLst>
          </p:nvPr>
        </p:nvSpPr>
        <p:spPr>
          <a:xfrm flipV="1">
            <a:off x="2866372" y="469789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2" name="椭圆 270"/>
          <p:cNvSpPr/>
          <p:nvPr>
            <p:custDataLst>
              <p:tags r:id="rId10"/>
            </p:custDataLst>
          </p:nvPr>
        </p:nvSpPr>
        <p:spPr>
          <a:xfrm flipV="1">
            <a:off x="7833359" y="3841089"/>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86297" y="395611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4" name="椭圆 272"/>
          <p:cNvSpPr/>
          <p:nvPr>
            <p:custDataLst>
              <p:tags r:id="rId12"/>
            </p:custDataLst>
          </p:nvPr>
        </p:nvSpPr>
        <p:spPr>
          <a:xfrm flipV="1">
            <a:off x="4056488" y="371560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49286" y="413518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77194" y="382279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66" name="椭圆 275"/>
          <p:cNvSpPr/>
          <p:nvPr>
            <p:custDataLst>
              <p:tags r:id="rId15"/>
            </p:custDataLst>
          </p:nvPr>
        </p:nvSpPr>
        <p:spPr>
          <a:xfrm flipV="1">
            <a:off x="7085697" y="363652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68" name="椭圆 276"/>
          <p:cNvSpPr/>
          <p:nvPr>
            <p:custDataLst>
              <p:tags r:id="rId16"/>
            </p:custDataLst>
          </p:nvPr>
        </p:nvSpPr>
        <p:spPr>
          <a:xfrm flipV="1">
            <a:off x="7127524" y="367900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70" name="椭圆 277"/>
          <p:cNvSpPr/>
          <p:nvPr>
            <p:custDataLst>
              <p:tags r:id="rId17"/>
            </p:custDataLst>
          </p:nvPr>
        </p:nvSpPr>
        <p:spPr>
          <a:xfrm flipV="1">
            <a:off x="3804871" y="449725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57809" y="461228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2" name="椭圆 279"/>
          <p:cNvSpPr/>
          <p:nvPr>
            <p:custDataLst>
              <p:tags r:id="rId19"/>
            </p:custDataLst>
          </p:nvPr>
        </p:nvSpPr>
        <p:spPr>
          <a:xfrm flipV="1">
            <a:off x="8575793" y="473318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706503" y="5025977"/>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4" name="椭圆 281"/>
          <p:cNvSpPr/>
          <p:nvPr>
            <p:custDataLst>
              <p:tags r:id="rId21"/>
            </p:custDataLst>
          </p:nvPr>
        </p:nvSpPr>
        <p:spPr>
          <a:xfrm flipV="1">
            <a:off x="4995641" y="504493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56414" y="542399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76" name="图形 15"/>
          <p:cNvSpPr/>
          <p:nvPr>
            <p:custDataLst>
              <p:tags r:id="rId23"/>
            </p:custDataLst>
          </p:nvPr>
        </p:nvSpPr>
        <p:spPr>
          <a:xfrm>
            <a:off x="5062957" y="511486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78" name="图形 19"/>
          <p:cNvSpPr/>
          <p:nvPr>
            <p:custDataLst>
              <p:tags r:id="rId24"/>
            </p:custDataLst>
          </p:nvPr>
        </p:nvSpPr>
        <p:spPr>
          <a:xfrm>
            <a:off x="8643763" y="480703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0" name="图形 27"/>
          <p:cNvSpPr/>
          <p:nvPr>
            <p:custDataLst>
              <p:tags r:id="rId25"/>
            </p:custDataLst>
          </p:nvPr>
        </p:nvSpPr>
        <p:spPr>
          <a:xfrm>
            <a:off x="4159749" y="383978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2" name="任意多边形: 形状 286"/>
          <p:cNvSpPr/>
          <p:nvPr>
            <p:custDataLst>
              <p:tags r:id="rId26"/>
            </p:custDataLst>
          </p:nvPr>
        </p:nvSpPr>
        <p:spPr>
          <a:xfrm>
            <a:off x="5467505" y="378880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84" name="正文"/>
          <p:cNvSpPr txBox="1"/>
          <p:nvPr>
            <p:custDataLst>
              <p:tags r:id="rId27"/>
            </p:custDataLst>
          </p:nvPr>
        </p:nvSpPr>
        <p:spPr>
          <a:xfrm>
            <a:off x="654755"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牙周病是常见的口腔疾病，表现为牙龈炎症、牙周袋形成和牙槽骨吸收</a:t>
            </a:r>
            <a:endParaRPr lang="zh-CN" altLang="en-US" sz="1200" spc="150">
              <a:solidFill>
                <a:schemeClr val="tx1">
                  <a:lumMod val="65000"/>
                  <a:lumOff val="35000"/>
                </a:schemeClr>
              </a:solidFill>
              <a:latin typeface="+mn-ea"/>
              <a:sym typeface="+mn-ea"/>
            </a:endParaRPr>
          </a:p>
        </p:txBody>
      </p:sp>
      <p:sp>
        <p:nvSpPr>
          <p:cNvPr id="1049386" name="正文"/>
          <p:cNvSpPr txBox="1"/>
          <p:nvPr>
            <p:custDataLst>
              <p:tags r:id="rId28"/>
            </p:custDataLst>
          </p:nvPr>
        </p:nvSpPr>
        <p:spPr>
          <a:xfrm>
            <a:off x="9465930"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磁场治疗具有无创、无痛、无副作用等优点，为牙周病的治疗提供了新的选择</a:t>
            </a:r>
            <a:endParaRPr lang="zh-CN" altLang="en-US" sz="1200" spc="150">
              <a:solidFill>
                <a:schemeClr val="tx1">
                  <a:lumMod val="65000"/>
                  <a:lumOff val="35000"/>
                </a:schemeClr>
              </a:solidFill>
              <a:latin typeface="+mn-ea"/>
              <a:sym typeface="+mn-ea"/>
            </a:endParaRPr>
          </a:p>
        </p:txBody>
      </p:sp>
      <p:sp>
        <p:nvSpPr>
          <p:cNvPr id="1049388" name="正文"/>
          <p:cNvSpPr txBox="1"/>
          <p:nvPr>
            <p:custDataLst>
              <p:tags r:id="rId29"/>
            </p:custDataLst>
          </p:nvPr>
        </p:nvSpPr>
        <p:spPr>
          <a:xfrm>
            <a:off x="7109878"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磁场治疗可有效改善牙周病的症状，如减轻疼痛、消除炎症和促进牙周组织再生</a:t>
            </a:r>
            <a:endParaRPr lang="zh-CN" altLang="en-US" sz="1200" spc="150">
              <a:solidFill>
                <a:schemeClr val="tx1">
                  <a:lumMod val="65000"/>
                  <a:lumOff val="35000"/>
                </a:schemeClr>
              </a:solidFill>
              <a:latin typeface="+mn-ea"/>
              <a:sym typeface="+mn-ea"/>
            </a:endParaRPr>
          </a:p>
        </p:txBody>
      </p:sp>
      <p:sp>
        <p:nvSpPr>
          <p:cNvPr id="1049390" name="正文"/>
          <p:cNvSpPr txBox="1"/>
          <p:nvPr>
            <p:custDataLst>
              <p:tags r:id="rId30"/>
            </p:custDataLst>
          </p:nvPr>
        </p:nvSpPr>
        <p:spPr>
          <a:xfrm>
            <a:off x="3010806"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磁场治疗通过磁场效应对牙周组织产生刺激，促进血液循环和代谢，缓解炎症反应</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
        <p:nvSpPr>
          <p:cNvPr id="1049436" name="标题 2"/>
          <p:cNvSpPr>
            <a:spLocks noGrp="1"/>
          </p:cNvSpPr>
          <p:nvPr>
            <p:ph type="title" idx="2"/>
          </p:nvPr>
        </p:nvSpPr>
        <p:spPr/>
        <p:txBody>
          <a:bodyPr/>
          <a:lstStyle/>
          <a:p>
            <a:r>
              <a:rPr lang="zh-CN" altLang="en-US"/>
              <a:t>牙齿敏感的治疗</a:t>
            </a:r>
            <a:endParaRPr lang="zh-CN" altLang="en-US"/>
          </a:p>
        </p:txBody>
      </p:sp>
      <p:sp>
        <p:nvSpPr>
          <p:cNvPr id="1049438"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40"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42"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磁场治疗原理：利用磁场能量缓解牙齿敏感症状</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44"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46"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48"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适用人群：牙齿敏感患者，尤其是冷热刺激疼痛明显者</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450"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452"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治疗效果：有效缓解牙齿敏感症状，减轻疼痛感</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454"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6"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58"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460"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安全性：磁场治疗是一种非侵入性的治疗方法，安全可靠</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506" name="标题 2"/>
          <p:cNvSpPr>
            <a:spLocks noGrp="1"/>
          </p:cNvSpPr>
          <p:nvPr>
            <p:ph type="title" idx="2"/>
          </p:nvPr>
        </p:nvSpPr>
        <p:spPr/>
        <p:txBody>
          <a:bodyPr/>
          <a:lstStyle/>
          <a:p>
            <a:r>
              <a:rPr lang="zh-CN" altLang="en-US"/>
              <a:t>牙齿美容的应用</a:t>
            </a:r>
            <a:endParaRPr lang="zh-CN" altLang="en-US"/>
          </a:p>
        </p:txBody>
      </p:sp>
      <p:sp>
        <p:nvSpPr>
          <p:cNvPr id="1049508"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0"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2"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4"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牙齿修复：磁场治疗可以促进牙周组织的再生和修复，有助于牙齿损伤的恢复</a:t>
            </a:r>
            <a:endParaRPr lang="en-US" altLang="zh-CN">
              <a:solidFill>
                <a:schemeClr val="dk1">
                  <a:lumMod val="80000"/>
                  <a:lumOff val="20000"/>
                </a:schemeClr>
              </a:solidFill>
              <a:latin typeface="+mn-ea"/>
              <a:sym typeface="+mn-ea"/>
            </a:endParaRPr>
          </a:p>
        </p:txBody>
      </p:sp>
      <p:sp>
        <p:nvSpPr>
          <p:cNvPr id="1049516"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8"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0"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2"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牙齿美白：磁场治疗能够减少牙菌斑和牙渍，使牙齿更加洁白亮丽</a:t>
            </a:r>
            <a:endParaRPr lang="zh-CN" altLang="en-US">
              <a:solidFill>
                <a:schemeClr val="dk1">
                  <a:lumMod val="80000"/>
                  <a:lumOff val="20000"/>
                </a:schemeClr>
              </a:solidFill>
              <a:latin typeface="+mn-ea"/>
              <a:sym typeface="+mn-ea"/>
            </a:endParaRPr>
          </a:p>
        </p:txBody>
      </p:sp>
      <p:sp>
        <p:nvSpPr>
          <p:cNvPr id="1049524"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6"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8"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0"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牙齿矫正：磁场治疗可以促进牙槽骨的生长和发育，有助于牙齿整齐排列</a:t>
            </a:r>
            <a:endParaRPr lang="zh-CN" altLang="en-US">
              <a:solidFill>
                <a:schemeClr val="dk1">
                  <a:lumMod val="80000"/>
                  <a:lumOff val="20000"/>
                </a:schemeClr>
              </a:solidFill>
              <a:latin typeface="+mn-ea"/>
              <a:sym typeface="+mn-ea"/>
            </a:endParaRPr>
          </a:p>
        </p:txBody>
      </p:sp>
      <p:sp>
        <p:nvSpPr>
          <p:cNvPr id="1049532"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4"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6"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8"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牙齿保护：磁场治疗可以增强牙釉质的硬度和耐酸性，有助于牙齿的长期保护</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https://d.book118.com/065112024004011124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4"/>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4"/>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4*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4"/>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291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9.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VALUE" val="64"/>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_BRIGHTNESS" val="0"/>
  <p:tag name="KSO_WM_UNIT_TEXT_FILL_TYPE" val="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VALUE" val="64"/>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4000000059604645,&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2_1"/>
  <p:tag name="KSO_WM_UNIT_INDEX" val="1_2_1"/>
  <p:tag name="KSO_WM_UNIT_LAYERLEVEL" val="1_1_1"/>
  <p:tag name="KSO_WM_UNIT_LINE_FILL_TYPE" val="2"/>
  <p:tag name="KSO_WM_UNIT_LINE_FORE_SCHEMECOLOR_INDEX" val="6"/>
  <p:tag name="KSO_WM_UNIT_LINE_FORE_SCHEMECOLOR_INDEX_BRIGHTNESS" val="0.4"/>
  <p:tag name="KSO_WM_UNIT_TEXT_FILL_FORE_SCHEMECOLOR_INDEX_BRIGHTNESS" val="0"/>
  <p:tag name="KSO_WM_UNIT_TEXT_FILL_TYPE" val="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487_4*l_h_i*1_1_2"/>
  <p:tag name="KSO_WM_UNIT_INDEX" val="1_1_2"/>
  <p:tag name="KSO_WM_UNIT_LAYERLEVEL" val="1_1_1"/>
  <p:tag name="KSO_WM_UNIT_TEXT_FILL_FORE_SCHEMECOLOR_INDEX_BRIGHTNESS" val="0"/>
  <p:tag name="KSO_WM_UNIT_TEXT_FILL_TYPE" val="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VALUE" val="6"/>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1_3"/>
  <p:tag name="KSO_WM_UNIT_INDEX" val="1_1_3"/>
  <p:tag name="KSO_WM_UNIT_LAYERLEVEL" val="1_1_1"/>
  <p:tag name="KSO_WM_UNIT_LINE_FILL_TYPE" val="2"/>
  <p:tag name="KSO_WM_UNIT_LINE_FORE_SCHEMECOLOR_INDEX" val="5"/>
  <p:tag name="KSO_WM_UNIT_LINE_FORE_SCHEMECOLOR_INDEX_BRIGHTNESS" val="-0.5"/>
  <p:tag name="KSO_WM_UNIT_TEXT_FILL_FORE_SCHEMECOLOR_INDEX_BRIGHTNESS" val="0"/>
  <p:tag name="KSO_WM_UNIT_TEXT_FILL_TYPE" val="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6"/>
  <p:tag name="KSO_WM_UNIT_HIGHLIGHT" val="0"/>
  <p:tag name="KSO_WM_UNIT_ID" val="diagram20231487_4*l_h_i*1_2_2"/>
  <p:tag name="KSO_WM_UNIT_INDEX" val="1_2_2"/>
  <p:tag name="KSO_WM_UNIT_LAYERLEVEL" val="1_1_1"/>
  <p:tag name="KSO_WM_UNIT_LINE_FILL_TYPE" val="2"/>
  <p:tag name="KSO_WM_UNIT_LINE_FORE_SCHEMECOLOR_INDEX_BRIGHTNESS" val="0"/>
  <p:tag name="KSO_WM_UNIT_TEXT_FILL_FORE_SCHEMECOLOR_INDEX_BRIGHTNESS" val="0"/>
  <p:tag name="KSO_WM_UNIT_TEXT_FILL_TYPE" val="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VALUE" val="6"/>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2_3"/>
  <p:tag name="KSO_WM_UNIT_INDEX" val="1_2_3"/>
  <p:tag name="KSO_WM_UNIT_LAYERLEVEL" val="1_1_1"/>
  <p:tag name="KSO_WM_UNIT_LINE_FILL_TYPE" val="2"/>
  <p:tag name="KSO_WM_UNIT_LINE_FORE_SCHEMECOLOR_INDEX" val="6"/>
  <p:tag name="KSO_WM_UNIT_LINE_FORE_SCHEMECOLOR_INDEX_BRIGHTNESS" val="-0.5"/>
  <p:tag name="KSO_WM_UNIT_TEXT_FILL_FORE_SCHEMECOLOR_INDEX_BRIGHTNESS" val="0"/>
  <p:tag name="KSO_WM_UNIT_TEXT_FILL_TYPE" val="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487_4*l_h_i*1_3_2"/>
  <p:tag name="KSO_WM_UNIT_INDEX" val="1_3_2"/>
  <p:tag name="KSO_WM_UNIT_LAYERLEVEL" val="1_1_1"/>
  <p:tag name="KSO_WM_UNIT_TEXT_FILL_FORE_SCHEMECOLOR_INDEX_BRIGHTNESS" val="0"/>
  <p:tag name="KSO_WM_UNIT_TEXT_FILL_TYPE" val="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VALUE" val="6"/>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3_3"/>
  <p:tag name="KSO_WM_UNIT_INDEX" val="1_3_3"/>
  <p:tag name="KSO_WM_UNIT_LAYERLEVEL" val="1_1_1"/>
  <p:tag name="KSO_WM_UNIT_LINE_FILL_TYPE" val="2"/>
  <p:tag name="KSO_WM_UNIT_LINE_FORE_SCHEMECOLOR_INDEX" val="7"/>
  <p:tag name="KSO_WM_UNIT_LINE_FORE_SCHEMECOLOR_INDEX_BRIGHTNESS" val="-0.5"/>
  <p:tag name="KSO_WM_UNIT_TEXT_FILL_FORE_SCHEMECOLOR_INDEX_BRIGHTNESS" val="0"/>
  <p:tag name="KSO_WM_UNIT_TEXT_FILL_TYPE" val="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7"/>
  <p:tag name="KSO_WM_UNIT_HIGHLIGHT" val="0"/>
  <p:tag name="KSO_WM_UNIT_ID" val="diagram20231487_4*l_h_i*1_4_2"/>
  <p:tag name="KSO_WM_UNIT_INDEX" val="1_4_2"/>
  <p:tag name="KSO_WM_UNIT_LAYERLEVEL" val="1_1_1"/>
  <p:tag name="KSO_WM_UNIT_LINE_FILL_TYPE" val="2"/>
  <p:tag name="KSO_WM_UNIT_LINE_FORE_SCHEMECOLOR_INDEX_BRIGHTNESS" val="0"/>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VALUE" val="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4_3"/>
  <p:tag name="KSO_WM_UNIT_INDEX" val="1_4_3"/>
  <p:tag name="KSO_WM_UNIT_LAYERLEVEL" val="1_1_1"/>
  <p:tag name="KSO_WM_UNIT_LINE_FILL_TYPE" val="2"/>
  <p:tag name="KSO_WM_UNIT_LINE_FORE_SCHEMECOLOR_INDEX" val="7"/>
  <p:tag name="KSO_WM_UNIT_LINE_FORE_SCHEMECOLOR_INDEX_BRIGHTNESS" val="-0.5"/>
  <p:tag name="KSO_WM_UNIT_TEXT_FILL_FORE_SCHEMECOLOR_INDEX_BRIGHTNESS" val="0"/>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VALUE" val="64"/>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4000000059604645,&quot;colorType&quot;:1,&quot;foreColorIndex&quot;:10,&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4_1"/>
  <p:tag name="KSO_WM_UNIT_INDEX" val="1_4_1"/>
  <p:tag name="KSO_WM_UNIT_LAYERLEVEL" val="1_1_1"/>
  <p:tag name="KSO_WM_UNIT_LINE_FILL_TYPE" val="2"/>
  <p:tag name="KSO_WM_UNIT_LINE_FORE_SCHEMECOLOR_INDEX" val="10"/>
  <p:tag name="KSO_WM_UNIT_LINE_FORE_SCHEMECOLOR_INDEX_BRIGHTNESS" val="0.4"/>
  <p:tag name="KSO_WM_UNIT_TEXT_FILL_FORE_SCHEMECOLOR_INDEX_BRIGHTNESS" val="0"/>
  <p:tag name="KSO_WM_UNIT_TEXT_FILL_TYPE" val="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VALUE" val="64"/>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3_1"/>
  <p:tag name="KSO_WM_UNIT_INDEX" val="1_3_1"/>
  <p:tag name="KSO_WM_UNIT_LAYERLEVEL" val="1_1_1"/>
  <p:tag name="KSO_WM_UNIT_LINE_FILL_TYPE" val="2"/>
  <p:tag name="KSO_WM_UNIT_LINE_FORE_SCHEMECOLOR_INDEX" val="7"/>
  <p:tag name="KSO_WM_UNIT_LINE_FORE_SCHEMECOLOR_INDEX_BRIGHTNESS" val="0.4"/>
  <p:tag name="KSO_WM_UNIT_TEXT_FILL_FORE_SCHEMECOLOR_INDEX_BRIGHTNESS" val="0"/>
  <p:tag name="KSO_WM_UNIT_TEXT_FILL_TYPE" val="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5.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汉仪粗圆简</vt:lpstr>
      <vt:lpstr>Wingdings</vt:lpstr>
      <vt:lpstr>江城圆体 700W</vt:lpstr>
      <vt:lpstr>Calibri Light</vt:lpstr>
      <vt:lpstr>微软雅黑</vt:lpstr>
      <vt:lpstr>Office Theme</vt:lpstr>
      <vt:lpstr>磁场治疗在口腔牙科中的应用</vt:lpstr>
      <vt:lpstr>目录</vt:lpstr>
      <vt:lpstr>磁场治疗的发展历程</vt:lpstr>
      <vt:lpstr>磁场治疗技术的起源</vt:lpstr>
      <vt:lpstr>磁场治疗技术的原理</vt:lpstr>
      <vt:lpstr>磁场治疗技术的发展历程</vt:lpstr>
      <vt:lpstr>磁场治疗技术的优势</vt:lpstr>
      <vt:lpstr>磁场治疗在口腔牙科的应用</vt:lpstr>
      <vt:lpstr>牙周病的治疗</vt:lpstr>
      <vt:lpstr>牙齿敏感的治疗</vt:lpstr>
      <vt:lpstr>牙齿美容的应用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2024-09-28T01:57:22.241</cp:lastPrinted>
  <dcterms:created xsi:type="dcterms:W3CDTF">2024-09-27T17:57:22Z</dcterms:created>
  <dcterms:modified xsi:type="dcterms:W3CDTF">2024-09-27T17:57:24Z</dcterms:modified>
</cp:coreProperties>
</file>