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67A6F7-776B-43B2-9130-692BD1094A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002880-19C2-460B-9014-F7866B0CEE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75438C-B4E3-4B98-B80B-C01FA130FF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F4A6800-56BC-4B6D-9D34-3C75641C5E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7760F46-23BE-4CBA-9532-84182E3C88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7AC60F5-D621-41AB-81A2-6F0ED6110B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7C91702-15AB-4286-AA35-E647C365B8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B6DFB82-7319-4107-BFE8-6B0556A01C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095B0AF-0A2D-43E1-9527-AA3163A55F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4849FF-DB24-4DB5-A95C-0244170559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479CA3-1645-4ECB-B450-352CCCA6D0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6512401300301111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88841" y="1601801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物业纠纷处理建议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61803" y="4908978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endParaRPr lang="en-US" sz="2025">
              <a:solidFill>
                <a:schemeClr val="lt1">
                  <a:lumMod val="65000"/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898379" y="5391781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物业纠纷概述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常见物业纠纷类型及案例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处理原则与方法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预防措施与建议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案例分析：成功解决物业纠纷的经验分享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未来展望与改进方向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物业纠纷概述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255" r="3025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6299" r="3629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9448" r="29448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物业纠纷是指业主、租户或开发商与物业服务企业之间因物业服务、费用、管理等问题产生的争议。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根据纠纷的性质和涉及主体，物业纠纷可分为物业服务合同纠纷、物业费用纠纷、业主权益纠纷等。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随着房地产市场的发展和物业服务行业的壮大，物业纠纷数量呈上升趋势。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纠纷数量增加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5000" r="150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处理难度加大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3500" r="13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社会影响广泛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3833" r="2383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由于相关法律法规不完善、物业服务水平参差不齐等原因，物业纠纷处理难度逐渐加大。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物业纠纷不仅影响当事人的合法权益，还可能对社区和谐、社会稳定产生不良影响。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现状分析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0819" b="10819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法律法规不完善、物业服务水平低、业主委员会作用发挥不足、开发商遗留问题等。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损害当事人合法权益、破坏社区和谐氛围、影响物业服务行业形象、增加社会不稳定因素等。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影响因素及危害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危害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影响因素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常见物业纠纷类型及案例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物业公司提供的服务未达到合同约定的标准，如保洁、绿化、维修等服务不到位。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22208" r="22208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3792" r="13792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服务质量不达标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业主对物业公司收取的费用存在异议，如物业费、停车费、公摊费用等。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费用争议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合同期限届满或提前解除时，双方就合同解除或续约条件产生分歧。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合同解除与续约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物业服务合同纠纷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信息公开与透明度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业主委员会未充分公开相关信息，导致业主对物业公司及业主委员会工作产生质疑。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选举与罢免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业主委员会选举或罢免过程中存在争议，如选举程序不合法、候选人资格不符等。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决策与执行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业主委员会作出的决策与物业公司执行存在分歧，如维修基金使用、公共设施改造等。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业主委员会与物业公司间纠纷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相邻业主在日常生活中产生的噪音超过合理限度，干扰其他业主正常生活。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4667" r="14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噪音扰民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相邻业主在共有部位或私有部位违章搭建建筑物、构筑物，影响其他业主权益。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违章搭建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0417" r="10417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12500" b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相邻业主侵占公共通道、绿地等共有部位，损害其他业主共同利益。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侵占公共部位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相邻关系纠纷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272111" y="1332346"/>
            <a:ext cx="8763000" cy="554392"/>
          </a:xfrm>
          <a:prstGeom prst="rect">
            <a:avLst/>
          </a:prstGeom>
        </p:spPr>
        <p:txBody>
          <a:bodyPr vert="horz" wrap="square" lIns="0" tIns="0" rIns="0" bIns="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案例一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60628" y="2068171"/>
            <a:ext cx="8972550" cy="763780"/>
          </a:xfrm>
          <a:prstGeom prst="rect">
            <a:avLst/>
          </a:prstGeom>
        </p:spPr>
        <p:txBody>
          <a:bodyPr vert="horz" wrap="square" lIns="0" tIns="0" rIns="0" bIns="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某小区业主因物业公司服务质量不达标拒交物业费，被物业公司起诉至法院。法院经审理认为，业主应当按约支付物业费，但物业公司也应提高服务质量。最终判决业主支付物业费，同时要求物业公司改进服务。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92537" y="3112406"/>
            <a:ext cx="8763000" cy="554392"/>
          </a:xfrm>
          <a:prstGeom prst="rect">
            <a:avLst/>
          </a:prstGeom>
        </p:spPr>
        <p:txBody>
          <a:bodyPr vert="horz" wrap="square" lIns="0" tIns="0" rIns="0" bIns="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案例二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60628" y="3840062"/>
            <a:ext cx="8972550" cy="763538"/>
          </a:xfrm>
          <a:prstGeom prst="rect">
            <a:avLst/>
          </a:prstGeom>
        </p:spPr>
        <p:txBody>
          <a:bodyPr vert="horz" wrap="square" lIns="0" tIns="0" rIns="0" bIns="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某小区业主委员会与物业公司因维修基金使用问题产生纠纷。经调解，双方达成一致意见，由业主委员会监督物业公司使用维修基金进行维修工程，确保资金使用透明合规。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329113" y="4825747"/>
            <a:ext cx="8766979" cy="644550"/>
          </a:xfrm>
          <a:prstGeom prst="rect">
            <a:avLst/>
          </a:prstGeom>
        </p:spPr>
        <p:txBody>
          <a:bodyPr vert="horz" wrap="square" lIns="0" tIns="0" rIns="0" bIns="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案例三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60628" y="5562499"/>
            <a:ext cx="8972550" cy="764985"/>
          </a:xfrm>
          <a:prstGeom prst="rect">
            <a:avLst/>
          </a:prstGeom>
        </p:spPr>
        <p:txBody>
          <a:bodyPr vert="horz" wrap="square" lIns="0" tIns="0" rIns="0" bIns="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某小区相邻两户业主因噪音扰民问题发生纠纷。经调解，双方达成和解协议，约定在规定时间内不得发出超过合理限度的噪音，共同维护小区和谐安宁。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案例分析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处理原则与方法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13792" b="13792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在处理物业纠纷时，应确保双方当事人地位平等，不偏袒任何一方。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平等对待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在调解或裁决过程中，应以事实为依据，以法律为准绳，确保处理结果公正。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公正裁决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公平公正原则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调解前置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在处理物业纠纷时，应优先考虑通过调解方式解决争议。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自愿调解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调解应在双方当事人自愿的基础上进行，不得强制调解。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19562" r="19562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调解优先原则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3500" r="23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遵守法律法规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在处理物业纠纷时，应严格遵守国家法律法规和相关政策规定。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尊重合同约定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对于合同中明确约定的内容，应按照合同约定进行处理。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依法处理原则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https://d.book118.com/065124013003011114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2024-09-20T22:55:29.734</cp:lastPrinted>
  <dcterms:created xsi:type="dcterms:W3CDTF">2024-09-20T14:55:29Z</dcterms:created>
  <dcterms:modified xsi:type="dcterms:W3CDTF">2024-09-20T14:55:31Z</dcterms:modified>
</cp:coreProperties>
</file>