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40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8.xml" /><Relationship Id="rId11" Type="http://schemas.openxmlformats.org/officeDocument/2006/relationships/tags" Target="../tags/tag49.xml" /><Relationship Id="rId12" Type="http://schemas.openxmlformats.org/officeDocument/2006/relationships/tags" Target="../tags/tag50.xml" /><Relationship Id="rId13" Type="http://schemas.openxmlformats.org/officeDocument/2006/relationships/tags" Target="../tags/tag51.xml" /><Relationship Id="rId14" Type="http://schemas.openxmlformats.org/officeDocument/2006/relationships/tags" Target="../tags/tag52.xml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17" Type="http://schemas.openxmlformats.org/officeDocument/2006/relationships/tags" Target="../tags/tag55.xml" /><Relationship Id="rId18" Type="http://schemas.openxmlformats.org/officeDocument/2006/relationships/tags" Target="../tags/tag56.xml" /><Relationship Id="rId19" Type="http://schemas.openxmlformats.org/officeDocument/2006/relationships/tags" Target="../tags/tag57.xml" /><Relationship Id="rId2" Type="http://schemas.openxmlformats.org/officeDocument/2006/relationships/tags" Target="../tags/tag40.xml" /><Relationship Id="rId20" Type="http://schemas.openxmlformats.org/officeDocument/2006/relationships/tags" Target="../tags/tag58.xml" /><Relationship Id="rId21" Type="http://schemas.openxmlformats.org/officeDocument/2006/relationships/tags" Target="../tags/tag59.xml" /><Relationship Id="rId22" Type="http://schemas.openxmlformats.org/officeDocument/2006/relationships/tags" Target="../tags/tag60.xml" /><Relationship Id="rId23" Type="http://schemas.openxmlformats.org/officeDocument/2006/relationships/tags" Target="../tags/tag61.xml" /><Relationship Id="rId24" Type="http://schemas.openxmlformats.org/officeDocument/2006/relationships/tags" Target="../tags/tag62.xml" /><Relationship Id="rId25" Type="http://schemas.openxmlformats.org/officeDocument/2006/relationships/tags" Target="../tags/tag63.xml" /><Relationship Id="rId26" Type="http://schemas.openxmlformats.org/officeDocument/2006/relationships/tags" Target="../tags/tag64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0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63EFA-E5FD-4D25-B0BB-FAE3108DD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9B9E3-9937-43BA-8E35-A907AB785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ADC2C-4BD8-4D2A-AAF8-CE6CEA508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D3D76-0BA8-4C7A-9908-36F4D9756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9B57E-8E87-4A9B-8686-EC207BEFF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014A5-ACEA-431A-ABBF-19CC10E1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8EFEA-7EEF-43BA-B098-D9935FE70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22551-81F6-48A0-B43A-F07AEB436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8D36E-4576-4D78-B8E6-11F03261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CEDF2-D11B-4038-ADD5-BBF4C15C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A4015-2010-4AA4-A4C0-8AC2A8CF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组合 55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55" name="组合 54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11" name="任意多边形: 形状 1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任意多边形: 形状 1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矩形 7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矩形 1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12" name="直接连接符 11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组合 27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组合 31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组合 49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44" name="直接连接符 43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52" name="直接连接符 5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直接连接符 52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直接连接符 53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3002280" y="2868135"/>
            <a:ext cx="6187440" cy="106807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6000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5"/>
            </p:custDataLst>
          </p:nvPr>
        </p:nvSpPr>
        <p:spPr>
          <a:xfrm>
            <a:off x="3002280" y="4119497"/>
            <a:ext cx="6187442" cy="395196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cxnSp>
        <p:nvCxnSpPr>
          <p:cNvPr id="40" name="直接连接符 39"/>
          <p:cNvCxnSpPr/>
          <p:nvPr userDrawn="1">
            <p:custDataLst>
              <p:tags r:id="rId26"/>
            </p:custDataLst>
          </p:nvPr>
        </p:nvCxnSpPr>
        <p:spPr>
          <a:xfrm>
            <a:off x="3683000" y="3997347"/>
            <a:ext cx="4806950" cy="0"/>
          </a:xfrm>
          <a:prstGeom prst="line">
            <a:avLst/>
          </a:prstGeom>
          <a:ln w="127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3600547" y="4646768"/>
            <a:ext cx="2023152" cy="32921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36" name="文本占位符 4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6566233" y="4646768"/>
            <a:ext cx="2023152" cy="329211"/>
          </a:xfrm>
        </p:spPr>
        <p:txBody>
          <a:bodyPr/>
          <a:lstStyle>
            <a:lvl1pPr marL="0" indent="0" algn="r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任意多边形: 形状 8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0" name="组合 9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1" name="任意多边形: 形状 3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矩形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8" name="直接连接符 27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11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5" name="直接连接符 24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2" name="直接连接符 21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19" name="直接连接符 18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6" name="直接连接符 15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3002280" y="2973705"/>
            <a:ext cx="6187440" cy="98552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440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5"/>
            </p:custDataLst>
          </p:nvPr>
        </p:nvSpPr>
        <p:spPr>
          <a:xfrm>
            <a:off x="3002280" y="4211320"/>
            <a:ext cx="6187440" cy="805180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cxnSp>
        <p:nvCxnSpPr>
          <p:cNvPr id="35" name="直接连接符 34"/>
          <p:cNvCxnSpPr/>
          <p:nvPr userDrawn="1">
            <p:custDataLst>
              <p:tags r:id="rId26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4" name="组合 23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任意多边形: 形状 24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21" name="组合 2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42" name="任意多边形: 形状 41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任意多边形: 形状 4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" name="矩形 43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" name="矩形 4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39" name="直接连接符 38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组合 2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36" name="直接连接符 35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组合 2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组合 2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30" name="直接连接符 29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直接连接符 31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组合 2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27" name="直接连接符 26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34" name="矩形 33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37" name="直接连接符 36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任意多边形: 形状 35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21" name="矩形 2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2" name="组合 21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6" name="直接连接符 35"/>
          <p:cNvCxnSpPr/>
          <p:nvPr userDrawn="1">
            <p:custDataLst>
              <p:tags r:id="rId1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1" name="组合 1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任意多边形: 形状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矩形 34"/>
              <p:cNvSpPr/>
              <p:nvPr userDrawn="1">
                <p:custDataLst>
                  <p:tags r:id="rId6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1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组合 1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>
                <p:custDataLst>
                  <p:tags r:id="rId21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815573" y="2943093"/>
            <a:ext cx="6560820" cy="1014730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3"/>
            <p:custDataLst>
              <p:tags r:id="rId26"/>
            </p:custDataLst>
          </p:nvPr>
        </p:nvSpPr>
        <p:spPr>
          <a:xfrm>
            <a:off x="2815573" y="4232960"/>
            <a:ext cx="6560820" cy="803497"/>
          </a:xfrm>
        </p:spPr>
        <p:txBody>
          <a:bodyPr lIns="90170" tIns="46990" rIns="90170" bIns="46990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5" name="直接连接符 14"/>
            <p:cNvCxnSpPr/>
            <p:nvPr userDrawn="1">
              <p:custDataLst>
                <p:tags r:id="rId2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任意多边形: 形状 17"/>
          <p:cNvSpPr/>
          <p:nvPr userDrawn="1">
            <p:custDataLst>
              <p:tags r:id="rId5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组合 21"/>
          <p:cNvGrpSpPr/>
          <p:nvPr userDrawn="1">
            <p:custDataLst>
              <p:tags r:id="rId2"/>
            </p:custDataLst>
          </p:nvPr>
        </p:nvGrpSpPr>
        <p:grpSpPr>
          <a:xfrm>
            <a:off x="11407140" y="450850"/>
            <a:ext cx="379095" cy="311785"/>
            <a:chOff x="383382" y="4958557"/>
            <a:chExt cx="521493" cy="428627"/>
          </a:xfrm>
        </p:grpSpPr>
        <p:cxnSp>
          <p:nvCxnSpPr>
            <p:cNvPr id="24" name="直接连接符 2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任意多边形: 形状 22"/>
          <p:cNvSpPr/>
          <p:nvPr userDrawn="1">
            <p:custDataLst>
              <p:tags r:id="rId6"/>
            </p:custDataLst>
          </p:nvPr>
        </p:nvSpPr>
        <p:spPr>
          <a:xfrm rot="10800000">
            <a:off x="398145" y="5849620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24" name="组合 23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6" name="直接连接符 2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任意多边形: 形状 24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11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12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12" name="组合 1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4" name="直接连接符 1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任意多边形: 形状 12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30" name="组合 29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2" name="直接连接符 31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任意多边形: 形状 30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7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11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 userDrawn="1">
            <p:ph type="body" sz="quarter" idx="14"/>
            <p:custDataLst>
              <p:tags r:id="rId12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 userDrawn="1"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 userDrawn="1"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23" name="组合 22"/>
          <p:cNvGrpSpPr/>
          <p:nvPr userDrawn="1">
            <p:custDataLst>
              <p:tags r:id="rId10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5" name="直接连接符 24"/>
            <p:cNvCxnSpPr/>
            <p:nvPr userDrawn="1">
              <p:custDataLst>
                <p:tags r:id="rId11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12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13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任意多边形: 形状 23"/>
          <p:cNvSpPr/>
          <p:nvPr userDrawn="1">
            <p:custDataLst>
              <p:tags r:id="rId14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任意多边形: 形状 62"/>
          <p:cNvSpPr/>
          <p:nvPr userDrawn="1">
            <p:custDataLst>
              <p:tags r:id="rId1"/>
            </p:custDataLst>
          </p:nvPr>
        </p:nvSpPr>
        <p:spPr>
          <a:xfrm>
            <a:off x="6471920" y="0"/>
            <a:ext cx="4498340" cy="219265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任意多边形: 形状 63"/>
          <p:cNvSpPr/>
          <p:nvPr userDrawn="1">
            <p:custDataLst>
              <p:tags r:id="rId2"/>
            </p:custDataLst>
          </p:nvPr>
        </p:nvSpPr>
        <p:spPr>
          <a:xfrm>
            <a:off x="1465580" y="5164455"/>
            <a:ext cx="3559175" cy="1693545"/>
          </a:xfrm>
          <a:custGeom>
            <a:gdLst>
              <a:gd name="connsiteX0" fmla="*/ 1779745 w 3559491"/>
              <a:gd name="connsiteY0" fmla="*/ 0 h 1693763"/>
              <a:gd name="connsiteX1" fmla="*/ 3554851 w 3559491"/>
              <a:gd name="connsiteY1" fmla="*/ 1601882 h 1693763"/>
              <a:gd name="connsiteX2" fmla="*/ 3559491 w 3559491"/>
              <a:gd name="connsiteY2" fmla="*/ 1693763 h 1693763"/>
              <a:gd name="connsiteX3" fmla="*/ 0 w 3559491"/>
              <a:gd name="connsiteY3" fmla="*/ 1693763 h 1693763"/>
              <a:gd name="connsiteX4" fmla="*/ 4639 w 3559491"/>
              <a:gd name="connsiteY4" fmla="*/ 1601882 h 1693763"/>
              <a:gd name="connsiteX5" fmla="*/ 1779745 w 3559491"/>
              <a:gd name="connsiteY5" fmla="*/ 0 h 1693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59491" h="1693761">
                <a:moveTo>
                  <a:pt x="1779745" y="0"/>
                </a:moveTo>
                <a:cubicBezTo>
                  <a:pt x="2703606" y="0"/>
                  <a:pt x="3463476" y="702129"/>
                  <a:pt x="3554851" y="1601882"/>
                </a:cubicBezTo>
                <a:lnTo>
                  <a:pt x="3559491" y="1693763"/>
                </a:lnTo>
                <a:lnTo>
                  <a:pt x="0" y="1693763"/>
                </a:lnTo>
                <a:lnTo>
                  <a:pt x="4639" y="1601882"/>
                </a:lnTo>
                <a:cubicBezTo>
                  <a:pt x="96014" y="702129"/>
                  <a:pt x="855884" y="0"/>
                  <a:pt x="1779745" y="0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5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19" Type="http://schemas.openxmlformats.org/officeDocument/2006/relationships/tags" Target="../tags/tag296.xml" /><Relationship Id="rId2" Type="http://schemas.openxmlformats.org/officeDocument/2006/relationships/tags" Target="../tags/tag279.xml" /><Relationship Id="rId20" Type="http://schemas.openxmlformats.org/officeDocument/2006/relationships/tags" Target="../tags/tag297.xml" /><Relationship Id="rId21" Type="http://schemas.openxmlformats.org/officeDocument/2006/relationships/tags" Target="../tags/tag298.xml" /><Relationship Id="rId22" Type="http://schemas.openxmlformats.org/officeDocument/2006/relationships/tags" Target="../tags/tag29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.jpeg" /><Relationship Id="rId11" Type="http://schemas.openxmlformats.org/officeDocument/2006/relationships/image" Target="../media/image2.jpeg" /><Relationship Id="rId12" Type="http://schemas.openxmlformats.org/officeDocument/2006/relationships/image" Target="../media/image3.jpeg" /><Relationship Id="rId13" Type="http://schemas.openxmlformats.org/officeDocument/2006/relationships/tags" Target="../tags/tag308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18" Type="http://schemas.openxmlformats.org/officeDocument/2006/relationships/tags" Target="../tags/tag325.xml" /><Relationship Id="rId19" Type="http://schemas.openxmlformats.org/officeDocument/2006/relationships/tags" Target="../tags/tag326.xml" /><Relationship Id="rId2" Type="http://schemas.openxmlformats.org/officeDocument/2006/relationships/tags" Target="../tags/tag309.xml" /><Relationship Id="rId20" Type="http://schemas.openxmlformats.org/officeDocument/2006/relationships/tags" Target="../tags/tag327.xml" /><Relationship Id="rId21" Type="http://schemas.openxmlformats.org/officeDocument/2006/relationships/tags" Target="../tags/tag328.xml" /><Relationship Id="rId22" Type="http://schemas.openxmlformats.org/officeDocument/2006/relationships/tags" Target="../tags/tag32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tags" Target="../tags/tag3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jpeg" /><Relationship Id="rId11" Type="http://schemas.openxmlformats.org/officeDocument/2006/relationships/image" Target="../media/image5.jpeg" /><Relationship Id="rId12" Type="http://schemas.openxmlformats.org/officeDocument/2006/relationships/image" Target="../media/image6.jpeg" /><Relationship Id="rId13" Type="http://schemas.openxmlformats.org/officeDocument/2006/relationships/tags" Target="../tags/tag341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12" Type="http://schemas.openxmlformats.org/officeDocument/2006/relationships/image" Target="../media/image7.jpeg" /><Relationship Id="rId13" Type="http://schemas.openxmlformats.org/officeDocument/2006/relationships/tags" Target="../tags/tag352.xml" /><Relationship Id="rId14" Type="http://schemas.openxmlformats.org/officeDocument/2006/relationships/tags" Target="../tags/tag353.xml" /><Relationship Id="rId15" Type="http://schemas.openxmlformats.org/officeDocument/2006/relationships/tags" Target="../tags/tag354.xml" /><Relationship Id="rId16" Type="http://schemas.openxmlformats.org/officeDocument/2006/relationships/tags" Target="../tags/tag355.xml" /><Relationship Id="rId17" Type="http://schemas.openxmlformats.org/officeDocument/2006/relationships/image" Target="../media/image8.jpeg" /><Relationship Id="rId18" Type="http://schemas.openxmlformats.org/officeDocument/2006/relationships/tags" Target="../tags/tag356.xml" /><Relationship Id="rId19" Type="http://schemas.openxmlformats.org/officeDocument/2006/relationships/tags" Target="../tags/tag357.xml" /><Relationship Id="rId2" Type="http://schemas.openxmlformats.org/officeDocument/2006/relationships/tags" Target="../tags/tag342.xml" /><Relationship Id="rId20" Type="http://schemas.openxmlformats.org/officeDocument/2006/relationships/tags" Target="../tags/tag358.xml" /><Relationship Id="rId21" Type="http://schemas.openxmlformats.org/officeDocument/2006/relationships/image" Target="../media/image9.jpeg" /><Relationship Id="rId22" Type="http://schemas.openxmlformats.org/officeDocument/2006/relationships/tags" Target="../tags/tag359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7.xml" /><Relationship Id="rId11" Type="http://schemas.openxmlformats.org/officeDocument/2006/relationships/tags" Target="../tags/tag368.xml" /><Relationship Id="rId12" Type="http://schemas.openxmlformats.org/officeDocument/2006/relationships/tags" Target="../tags/tag369.xml" /><Relationship Id="rId13" Type="http://schemas.openxmlformats.org/officeDocument/2006/relationships/tags" Target="../tags/tag370.xml" /><Relationship Id="rId14" Type="http://schemas.openxmlformats.org/officeDocument/2006/relationships/tags" Target="../tags/tag371.xml" /><Relationship Id="rId15" Type="http://schemas.openxmlformats.org/officeDocument/2006/relationships/tags" Target="../tags/tag372.xml" /><Relationship Id="rId16" Type="http://schemas.openxmlformats.org/officeDocument/2006/relationships/tags" Target="../tags/tag373.xml" /><Relationship Id="rId17" Type="http://schemas.openxmlformats.org/officeDocument/2006/relationships/tags" Target="../tags/tag374.xml" /><Relationship Id="rId18" Type="http://schemas.openxmlformats.org/officeDocument/2006/relationships/tags" Target="../tags/tag375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10.jpeg" /><Relationship Id="rId9" Type="http://schemas.openxmlformats.org/officeDocument/2006/relationships/tags" Target="../tags/tag3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2.jpeg" /><Relationship Id="rId11" Type="http://schemas.openxmlformats.org/officeDocument/2006/relationships/tags" Target="../tags/tag386.xml" /><Relationship Id="rId12" Type="http://schemas.openxmlformats.org/officeDocument/2006/relationships/image" Target="../media/image13.jpeg" /><Relationship Id="rId13" Type="http://schemas.openxmlformats.org/officeDocument/2006/relationships/tags" Target="../tags/tag387.xml" /><Relationship Id="rId2" Type="http://schemas.openxmlformats.org/officeDocument/2006/relationships/tags" Target="../tags/tag379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tags" Target="../tags/tag383.xml" /><Relationship Id="rId7" Type="http://schemas.openxmlformats.org/officeDocument/2006/relationships/tags" Target="../tags/tag384.xml" /><Relationship Id="rId8" Type="http://schemas.openxmlformats.org/officeDocument/2006/relationships/tags" Target="../tags/tag385.xml" /><Relationship Id="rId9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6.xml" /><Relationship Id="rId11" Type="http://schemas.openxmlformats.org/officeDocument/2006/relationships/tags" Target="../tags/tag397.xml" /><Relationship Id="rId12" Type="http://schemas.openxmlformats.org/officeDocument/2006/relationships/tags" Target="../tags/tag398.xml" /><Relationship Id="rId13" Type="http://schemas.openxmlformats.org/officeDocument/2006/relationships/image" Target="../media/image14.jpeg" /><Relationship Id="rId14" Type="http://schemas.openxmlformats.org/officeDocument/2006/relationships/image" Target="../media/image15.jpeg" /><Relationship Id="rId15" Type="http://schemas.openxmlformats.org/officeDocument/2006/relationships/image" Target="../media/image16.jpeg" /><Relationship Id="rId16" Type="http://schemas.openxmlformats.org/officeDocument/2006/relationships/tags" Target="../tags/tag399.xml" /><Relationship Id="rId2" Type="http://schemas.openxmlformats.org/officeDocument/2006/relationships/tags" Target="../tags/tag388.xml" /><Relationship Id="rId3" Type="http://schemas.openxmlformats.org/officeDocument/2006/relationships/tags" Target="../tags/tag389.xml" /><Relationship Id="rId4" Type="http://schemas.openxmlformats.org/officeDocument/2006/relationships/tags" Target="../tags/tag390.xml" /><Relationship Id="rId5" Type="http://schemas.openxmlformats.org/officeDocument/2006/relationships/tags" Target="../tags/tag391.xml" /><Relationship Id="rId6" Type="http://schemas.openxmlformats.org/officeDocument/2006/relationships/tags" Target="../tags/tag392.xml" /><Relationship Id="rId7" Type="http://schemas.openxmlformats.org/officeDocument/2006/relationships/tags" Target="../tags/tag393.xml" /><Relationship Id="rId8" Type="http://schemas.openxmlformats.org/officeDocument/2006/relationships/tags" Target="../tags/tag394.xml" /><Relationship Id="rId9" Type="http://schemas.openxmlformats.org/officeDocument/2006/relationships/tags" Target="../tags/tag3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433243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3002280" y="2868135"/>
            <a:ext cx="6187440" cy="106807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 fontScale="50000"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60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妇产科盆腔炎症患者诊疗技术</a:t>
            </a:r>
            <a:endParaRPr lang="en-US" sz="60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8" name="副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4119497"/>
            <a:ext cx="6187442" cy="395196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>
            <a:defPPr>
              <a:defRPr lang="en-US"/>
            </a:defPPr>
            <a:lvl1pPr mar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400">
                <a:solidFill>
                  <a:schemeClr val="dk1">
                    <a:lumMod val="75000"/>
                    <a:lumOff val="25000"/>
                  </a:schemeClr>
                </a:solidFill>
                <a:ea typeface="汉仪闫锐敏行楷简" panose="00020600040101010101" charset="-122"/>
              </a:rPr>
              <a:t>汇报人：</a:t>
            </a:r>
            <a:r>
              <a:rPr lang="zh-CN" altLang="en-US" sz="1400">
                <a:solidFill>
                  <a:schemeClr val="dk1">
                    <a:lumMod val="75000"/>
                    <a:lumOff val="25000"/>
                  </a:schemeClr>
                </a:solidFill>
                <a:ea typeface="汉仪闫锐敏行楷简" panose="00020600040101010101" charset="-122"/>
              </a:rPr>
              <a:t>小刺猬知识库</a:t>
            </a:r>
            <a:endParaRPr lang="zh-CN" altLang="en-US" sz="1400">
              <a:solidFill>
                <a:schemeClr val="dk1">
                  <a:lumMod val="75000"/>
                  <a:lumOff val="2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9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600547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en-US"/>
            </a:defPPr>
            <a:lvl1pPr mar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400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2024-01-10</a:t>
            </a:r>
            <a:endParaRPr lang="en-US" sz="1400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10" name="文本占位符 7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566233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en-US"/>
            </a:defPPr>
            <a:lvl1pPr mar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202X/01/01</a:t>
            </a:r>
            <a:endParaRPr lang="en-US" altLang="zh-CN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4793933" y="1992857"/>
            <a:ext cx="2604135" cy="822763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7200" b="1" kern="1200">
                <a:solidFill>
                  <a:schemeClr val="accent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>
                <a:solidFill>
                  <a:schemeClr val="accent1">
                    <a:lumMod val="50000"/>
                  </a:schemeClr>
                </a:solidFill>
              </a:rPr>
              <a:t>202X</a:t>
            </a:r>
            <a:endParaRPr lang="en-US" altLang="zh-CN" sz="60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7729029" y="161925"/>
            <a:ext cx="2690159" cy="7683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5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目录</a:t>
            </a:r>
            <a:endParaRPr lang="en-US" sz="35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294322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 fontScale="5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妇产科急性盆腔炎患者诊疗技术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1" name="淘宝店chenying0907 18"/>
          <p:cNvSpPr txBox="1"/>
          <p:nvPr>
            <p:custDataLst>
              <p:tags r:id="rId4"/>
            </p:custDataLst>
          </p:nvPr>
        </p:nvSpPr>
        <p:spPr>
          <a:xfrm>
            <a:off x="3484880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01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63003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1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治疗原则</a:t>
            </a:r>
            <a:endParaRPr lang="en-US" sz="1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5" name="淘宝店chenying0907 18"/>
          <p:cNvSpPr txBox="1"/>
          <p:nvPr>
            <p:custDataLst>
              <p:tags r:id="rId6"/>
            </p:custDataLst>
          </p:nvPr>
        </p:nvSpPr>
        <p:spPr>
          <a:xfrm>
            <a:off x="7171055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02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294322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1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护理评估</a:t>
            </a:r>
            <a:endParaRPr lang="en-US" sz="1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7" name="淘宝店chenying0907 18"/>
          <p:cNvSpPr txBox="1"/>
          <p:nvPr>
            <p:custDataLst>
              <p:tags r:id="rId8"/>
            </p:custDataLst>
          </p:nvPr>
        </p:nvSpPr>
        <p:spPr>
          <a:xfrm>
            <a:off x="3484880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03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663003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1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护理问题</a:t>
            </a:r>
            <a:endParaRPr lang="en-US" sz="1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9" name="淘宝店chenying0907 18"/>
          <p:cNvSpPr txBox="1"/>
          <p:nvPr>
            <p:custDataLst>
              <p:tags r:id="rId10"/>
            </p:custDataLst>
          </p:nvPr>
        </p:nvSpPr>
        <p:spPr>
          <a:xfrm>
            <a:off x="7171055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04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2940685" y="511492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12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护理措施</a:t>
            </a:r>
            <a:endParaRPr lang="en-US" sz="12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6" name="淘宝店chenying0907 18"/>
          <p:cNvSpPr txBox="1"/>
          <p:nvPr>
            <p:custDataLst>
              <p:tags r:id="rId12"/>
            </p:custDataLst>
          </p:nvPr>
        </p:nvSpPr>
        <p:spPr>
          <a:xfrm>
            <a:off x="3482340" y="4639401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05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01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 fontScale="60000"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妇产科急性盆腔炎患者诊疗技术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" name="组合 57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9" name="直接连接符 58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3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>
            <p:custDataLst>
              <p:tags r:id="rId8"/>
            </p:custDataLst>
          </p:nvPr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3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1"/>
            </p:custDataLst>
          </p:nvPr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3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3"/>
            </p:custDataLst>
          </p:nvPr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3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>
            <p:custDataLst>
              <p:tags r:id="rId14"/>
            </p:custDataLst>
          </p:nvPr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3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>
            <p:custDataLst>
              <p:tags r:id="rId15"/>
            </p:custDataLst>
          </p:nvPr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>
            <p:custDataLst>
              <p:tags r:id="rId16"/>
            </p:custDataLst>
          </p:nvPr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3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7"/>
            </p:custDataLst>
          </p:nvPr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3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8"/>
            </p:custDataLst>
          </p:nvPr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9"/>
            </p:custDataLst>
          </p:nvPr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3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>
            <p:custDataLst>
              <p:tags r:id="rId20"/>
            </p:custDataLst>
          </p:nvPr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841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宫腔内手术操作后感染</a:t>
            </a:r>
            <a:endParaRPr lang="en-US" sz="1605" b="1">
              <a:solidFill>
                <a:srgbClr val="FFFFFF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170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刮宫术、放置和取出宫内节育器、输卵管通液术、子宫输卵管造影术、宫腔镜检查等，因消毒不严或术前适应证选择不当而导致感染。</a:t>
            </a:r>
            <a:endParaRPr lang="en-US" sz="1350">
              <a:solidFill>
                <a:srgbClr val="FFFFFF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118237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产道损伤、妊娠组织残留于宫腔内合并感染引起急性盆腔炎。</a:t>
            </a:r>
            <a:endParaRPr lang="en-US" sz="1350">
              <a:solidFill>
                <a:srgbClr val="FFFFFF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118237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使用不洁的月经垫、经期性交等，均可导致炎症。</a:t>
            </a:r>
            <a:endParaRPr lang="en-US" sz="135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180530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不洁性生活史、早年性交、多个性伴侣、性交过频者导致性传播疾病的病原体入侵，引起炎症。</a:t>
            </a:r>
            <a:endParaRPr lang="en-US" sz="1350">
              <a:solidFill>
                <a:srgbClr val="FFFFFF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87058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如阑尾炎、腹膜炎等蔓延至盆腔。</a:t>
            </a:r>
            <a:endParaRPr lang="en-US" sz="1350">
              <a:solidFill>
                <a:srgbClr val="FFFFFF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>
            <p:custDataLst>
              <p:tags r:id="rId21"/>
            </p:custDataLst>
          </p:nvPr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3">
              <a:alpha val="100000"/>
              <a:lumMod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54419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产后或流产后感染</a:t>
            </a:r>
            <a:endParaRPr lang="en-US" sz="1605" b="1">
              <a:solidFill>
                <a:srgbClr val="FFFFFF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54419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感染性传播疾病</a:t>
            </a:r>
            <a:endParaRPr lang="en-US" sz="1605" b="1">
              <a:solidFill>
                <a:srgbClr val="FFFFFF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54419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邻近器官炎症</a:t>
            </a:r>
            <a:endParaRPr lang="en-US" sz="1605" b="1">
              <a:solidFill>
                <a:srgbClr val="FFFFFF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54419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经期卫生不良</a:t>
            </a:r>
            <a:endParaRPr lang="en-US" sz="1605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病因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" name="组合 36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8" name="直接连接符 37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接连接符 38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接连接符 39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4488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发病时有明显下腹痛伴发热，重者可有寒战、高热、头痛、食欲不振、腹胀，月经期发病可出现月经量增多、经期延长，非月经期发病可有白带增多等。有时可有尿频、排尿困难或肛门坠胀等局部压迫与刺激的症状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6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9"/>
            </p:custDataLst>
          </p:nvPr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4488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严重病例呈急性病容，体温升高，腹膜刺激征阳性。妇科检查阴道有大量脓性分泌物，有臭味；后穹隆饱满、触痛；子宫颈举痛，子宫压痛、活动受限。双附件增厚或触及肿块且有波动感、压痛明显。</a:t>
            </a:r>
            <a:endParaRPr lang="en-US" sz="1500">
              <a:solidFill>
                <a:srgbClr val="FFFFFF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39116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发热、疼痛使患者烦躁不安，因担心治疗效果不佳、需手术或转为慢性炎症而恐惧、焦虑。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10"/>
          <a:srcRect t="7802" b="780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1"/>
          <a:srcRect t="10892" b="1089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2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临床表现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7" name="组合 46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8" name="直接连接符 47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直接连接符 49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>
            <p:custDataLst>
              <p:tags r:id="rId8"/>
            </p:custDataLst>
          </p:nvPr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>
            <p:custDataLst>
              <p:tags r:id="rId11"/>
            </p:custDataLst>
          </p:nvPr>
        </p:nvCxnSpPr>
        <p:spPr>
          <a:xfrm flipH="1">
            <a:off x="1098456" y="2393075"/>
            <a:ext cx="0" cy="872548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3"/>
            </p:custDataLst>
          </p:nvPr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>
            <p:custDataLst>
              <p:tags r:id="rId14"/>
            </p:custDataLst>
          </p:nvPr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>
            <p:custDataLst>
              <p:tags r:id="rId15"/>
            </p:custDataLst>
          </p:nvPr>
        </p:nvCxnSpPr>
        <p:spPr>
          <a:xfrm flipH="1">
            <a:off x="1098456" y="4441331"/>
            <a:ext cx="0" cy="872548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>
            <p:custDataLst>
              <p:tags r:id="rId16"/>
            </p:custDataLst>
          </p:nvPr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7"/>
            </p:custDataLst>
          </p:nvPr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>
            <p:custDataLst>
              <p:tags r:id="rId18"/>
            </p:custDataLst>
          </p:nvPr>
        </p:nvCxnSpPr>
        <p:spPr>
          <a:xfrm flipH="1">
            <a:off x="6679393" y="2393075"/>
            <a:ext cx="0" cy="872548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>
            <p:custDataLst>
              <p:tags r:id="rId19"/>
            </p:custDataLst>
          </p:nvPr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>
            <p:custDataLst>
              <p:tags r:id="rId20"/>
            </p:custDataLst>
          </p:nvPr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>
            <p:custDataLst>
              <p:tags r:id="rId21"/>
            </p:custDataLst>
          </p:nvPr>
        </p:nvCxnSpPr>
        <p:spPr>
          <a:xfrm flipH="1">
            <a:off x="6679393" y="4441331"/>
            <a:ext cx="0" cy="872548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250" cy="63309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体温过高与炎症有关。</a:t>
            </a:r>
            <a:endParaRPr lang="en-US" sz="135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250" cy="17913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败血症、感染性休克。由于病原体的大量繁殖，导致患者体温升高，血氧供应不足，出现乏力、恶心、呕吐等症状，严重时可能导致感染性休克，危及患者的生命。</a:t>
            </a:r>
            <a:endParaRPr lang="en-US" sz="135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250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焦虑与患者对治疗效果的不确定以及对于慢性盆腔炎的担忧有关。</a:t>
            </a:r>
            <a:endParaRPr lang="en-US" sz="135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250" cy="63309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潜在并发症</a:t>
            </a:r>
            <a:endParaRPr lang="en-US" sz="135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临床表现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02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治疗原则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9" name="组合 48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0" name="直接连接符 49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直接连接符 50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直接连接符 51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AutoShape 3"/>
          <p:cNvSpPr/>
          <p:nvPr>
            <p:custDataLst>
              <p:tags r:id="rId7"/>
            </p:custDataLst>
          </p:nvPr>
        </p:nvSpPr>
        <p:spPr>
          <a:xfrm>
            <a:off x="981710" y="1604645"/>
            <a:ext cx="3394710" cy="211645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94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Calibri" panose="020f0502020204030204"/>
              </a:rPr>
              <a:t>    </a:t>
            </a:r>
            <a:endParaRPr lang="en-US" sz="2940">
              <a:solidFill>
                <a:srgbClr val="000000"/>
              </a:solidFill>
              <a:latin typeface="微软雅黑" panose="020b0503020204020204" charset="-122"/>
              <a:ea typeface="微软雅黑"/>
              <a:cs typeface="Calibri" panose="020f0502020204030204"/>
            </a:endParaRPr>
          </a:p>
        </p:txBody>
      </p:sp>
      <p:sp>
        <p:nvSpPr>
          <p:cNvPr id="5" name="AutoShape 5"/>
          <p:cNvSpPr/>
          <p:nvPr>
            <p:custDataLst>
              <p:tags r:id="rId8"/>
            </p:custDataLst>
          </p:nvPr>
        </p:nvSpPr>
        <p:spPr>
          <a:xfrm>
            <a:off x="4377055" y="3721735"/>
            <a:ext cx="3394710" cy="211645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9"/>
            </p:custDataLst>
          </p:nvPr>
        </p:nvSpPr>
        <p:spPr>
          <a:xfrm>
            <a:off x="7771765" y="1604645"/>
            <a:ext cx="3394710" cy="211645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10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1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2"/>
          <a:srcRect t="20267" b="20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控制感染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981710" y="1604645"/>
            <a:ext cx="3394710" cy="49022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及时使用抗生素</a:t>
            </a:r>
            <a:endParaRPr lang="en-US" sz="2025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090295" y="2039620"/>
            <a:ext cx="3286125" cy="165481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急性盆腔炎患者应及时使用抗生素进行治疗，以控制感染。根据细菌培养及药敏试验选择敏感抗生素，如青霉素、头孢菌素等。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4377055" y="3749040"/>
            <a:ext cx="3394710" cy="49022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持续治疗</a:t>
            </a:r>
            <a:endParaRPr lang="en-US" sz="2025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4485640" y="4183380"/>
            <a:ext cx="3286125" cy="165481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抗生素治疗应持续至体温恢复正常且症状消失后，一般需要治疗7-10天。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7771765" y="1604645"/>
            <a:ext cx="3394710" cy="49022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预防再次感染</a:t>
            </a:r>
            <a:endParaRPr lang="en-US" sz="2025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80350" y="2039620"/>
            <a:ext cx="3286125" cy="165481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在治疗期间，患者应注意保持会阴清洁，避免性生活，以预防再次感染。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组合 5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3" name="直接连接符 52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直接连接符 53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直接连接符 54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7778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患者应给予高热量、高蛋白、高维生素的饮食，以补充身体所需的营养物质。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1338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补充营养</a:t>
            </a:r>
            <a:endParaRPr lang="en-US" sz="2025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>
            <p:custDataLst>
              <p:tags r:id="rId8"/>
            </p:custDataLst>
          </p:nvPr>
        </p:nvCxnSpPr>
        <p:spPr>
          <a:xfrm>
            <a:off x="1095003" y="4507169"/>
            <a:ext cx="2676821" cy="0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5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>
            <p:custDataLst>
              <p:tags r:id="rId9"/>
            </p:custDataLst>
          </p:nvPr>
        </p:nvCxnSpPr>
        <p:spPr>
          <a:xfrm>
            <a:off x="3569918" y="4041523"/>
            <a:ext cx="207264" cy="0"/>
          </a:xfrm>
          <a:prstGeom prst="line">
            <a:avLst/>
          </a:prstGeom>
          <a:solidFill>
            <a:schemeClr val="accent1"/>
          </a:solidFill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>
            <p:custDataLst>
              <p:tags r:id="rId10"/>
            </p:custDataLst>
          </p:nvPr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1"/>
            </p:custDataLst>
          </p:nvPr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1338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水分补充</a:t>
            </a:r>
            <a:endParaRPr lang="en-US" sz="2025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>
            <p:custDataLst>
              <p:tags r:id="rId13"/>
            </p:custDataLst>
          </p:nvPr>
        </p:nvCxnSpPr>
        <p:spPr>
          <a:xfrm>
            <a:off x="4776211" y="4446335"/>
            <a:ext cx="2676821" cy="0"/>
          </a:xfrm>
          <a:prstGeom prst="line">
            <a:avLst/>
          </a:prstGeom>
          <a:solidFill>
            <a:schemeClr val="accent2"/>
          </a:solidFill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>
            <p:custDataLst>
              <p:tags r:id="rId14"/>
            </p:custDataLst>
          </p:nvPr>
        </p:nvCxnSpPr>
        <p:spPr>
          <a:xfrm>
            <a:off x="7251125" y="4041523"/>
            <a:ext cx="207264" cy="0"/>
          </a:xfrm>
          <a:prstGeom prst="line">
            <a:avLst/>
          </a:prstGeom>
          <a:solidFill>
            <a:schemeClr val="accent2"/>
          </a:solidFill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>
            <p:custDataLst>
              <p:tags r:id="rId15"/>
            </p:custDataLst>
          </p:nvPr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>
            <p:custDataLst>
              <p:tags r:id="rId16"/>
            </p:custDataLst>
          </p:nvPr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17"/>
          <a:srcRect l="12833" r="12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1338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休息与活动</a:t>
            </a:r>
            <a:endParaRPr lang="en-US" sz="2025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>
            <p:custDataLst>
              <p:tags r:id="rId18"/>
            </p:custDataLst>
          </p:nvPr>
        </p:nvCxnSpPr>
        <p:spPr>
          <a:xfrm>
            <a:off x="8477928" y="4446335"/>
            <a:ext cx="2676821" cy="0"/>
          </a:xfrm>
          <a:prstGeom prst="line">
            <a:avLst/>
          </a:prstGeom>
          <a:solidFill>
            <a:schemeClr val="accent1"/>
          </a:solidFill>
          <a:ln w="9525">
            <a:solidFill>
              <a:schemeClr val="accent5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>
            <p:custDataLst>
              <p:tags r:id="rId19"/>
            </p:custDataLst>
          </p:nvPr>
        </p:nvCxnSpPr>
        <p:spPr>
          <a:xfrm>
            <a:off x="10952843" y="4041523"/>
            <a:ext cx="207264" cy="0"/>
          </a:xfrm>
          <a:prstGeom prst="line">
            <a:avLst/>
          </a:prstGeom>
          <a:solidFill>
            <a:schemeClr val="accent1"/>
          </a:solidFill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>
            <p:custDataLst>
              <p:tags r:id="rId20"/>
            </p:custDataLst>
          </p:nvPr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1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55626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患者应及时补充水分，以预防脱水。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7778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患者应适当休息，避免剧烈运动，同时适当活动，以促进身体恢复。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20452"/>
            <a:ext cx="581025" cy="42608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10355"/>
            <a:ext cx="578298" cy="42608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20452"/>
            <a:ext cx="581025" cy="42608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支持疗法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组合 47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9" name="直接连接符 48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直接连接符 49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直接连接符 50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7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8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4866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适应证</a:t>
            </a:r>
            <a:endParaRPr lang="en-US" sz="2325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>
            <p:custDataLst>
              <p:tags r:id="rId9"/>
            </p:custDataLst>
          </p:nvPr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0"/>
            </p:custDataLst>
          </p:nvPr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11"/>
            </p:custDataLst>
          </p:nvPr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848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当急性盆腔炎导致脓肿形成或破裂时，需要采取手术治疗。手术治疗的适应证包括脓肿较大导致疼痛、发热等症状无法缓解，或者脓肿破裂导致腹腔感染加重。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4866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手术方式</a:t>
            </a:r>
            <a:endParaRPr lang="en-US" sz="2325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>
            <p:custDataLst>
              <p:tags r:id="rId12"/>
            </p:custDataLst>
          </p:nvPr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13"/>
            </p:custDataLst>
          </p:nvPr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>
            <p:custDataLst>
              <p:tags r:id="rId14"/>
            </p:custDataLst>
          </p:nvPr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848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939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手术治疗通常采取切开引流、清除脓液等方式，将脓液及感染组织及时排出体外。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4866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术后护理</a:t>
            </a:r>
            <a:endParaRPr lang="en-US" sz="2325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>
            <p:custDataLst>
              <p:tags r:id="rId15"/>
            </p:custDataLst>
          </p:nvPr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>
            <p:custDataLst>
              <p:tags r:id="rId16"/>
            </p:custDataLst>
          </p:nvPr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>
            <p:custDataLst>
              <p:tags r:id="rId17"/>
            </p:custDataLst>
          </p:nvPr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  <a:lumMod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848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939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术后患者需要继续使用抗生素进行治疗，同时注意伤口护理，防止感染加重。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手术治疗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03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护理评估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" name="组合 36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8" name="直接连接符 37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接连接符 38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接连接符 39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了解患者的生育史，包括是否生育过、是否有过流产或手术史，以及是否进行过输卵管通液术、子宫输卵管造影术、宫腔镜检查等手术操作。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了解患者的月经史，包括月经周期、月经量、痛经等情况，是否使用过不洁的月经垫或经期性交等行为。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9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10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>
            <p:custDataLst>
              <p:tags r:id="rId11"/>
            </p:custDataLst>
          </p:nvPr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了解患者的月经期卫生习惯，是否正确使用卫生巾、月经杯等用品，是否有不良的卫生习惯，如使用不干净的卫生巾或月经杯等。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病史了解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" name="组合 39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1" name="直接连接符 40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接连接符 41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观察患者的体温、脉搏、面色等生命体征，了解是否出现发热、寒战等症状。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9"/>
            </p:custDataLst>
          </p:nvPr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进行妇科检查，观察阴道有无脓性分泌物，有臭味。子宫颈有无举痛，子宫是否有压痛、活动是否受限。双附件是否增厚或是否触及肿块等。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>
            <p:custDataLst>
              <p:tags r:id="rId10"/>
            </p:custDataLst>
          </p:nvPr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>
            <p:custDataLst>
              <p:tags r:id="rId11"/>
            </p:custDataLst>
          </p:nvPr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检查血常规、尿常规等实验室检查，了解患者的一般身体状况，提示炎症程度。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>
            <p:custDataLst>
              <p:tags r:id="rId12"/>
            </p:custDataLst>
          </p:nvPr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13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4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5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35" name="TextBox 35"/>
          <p:cNvSpPr txBox="1"/>
          <p:nvPr/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rgbClr val="000000"/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身体评估</a:t>
            </a:r>
            <a:endParaRPr lang="en-US" sz="3000" b="1">
              <a:solidFill>
                <a:srgbClr val="000000"/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https://d.book118.com/065143324334011040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8"/>
  <p:tag name="KSO_WM_UNIT_INDEX" val="8"/>
  <p:tag name="KSO_WM_UNIT_LAYERLEVEL" val="1"/>
  <p:tag name="KSO_WM_UNIT_TYPE" val="y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工作汇报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8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23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姓名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202X/01/01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i*1"/>
  <p:tag name="KSO_WM_UNIT_INDEX" val="1"/>
  <p:tag name="KSO_WM_UNIT_ISCONTENTSTITLE" val="0"/>
  <p:tag name="KSO_WM_UNIT_LAYERLEVEL" val="1"/>
  <p:tag name="KSO_WM_UNIT_NOCLEAR" val="0"/>
  <p:tag name="KSO_WM_UNIT_TEXT_FILL_FORE_SCHEMECOLOR_INDEX" val="5"/>
  <p:tag name="KSO_WM_UNIT_TEXT_FILL_FORE_SCHEMECOLOR_INDEX_BRIGHTNESS" val="0"/>
  <p:tag name="KSO_WM_UNIT_TEXT_FILL_TYPE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ID" val="custom20202620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5*l_h_i*1_5_1"/>
  <p:tag name="KSO_WM_UNIT_INDEX" val="1_5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2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278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4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8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87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88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0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91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9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3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94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6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8.xml><?xml version="1.0" encoding="utf-8"?>
<p:tagLst xmlns:p="http://schemas.openxmlformats.org/presentationml/2006/main">
  <p:tag name="KSO_WM_UNIT_FILL_FORE_SCHEMECOLOR_INDEX" val="7"/>
  <p:tag name="KSO_WM_UNIT_FILL_FORE_SCHEMECOLOR_INDEX_BRIGHTNESS" val="-0.5"/>
  <p:tag name="KSO_WM_UNIT_FILL_TYPE" val="1"/>
</p:tagLst>
</file>

<file path=ppt/tags/tag299.xml><?xml version="1.0" encoding="utf-8"?>
<p:tagLst xmlns:p="http://schemas.openxmlformats.org/presentationml/2006/main">
  <p:tag name="KSO_WM_SLIDE_BACKGROUND_TYPE" val="general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5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06.xml><?xml version="1.0" encoding="utf-8"?>
<p:tagLst xmlns:p="http://schemas.openxmlformats.org/presentationml/2006/main">
  <p:tag name="KSO_WM_UNIT_FILL_FORE_SCHEMECOLOR_INDEX" val="10"/>
  <p:tag name="KSO_WM_UNIT_FILL_FORE_SCHEMECOLOR_INDEX_BRIGHTNESS" val="-0.5"/>
  <p:tag name="KSO_WM_UNIT_FILL_TYPE" val="1"/>
</p:tagLst>
</file>

<file path=ppt/tags/tag307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08.xml><?xml version="1.0" encoding="utf-8"?>
<p:tagLst xmlns:p="http://schemas.openxmlformats.org/presentationml/2006/main">
  <p:tag name="KSO_WM_SLIDE_BACKGROUND_TYPE" val="general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4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15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19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2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29.xml><?xml version="1.0" encoding="utf-8"?>
<p:tagLst xmlns:p="http://schemas.openxmlformats.org/presentationml/2006/main">
  <p:tag name="KSO_WM_SLIDE_BACKGROUND_TYPE" val="general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2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332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1.xml><?xml version="1.0" encoding="utf-8"?>
<p:tagLst xmlns:p="http://schemas.openxmlformats.org/presentationml/2006/main">
  <p:tag name="KSO_WM_SLIDE_BACKGROUND_TYPE" val="general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-0.25"/>
</p:tagLst>
</file>

<file path=ppt/tags/tag34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5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1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52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LINE_FILL_TYPE" val="2"/>
  <p:tag name="KSO_WM_UNIT_LINE_FORE_SCHEMECOLOR_INDEX" val="6"/>
  <p:tag name="KSO_WM_UNIT_LINE_FORE_SCHEMECOLOR_INDEX_BRIGHTNESS" val="-0.25"/>
</p:tagLst>
</file>

<file path=ppt/tags/tag353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LINE_FILL_TYPE" val="2"/>
  <p:tag name="KSO_WM_UNIT_LINE_FORE_SCHEMECOLOR_INDEX" val="6"/>
  <p:tag name="KSO_WM_UNIT_LINE_FORE_SCHEMECOLOR_INDEX_BRIGHTNESS" val="0"/>
</p:tagLst>
</file>

<file path=ppt/tags/tag354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5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9"/>
  <p:tag name="KSO_WM_UNIT_LINE_FORE_SCHEMECOLOR_INDEX_BRIGHTNESS" val="-0.25"/>
</p:tagLst>
</file>

<file path=ppt/tags/tag3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</p:tagLst>
</file>

<file path=ppt/tags/tag35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9.xml><?xml version="1.0" encoding="utf-8"?>
<p:tagLst xmlns:p="http://schemas.openxmlformats.org/presentationml/2006/main">
  <p:tag name="KSO_WM_SLIDE_BACKGROUND_TYPE" val="general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6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6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6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5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6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67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68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69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70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71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72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73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74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75.xml><?xml version="1.0" encoding="utf-8"?>
<p:tagLst xmlns:p="http://schemas.openxmlformats.org/presentationml/2006/main">
  <p:tag name="KSO_WM_SLIDE_BACKGROUND_TYPE" val="general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3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378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5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</p:tagLst>
</file>

<file path=ppt/tags/tag38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7.xml><?xml version="1.0" encoding="utf-8"?>
<p:tagLst xmlns:p="http://schemas.openxmlformats.org/presentationml/2006/main">
  <p:tag name="KSO_WM_SLIDE_BACKGROUND_TYPE" val="general"/>
</p:tagLst>
</file>

<file path=ppt/tags/tag38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9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9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9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99.xml><?xml version="1.0" encoding="utf-8"?>
<p:tagLst xmlns:p="http://schemas.openxmlformats.org/presentationml/2006/main">
  <p:tag name="KSO_WM_SLIDE_BACKGROUND_TYPE" val="general"/>
</p:tagLst>
</file>

<file path=ppt/tags/tag4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0F0EF"/>
      </a:dk2>
      <a:lt2>
        <a:srgbClr val="FFFFFF"/>
      </a:lt2>
      <a:accent1>
        <a:srgbClr val="E2B08A"/>
      </a:accent1>
      <a:accent2>
        <a:srgbClr val="EDA499"/>
      </a:accent2>
      <a:accent3>
        <a:srgbClr val="EB9EAF"/>
      </a:accent3>
      <a:accent4>
        <a:srgbClr val="DDA0C7"/>
      </a:accent4>
      <a:accent5>
        <a:srgbClr val="C1A6D9"/>
      </a:accent5>
      <a:accent6>
        <a:srgbClr val="9FAEE0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63500">
          <a:solidFill>
            <a:srgbClr val="C4AC6A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汉仪旗黑-85S</vt:lpstr>
      <vt:lpstr>汉仪闫锐敏行楷简</vt:lpstr>
      <vt:lpstr>汉仪行楷简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2024-09-01T07:28:03.481</cp:lastPrinted>
  <dcterms:created xsi:type="dcterms:W3CDTF">2024-08-31T23:28:03Z</dcterms:created>
  <dcterms:modified xsi:type="dcterms:W3CDTF">2024-08-31T23:28:08Z</dcterms:modified>
</cp:coreProperties>
</file>