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6AE970-5AAA-4715-B54C-F9046190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A46F31-5E47-49CE-AF8A-BB9BE8B67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A2DF16-93F7-4B78-93C7-2128AA735C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502FB1-7C92-4185-92FC-7568D2DC06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CA7065E-E6E2-4075-A0DF-A3D0FE24B1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8F436F-F2AB-49E0-B010-1919E5007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DC5738-225A-41DC-862A-8B3D6BA5E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922C5B-A3DB-4219-AAB0-5056EEF3AF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5DD0F-B29B-4A35-92F3-3E9EB41DE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A03E77-5AD9-43DB-B6BF-D74BCA4AD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56ADC6-A509-4D19-AF9C-4D5550DE8A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200003012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2024-01-02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护士如何协助病人进行日常活动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病人日常活动评估与计划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协助病人进行基本生活活动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促进病人康复训练与活动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确保病人安全与舒适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与家属沟通合作，共同照顾病人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自我防护与职业健康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病人日常活动评估与计划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了解病人病情及活动能力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1950266" y="2682352"/>
            <a:ext cx="2426717" cy="490334"/>
            <a:chOff x="1950266" y="2682352"/>
            <a:chExt cx="2426717" cy="490334"/>
          </a:xfrm>
        </p:grpSpPr>
        <p:sp>
          <p:nvSpPr>
            <p:cNvPr id="26" name="TextBox 26"/>
            <p:cNvSpPr txBox="1"/>
            <p:nvPr/>
          </p:nvSpPr>
          <p:spPr>
            <a:xfrm>
              <a:off x="1950266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病情评估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2029744" y="3095526"/>
            <a:ext cx="2267763" cy="1552257"/>
            <a:chOff x="2029744" y="3095526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2029744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通过与医生交流、查阅病历等方式，了解病人的病情、诊断、治疗计划及预后。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5795518" y="2682352"/>
            <a:ext cx="2426717" cy="490334"/>
            <a:chOff x="5795518" y="2682352"/>
            <a:chExt cx="2426717" cy="490334"/>
          </a:xfrm>
        </p:grpSpPr>
        <p:sp>
          <p:nvSpPr>
            <p:cNvPr id="30" name="TextBox 30"/>
            <p:cNvSpPr txBox="1"/>
            <p:nvPr/>
          </p:nvSpPr>
          <p:spPr>
            <a:xfrm>
              <a:off x="5795518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活动能力评估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5874995" y="3095526"/>
            <a:ext cx="2267763" cy="1552257"/>
            <a:chOff x="5874995" y="3095526"/>
            <a:chExt cx="2267763" cy="1552257"/>
          </a:xfrm>
        </p:grpSpPr>
        <p:sp>
          <p:nvSpPr>
            <p:cNvPr id="32" name="TextBox 32"/>
            <p:cNvSpPr txBox="1"/>
            <p:nvPr/>
          </p:nvSpPr>
          <p:spPr>
            <a:xfrm>
              <a:off x="5874995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观察病人的步态、平衡能力、肌肉力量等，了解病人的活动能力受限程度。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688512" y="2682352"/>
            <a:ext cx="2426717" cy="490334"/>
            <a:chOff x="9688512" y="2682352"/>
            <a:chExt cx="2426717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688512" y="268235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疼痛评估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9767989" y="3095526"/>
            <a:ext cx="2267763" cy="1552257"/>
            <a:chOff x="9767989" y="3095526"/>
            <a:chExt cx="2267763" cy="1552257"/>
          </a:xfrm>
        </p:grpSpPr>
        <p:sp>
          <p:nvSpPr>
            <p:cNvPr id="36" name="TextBox 36"/>
            <p:cNvSpPr txBox="1"/>
            <p:nvPr/>
          </p:nvSpPr>
          <p:spPr>
            <a:xfrm>
              <a:off x="9767989" y="309552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询问病人疼痛部位、性质、程度等，以便在协助过程中避免加重病人疼痛。</a:t>
              </a:r>
            </a:p>
          </p:txBody>
        </p:sp>
      </p:grpSp>
      <p:pic>
        <p:nvPicPr>
          <p:cNvPr id="37" name="Picture 37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8" name="Picture 38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9" name="Picture 39"/>
          <p:cNvPicPr>
            <a:picLocks noChangeAspect="1"/>
          </p:cNvPicPr>
          <p:nvPr/>
        </p:nvPicPr>
        <p:blipFill>
          <a:blip r:embed="rId5">
            <a:alphaModFix amt="70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191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66863" y="4416743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47975"/>
            <a:ext cx="754062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0145"/>
            <a:ext cx="755650" cy="307975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3" name="AutoShape 6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TextBox 8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评估病人日常活动需求</a:t>
              </a:r>
            </a:p>
          </p:txBody>
        </p:sp>
      </p:grpSp>
      <p:grpSp>
        <p:nvGrpSpPr>
          <p:cNvPr id="84" name="Group 84"/>
          <p:cNvGrpSpPr/>
          <p:nvPr/>
        </p:nvGrpSpPr>
        <p:grpSpPr>
          <a:xfrm>
            <a:off x="923925" y="5145189"/>
            <a:ext cx="2426717" cy="490334"/>
            <a:chOff x="923925" y="5145189"/>
            <a:chExt cx="2426717" cy="490334"/>
          </a:xfrm>
        </p:grpSpPr>
        <p:sp>
          <p:nvSpPr>
            <p:cNvPr id="85" name="TextBox 85"/>
            <p:cNvSpPr txBox="1"/>
            <p:nvPr/>
          </p:nvSpPr>
          <p:spPr>
            <a:xfrm>
              <a:off x="923925" y="5145189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基本生活需求</a:t>
              </a:r>
            </a:p>
          </p:txBody>
        </p:sp>
      </p:grpSp>
      <p:grpSp>
        <p:nvGrpSpPr>
          <p:cNvPr id="86" name="Group 86"/>
          <p:cNvGrpSpPr/>
          <p:nvPr/>
        </p:nvGrpSpPr>
        <p:grpSpPr>
          <a:xfrm>
            <a:off x="6318250" y="3326131"/>
            <a:ext cx="2267763" cy="1552257"/>
            <a:chOff x="6318250" y="3326131"/>
            <a:chExt cx="2267763" cy="1552257"/>
          </a:xfrm>
        </p:grpSpPr>
        <p:sp>
          <p:nvSpPr>
            <p:cNvPr id="87" name="TextBox 87"/>
            <p:cNvSpPr txBox="1"/>
            <p:nvPr/>
          </p:nvSpPr>
          <p:spPr>
            <a:xfrm>
              <a:off x="6318250" y="3326131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根据病人的病情和康复计划，评估病人需要进行的功能锻炼项目和时间安排。</a:t>
              </a:r>
            </a:p>
          </p:txBody>
        </p:sp>
      </p:grpSp>
      <p:grpSp>
        <p:nvGrpSpPr>
          <p:cNvPr id="88" name="Group 88"/>
          <p:cNvGrpSpPr/>
          <p:nvPr/>
        </p:nvGrpSpPr>
        <p:grpSpPr>
          <a:xfrm>
            <a:off x="3670300" y="3625158"/>
            <a:ext cx="2426717" cy="490334"/>
            <a:chOff x="3670300" y="3625158"/>
            <a:chExt cx="2426717" cy="490334"/>
          </a:xfrm>
        </p:grpSpPr>
        <p:sp>
          <p:nvSpPr>
            <p:cNvPr id="89" name="TextBox 89"/>
            <p:cNvSpPr txBox="1"/>
            <p:nvPr/>
          </p:nvSpPr>
          <p:spPr>
            <a:xfrm>
              <a:off x="3670300" y="3625158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功能锻炼需求</a:t>
              </a:r>
            </a:p>
          </p:txBody>
        </p:sp>
      </p:grpSp>
      <p:grpSp>
        <p:nvGrpSpPr>
          <p:cNvPr id="90" name="Group 90"/>
          <p:cNvGrpSpPr/>
          <p:nvPr/>
        </p:nvGrpSpPr>
        <p:grpSpPr>
          <a:xfrm>
            <a:off x="6318250" y="1917802"/>
            <a:ext cx="2426717" cy="490334"/>
            <a:chOff x="6318250" y="1917802"/>
            <a:chExt cx="2426717" cy="490334"/>
          </a:xfrm>
        </p:grpSpPr>
        <p:sp>
          <p:nvSpPr>
            <p:cNvPr id="91" name="TextBox 91"/>
            <p:cNvSpPr txBox="1"/>
            <p:nvPr/>
          </p:nvSpPr>
          <p:spPr>
            <a:xfrm>
              <a:off x="6318250" y="1917802"/>
              <a:ext cx="2426717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心理支持需求</a:t>
              </a:r>
            </a:p>
          </p:txBody>
        </p:sp>
      </p:grpSp>
      <p:grpSp>
        <p:nvGrpSpPr>
          <p:cNvPr id="92" name="Group 92"/>
          <p:cNvGrpSpPr/>
          <p:nvPr/>
        </p:nvGrpSpPr>
        <p:grpSpPr>
          <a:xfrm>
            <a:off x="8927905" y="1448118"/>
            <a:ext cx="2267763" cy="1552257"/>
            <a:chOff x="8927905" y="1448118"/>
            <a:chExt cx="2267763" cy="1552257"/>
          </a:xfrm>
        </p:grpSpPr>
        <p:sp>
          <p:nvSpPr>
            <p:cNvPr id="93" name="TextBox 93"/>
            <p:cNvSpPr txBox="1"/>
            <p:nvPr/>
          </p:nvSpPr>
          <p:spPr>
            <a:xfrm>
              <a:off x="8927905" y="1448118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了解病人的心理状态，评估是否需要提供心理支持和情绪疏导。</a:t>
              </a:r>
            </a:p>
          </p:txBody>
        </p:sp>
      </p:grpSp>
      <p:grpSp>
        <p:nvGrpSpPr>
          <p:cNvPr id="94" name="Group 94"/>
          <p:cNvGrpSpPr/>
          <p:nvPr/>
        </p:nvGrpSpPr>
        <p:grpSpPr>
          <a:xfrm>
            <a:off x="3402013" y="4962843"/>
            <a:ext cx="2267763" cy="1552257"/>
            <a:chOff x="3402013" y="4962843"/>
            <a:chExt cx="2267763" cy="1552257"/>
          </a:xfrm>
        </p:grpSpPr>
        <p:sp>
          <p:nvSpPr>
            <p:cNvPr id="95" name="TextBox 95"/>
            <p:cNvSpPr txBox="1"/>
            <p:nvPr/>
          </p:nvSpPr>
          <p:spPr>
            <a:xfrm>
              <a:off x="3402013" y="4962843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评估病人在饮食、洗漱、穿衣、如厕等方面的自理能力，确定需要提供协助的项目。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根据病人的病情和日常活动需求，制定个性化的协助计划，明确需要协助的项目和时间安排。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根据病人的活动能力受限程度，选择合适的协助方式，如搀扶、使用助行器等。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安全措施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在协助过程中，注意确保病人的安全，如保持地面干燥、避免障碍物等。同时，教会病人及其家属如何正确进行日常活动和功能锻炼，提高病人的自我照顾能力。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制定个性化协助计划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协助病人进行基本生活活动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协助洗漱、穿衣和进食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洗漱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根据病人的实际情况，护士可以协助病人进行面部清洁、刷牙、梳头等基本洗漱活动，确保病人保持清洁和舒适。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穿衣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护士可以帮助病人选择适当的衣物，协助病人穿脱衣服，确保病人穿着整洁、舒适。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进食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护士可以协助病人进食，包括帮助病人选择合适的食物、喂食、清理餐具等，确保病人获得足够的营养和水分。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协助如厕、洗澡等个人卫生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护士可以协助病人如厕，包括帮助病人使用便器、清理便器等，确保病人能够顺利排便并保持个人卫生。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如厕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根据病人的实际情况，护士可以协助病人进行洗澡或擦浴，确保病人保持身体清洁和舒适。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洗澡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t="17953" b="17953"/>
          <a:stretch>
            <a:fillRect/>
          </a:stretch>
        </p:blipFill>
        <p:spPr>
          <a:xfrm>
            <a:off x="9048606" y="874695"/>
            <a:ext cx="2745886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t="16542" b="16542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护士可以定期为病人更换床单、被罩等床上用品，保持床铺整洁、干燥。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整理床铺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护士可以定期清理病人的生活环境，包括清理垃圾、擦拭家具、开窗通风等，确保病人生活在一个整洁、舒适的环境中。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清理环境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根据病人的实际情况和医院的规定，护士可以对病人的生活环境进行消毒处理，以预防交叉感染等问题的发生。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消毒处理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保持病人生活环境整洁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促进病人康复训练与活动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根据病人的病情和身体状况，护士应与医生、康复师等团队成员共同制定个性化的康复训练计划。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制定个性化康复计划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护士应具备专业的康复知识和技能，为病人提供正确的训练指导，确保病人能够正确、安全地进行康复训练。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提供专业指导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对于需要协助的病人，护士应提供必要的帮助，如协助病人进行床上运动、转移、步行等锻炼，以促进病人的身体功能恢复。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协助进行锻炼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协助进行康复训练与锻炼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组织活动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护士可以组织病人参加一些集体活动，如病友交流会、手工制作等，以增加病人之间的互动和交流，缓解孤独感。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提供娱乐设施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医院或康复中心可以提供一些娱乐设施，如电视、音响、棋牌等，以满足病人的娱乐需求。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评估病人兴趣与需求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护士应了解病人的兴趣爱好和需求，鼓励病人参加适合的社交和娱乐活动，如听音乐、看电影、读书等。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鼓励参与社交与娱乐活动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https://d.book118.com/065200003012011040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2024-08-30T22:00:32.615</cp:lastPrinted>
  <dcterms:created xsi:type="dcterms:W3CDTF">2024-08-30T14:00:32Z</dcterms:created>
  <dcterms:modified xsi:type="dcterms:W3CDTF">2024-08-30T14:00:34Z</dcterms:modified>
</cp:coreProperties>
</file>