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9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87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EB172-9D78-42B8-A183-1F61D505C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05E8-4879-481A-A591-9F0C0CB47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D6493-D65A-4755-82C6-E6E14A6A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2F574-33A1-4C73-BC0E-0075A2BF9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201F3-0934-44D9-95BE-D909A1B3F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F60E6-4E40-41BE-B1E7-A5B39088F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A4A15-0161-4279-A9DF-B830D38AE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84C62-6C04-44FE-A7A8-D8D5927F2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05294-8BA0-44D1-B2B9-D05DDCCA8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CC4B3-9113-4E48-A025-67CF70100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0BD96-B093-47F6-92EE-590CF6B8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956" r:id="rId2"/>
    <p:sldLayoutId id="2147507957" r:id="rId3"/>
    <p:sldLayoutId id="2147507958" r:id="rId4"/>
    <p:sldLayoutId id="2147507959" r:id="rId5"/>
    <p:sldLayoutId id="2147507960" r:id="rId6"/>
    <p:sldLayoutId id="2147507961" r:id="rId7"/>
    <p:sldLayoutId id="2147507962" r:id="rId8"/>
    <p:sldLayoutId id="2147507963" r:id="rId9"/>
    <p:sldLayoutId id="2147507964" r:id="rId10"/>
    <p:sldLayoutId id="21475079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31" Type="http://schemas.openxmlformats.org/officeDocument/2006/relationships/tags" Target="../tags/tag164.xml" /><Relationship Id="rId32" Type="http://schemas.openxmlformats.org/officeDocument/2006/relationships/tags" Target="../tags/tag165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11242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医院护理操作规范——心电监护、血氧饱和度监测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67970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67906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心电监护操作规范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操作规范注意事项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1132840" y="4458970"/>
            <a:ext cx="1271270" cy="146558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2693035" y="4458335"/>
            <a:ext cx="3610610" cy="14668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血氧饱和度监测操作规范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心电监护操作规范</a:t>
            </a:r>
            <a:endParaRPr lang="zh-CN" altLang="en-US"/>
          </a:p>
        </p:txBody>
      </p:sp>
      <p:sp>
        <p:nvSpPr>
          <p:cNvPr id="10488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监护设备准备</a:t>
            </a:r>
            <a:endParaRPr lang="zh-CN" altLang="en-US"/>
          </a:p>
        </p:txBody>
      </p:sp>
      <p:sp>
        <p:nvSpPr>
          <p:cNvPr id="1048958" name="椭圆 28"/>
          <p:cNvSpPr/>
          <p:nvPr>
            <p:custDataLst>
              <p:tags r:id="rId2"/>
            </p:custDataLst>
          </p:nvPr>
        </p:nvSpPr>
        <p:spPr>
          <a:xfrm>
            <a:off x="9277246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椭圆 29"/>
          <p:cNvSpPr/>
          <p:nvPr>
            <p:custDataLst>
              <p:tags r:id="rId3"/>
            </p:custDataLst>
          </p:nvPr>
        </p:nvSpPr>
        <p:spPr>
          <a:xfrm>
            <a:off x="9489289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正文"/>
          <p:cNvSpPr txBox="1"/>
          <p:nvPr>
            <p:custDataLst>
              <p:tags r:id="rId4"/>
            </p:custDataLst>
          </p:nvPr>
        </p:nvSpPr>
        <p:spPr>
          <a:xfrm>
            <a:off x="9532550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操作手册：熟悉操作手册，确保操作规范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4" name="弧形 58"/>
          <p:cNvSpPr/>
          <p:nvPr>
            <p:custDataLst>
              <p:tags r:id="rId5"/>
            </p:custDataLst>
          </p:nvPr>
        </p:nvSpPr>
        <p:spPr>
          <a:xfrm>
            <a:off x="9098107" y="2691361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椭圆 30"/>
          <p:cNvSpPr/>
          <p:nvPr>
            <p:custDataLst>
              <p:tags r:id="rId6"/>
            </p:custDataLst>
          </p:nvPr>
        </p:nvSpPr>
        <p:spPr>
          <a:xfrm>
            <a:off x="7516319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椭圆 31"/>
          <p:cNvSpPr/>
          <p:nvPr>
            <p:custDataLst>
              <p:tags r:id="rId7"/>
            </p:custDataLst>
          </p:nvPr>
        </p:nvSpPr>
        <p:spPr>
          <a:xfrm>
            <a:off x="7767358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8"/>
            </p:custDataLst>
          </p:nvPr>
        </p:nvSpPr>
        <p:spPr>
          <a:xfrm>
            <a:off x="7810619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记录纸：准备足够的记录纸，确保记录清晰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弧形 57"/>
          <p:cNvSpPr/>
          <p:nvPr>
            <p:custDataLst>
              <p:tags r:id="rId9"/>
            </p:custDataLst>
          </p:nvPr>
        </p:nvSpPr>
        <p:spPr>
          <a:xfrm>
            <a:off x="838200" y="2691361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椭圆 22"/>
          <p:cNvSpPr/>
          <p:nvPr>
            <p:custDataLst>
              <p:tags r:id="rId10"/>
            </p:custDataLst>
          </p:nvPr>
        </p:nvSpPr>
        <p:spPr>
          <a:xfrm>
            <a:off x="5935140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椭圆 23"/>
          <p:cNvSpPr/>
          <p:nvPr>
            <p:custDataLst>
              <p:tags r:id="rId11"/>
            </p:custDataLst>
          </p:nvPr>
        </p:nvSpPr>
        <p:spPr>
          <a:xfrm>
            <a:off x="6185570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12"/>
            </p:custDataLst>
          </p:nvPr>
        </p:nvSpPr>
        <p:spPr>
          <a:xfrm>
            <a:off x="6229441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电源：确保电源稳定，避免干扰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0" name="椭圆 24"/>
          <p:cNvSpPr/>
          <p:nvPr>
            <p:custDataLst>
              <p:tags r:id="rId13"/>
            </p:custDataLst>
          </p:nvPr>
        </p:nvSpPr>
        <p:spPr>
          <a:xfrm>
            <a:off x="4353962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椭圆 25"/>
          <p:cNvSpPr/>
          <p:nvPr>
            <p:custDataLst>
              <p:tags r:id="rId14"/>
            </p:custDataLst>
          </p:nvPr>
        </p:nvSpPr>
        <p:spPr>
          <a:xfrm>
            <a:off x="4604391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15"/>
            </p:custDataLst>
          </p:nvPr>
        </p:nvSpPr>
        <p:spPr>
          <a:xfrm>
            <a:off x="4648262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导联线：确保导联线连接牢固，无破损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椭圆 7"/>
          <p:cNvSpPr/>
          <p:nvPr>
            <p:custDataLst>
              <p:tags r:id="rId16"/>
            </p:custDataLst>
          </p:nvPr>
        </p:nvSpPr>
        <p:spPr>
          <a:xfrm>
            <a:off x="2772173" y="2870500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椭圆 9"/>
          <p:cNvSpPr/>
          <p:nvPr>
            <p:custDataLst>
              <p:tags r:id="rId17"/>
            </p:custDataLst>
          </p:nvPr>
        </p:nvSpPr>
        <p:spPr>
          <a:xfrm>
            <a:off x="3023212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18"/>
            </p:custDataLst>
          </p:nvPr>
        </p:nvSpPr>
        <p:spPr>
          <a:xfrm>
            <a:off x="3066474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电极片：准备足够的电极片，确保质量合格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92" name="椭圆 5"/>
          <p:cNvSpPr/>
          <p:nvPr>
            <p:custDataLst>
              <p:tags r:id="rId19"/>
            </p:custDataLst>
          </p:nvPr>
        </p:nvSpPr>
        <p:spPr>
          <a:xfrm>
            <a:off x="1011855" y="2870500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椭圆 4"/>
          <p:cNvSpPr/>
          <p:nvPr>
            <p:custDataLst>
              <p:tags r:id="rId20"/>
            </p:custDataLst>
          </p:nvPr>
        </p:nvSpPr>
        <p:spPr>
          <a:xfrm>
            <a:off x="1262285" y="2908278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21"/>
            </p:custDataLst>
          </p:nvPr>
        </p:nvSpPr>
        <p:spPr>
          <a:xfrm>
            <a:off x="1306156" y="3418277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心电监护仪：选择合适的型号和规格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患者准备</a:t>
            </a:r>
            <a:endParaRPr lang="zh-CN" altLang="en-US"/>
          </a:p>
        </p:txBody>
      </p:sp>
      <p:sp>
        <p:nvSpPr>
          <p:cNvPr id="1049034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患者应保持良好的心理状态，避免紧张和焦虑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患者应保持安静，避免剧烈运动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患者应保持皮肤清洁，避免皮肤破损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患者应配合医护人员进行心电监护操作，确保监测数据的准确性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连接监护设备</a:t>
            </a:r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准备监护设备：选择合适的监护设备，如心电监护仪、血氧饱和度监测仪等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连接电源：确保监护设备电源连接正常，并检查设备是否处于开机状态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连接患者：将监护设备的电极片或传感器正确连接到患者身上，确保连接牢固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启动监护：启动监护设备，开始监测患者的心电图和血氧饱和度等生理参数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监测参数设置</a:t>
            </a:r>
            <a:endParaRPr lang="zh-CN" altLang="en-US"/>
          </a:p>
        </p:txBody>
      </p:sp>
      <p:sp>
        <p:nvSpPr>
          <p:cNvPr id="1049146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心电图：监测心率、心律、心电轴、QRS波群等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心电监护仪：监测心电图、血压、血氧饱和度、体温、呼吸频率等参数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29"/>
            </p:custDataLst>
          </p:nvPr>
        </p:nvSpPr>
        <p:spPr>
          <a:xfrm>
            <a:off x="8155389" y="272341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呼吸频率：监测呼吸频率、呼吸模式等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30"/>
            </p:custDataLst>
          </p:nvPr>
        </p:nvSpPr>
        <p:spPr>
          <a:xfrm>
            <a:off x="1967825" y="272341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血压：监测收缩压、舒张压、脉压、平均动脉压等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31"/>
            </p:custDataLst>
          </p:nvPr>
        </p:nvSpPr>
        <p:spPr>
          <a:xfrm>
            <a:off x="643495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体温：监测体温、体温变化趋势等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32"/>
            </p:custDataLst>
          </p:nvPr>
        </p:nvSpPr>
        <p:spPr>
          <a:xfrm>
            <a:off x="3688263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血氧饱和度：监测血氧饱和度、脉搏氧饱和度等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异常情况处理</a:t>
            </a:r>
            <a:endParaRPr lang="zh-CN" altLang="en-US"/>
          </a:p>
        </p:txBody>
      </p:sp>
      <p:sp>
        <p:nvSpPr>
          <p:cNvPr id="10492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发现异常情况，立即通知医生和护士长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2"/>
          <p:cNvSpPr/>
          <p:nvPr>
            <p:custDataLst>
              <p:tags r:id="rId4"/>
            </p:custDataLst>
          </p:nvPr>
        </p:nvSpPr>
        <p:spPr>
          <a:xfrm>
            <a:off x="874829" y="2901344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记录异常情况，包括时间、症状、处理措施等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3"/>
          <p:cNvSpPr/>
          <p:nvPr>
            <p:custDataLst>
              <p:tags r:id="rId7"/>
            </p:custDataLst>
          </p:nvPr>
        </p:nvSpPr>
        <p:spPr>
          <a:xfrm>
            <a:off x="2655003" y="2901344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采取紧急措施，如心肺复苏、吸氧等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4"/>
          <p:cNvSpPr/>
          <p:nvPr>
            <p:custDataLst>
              <p:tags r:id="rId10"/>
            </p:custDataLst>
          </p:nvPr>
        </p:nvSpPr>
        <p:spPr>
          <a:xfrm>
            <a:off x="4435176" y="2901344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配合医生进行治疗，如药物治疗、手术治疗等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5"/>
          <p:cNvSpPr/>
          <p:nvPr>
            <p:custDataLst>
              <p:tags r:id="rId13"/>
            </p:custDataLst>
          </p:nvPr>
        </p:nvSpPr>
        <p:spPr>
          <a:xfrm>
            <a:off x="6215960" y="2901344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定期监测患者病情，及时调整治疗方案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6"/>
          <p:cNvSpPr/>
          <p:nvPr>
            <p:custDataLst>
              <p:tags r:id="rId16"/>
            </p:custDataLst>
          </p:nvPr>
        </p:nvSpPr>
        <p:spPr>
          <a:xfrm>
            <a:off x="7996134" y="2901344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91363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237721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做好患者心理疏导，减轻患者心理压力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7"/>
          <p:cNvSpPr/>
          <p:nvPr>
            <p:custDataLst>
              <p:tags r:id="rId19"/>
            </p:custDataLst>
          </p:nvPr>
        </p:nvSpPr>
        <p:spPr>
          <a:xfrm>
            <a:off x="9776918" y="2901344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血氧饱和度监测操作规范</a:t>
            </a:r>
            <a:endParaRPr lang="zh-CN" altLang="en-US"/>
          </a:p>
        </p:txBody>
      </p:sp>
      <p:sp>
        <p:nvSpPr>
          <p:cNvPr id="10493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https://d.book118.com/065211242132011121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Wingdings</vt:lpstr>
      <vt:lpstr>Office Theme</vt:lpstr>
      <vt:lpstr>医院护理操作规范——心电监护、血氧饱和度监测</vt:lpstr>
      <vt:lpstr>目录</vt:lpstr>
      <vt:lpstr>添加章节标题</vt:lpstr>
      <vt:lpstr>心电监护操作规范</vt:lpstr>
      <vt:lpstr>监护设备准备</vt:lpstr>
      <vt:lpstr>患者准备</vt:lpstr>
      <vt:lpstr>连接监护设备</vt:lpstr>
      <vt:lpstr>监测参数设置</vt:lpstr>
      <vt:lpstr>异常情况处理</vt:lpstr>
      <vt:lpstr>血氧饱和度监测操作规范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2024-09-24T11:34:10.805</cp:lastPrinted>
  <dcterms:created xsi:type="dcterms:W3CDTF">2024-09-24T03:34:10Z</dcterms:created>
  <dcterms:modified xsi:type="dcterms:W3CDTF">2024-09-24T03:34:12Z</dcterms:modified>
</cp:coreProperties>
</file>