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9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409176" cy="7056882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04933-639A-4864-8464-E015AC53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6B9B-C2B7-43F4-A8B8-62DD0BCB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DB40B-4161-4AFB-8182-D0B93B0D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47D18-019D-4040-A9CB-5AD83EF0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60E96-992F-4A25-9C98-C8E9024E2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08E84-AD9E-415F-8117-30BC8CA3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E20BF-267C-4D02-BA9F-B3389E33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20585-DA56-4443-AA0F-1EE02599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7CD90-7AAE-4016-9D5A-BB7F4A43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A0136-D5D2-41B2-89C2-5497328A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DA0EA-55D9-448D-8742-A797D27C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441" u="none">
                <a:solidFill>
                  <a:schemeClr val="tx1"/>
                </a:solidFill>
                <a:latin typeface="Comic Sans MS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441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169" name="Freeform 2"/>
          <p:cNvSpPr/>
          <p:nvPr/>
        </p:nvSpPr>
        <p:spPr bwMode="auto">
          <a:xfrm>
            <a:off x="21236" y="13068"/>
            <a:ext cx="9154344" cy="6976839"/>
          </a:xfrm>
          <a:custGeom>
            <a:rect l="l" t="t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rgbClr val="FFEF66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70" name=""/>
          <p:cNvGrpSpPr/>
          <p:nvPr/>
        </p:nvGrpSpPr>
        <p:grpSpPr>
          <a:xfrm>
            <a:off x="200926" y="241763"/>
            <a:ext cx="3897621" cy="1829562"/>
            <a:chOff x="4" y="4"/>
            <a:chExt cx="2455" cy="1152"/>
          </a:xfrm>
        </p:grpSpPr>
        <p:sp>
          <p:nvSpPr>
            <p:cNvPr id="1171" name="Freeform 9"/>
            <p:cNvSpPr/>
            <p:nvPr/>
          </p:nvSpPr>
          <p:spPr bwMode="auto">
            <a:xfrm>
              <a:off x="59" y="34"/>
              <a:ext cx="2315" cy="1046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2" name="Freeform 10"/>
            <p:cNvSpPr/>
            <p:nvPr/>
          </p:nvSpPr>
          <p:spPr bwMode="auto">
            <a:xfrm>
              <a:off x="48" y="121"/>
              <a:ext cx="2309" cy="1036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3" name="Freeform 11"/>
            <p:cNvSpPr/>
            <p:nvPr/>
          </p:nvSpPr>
          <p:spPr bwMode="auto">
            <a:xfrm>
              <a:off x="365" y="206"/>
              <a:ext cx="1531" cy="946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174" name=""/>
            <p:cNvGrpSpPr/>
            <p:nvPr/>
          </p:nvGrpSpPr>
          <p:grpSpPr>
            <a:xfrm>
              <a:off x="4" y="4"/>
              <a:ext cx="2455" cy="1112"/>
              <a:chOff x="4" y="4"/>
              <a:chExt cx="2455" cy="1112"/>
            </a:xfrm>
          </p:grpSpPr>
          <p:sp>
            <p:nvSpPr>
              <p:cNvPr id="1175" name="Freeform 13"/>
              <p:cNvSpPr/>
              <p:nvPr/>
            </p:nvSpPr>
            <p:spPr bwMode="auto">
              <a:xfrm>
                <a:off x="1940" y="813"/>
                <a:ext cx="218" cy="220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76" name="Freeform 14"/>
              <p:cNvSpPr/>
              <p:nvPr/>
            </p:nvSpPr>
            <p:spPr bwMode="auto">
              <a:xfrm>
                <a:off x="4" y="4"/>
                <a:ext cx="2455" cy="1112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77" name="Freeform 15"/>
              <p:cNvSpPr/>
              <p:nvPr/>
            </p:nvSpPr>
            <p:spPr bwMode="auto">
              <a:xfrm>
                <a:off x="210" y="15"/>
                <a:ext cx="1735" cy="632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78" name="Freeform 16"/>
              <p:cNvSpPr/>
              <p:nvPr/>
            </p:nvSpPr>
            <p:spPr bwMode="auto">
              <a:xfrm>
                <a:off x="298" y="110"/>
                <a:ext cx="234" cy="422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79" name="Freeform 17"/>
              <p:cNvSpPr/>
              <p:nvPr/>
            </p:nvSpPr>
            <p:spPr bwMode="auto">
              <a:xfrm>
                <a:off x="748" y="404"/>
                <a:ext cx="711" cy="375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grpSp>
        <p:nvGrpSpPr>
          <p:cNvPr id="1180" name=""/>
          <p:cNvGrpSpPr/>
          <p:nvPr/>
        </p:nvGrpSpPr>
        <p:grpSpPr>
          <a:xfrm>
            <a:off x="8144818" y="4495495"/>
            <a:ext cx="762046" cy="1089570"/>
            <a:chOff x="145" y="80"/>
            <a:chExt cx="480" cy="686"/>
          </a:xfrm>
        </p:grpSpPr>
        <p:sp>
          <p:nvSpPr>
            <p:cNvPr id="1181" name="Freeform 19"/>
            <p:cNvSpPr/>
            <p:nvPr/>
          </p:nvSpPr>
          <p:spPr bwMode="auto">
            <a:xfrm rot="7320000">
              <a:off x="64" y="268"/>
              <a:ext cx="647" cy="301"/>
            </a:xfrm>
            <a:custGeom>
              <a:rect l="l" t="t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2" name="Freeform 20"/>
            <p:cNvSpPr/>
            <p:nvPr/>
          </p:nvSpPr>
          <p:spPr bwMode="auto">
            <a:xfrm rot="7320000">
              <a:off x="49" y="255"/>
              <a:ext cx="645" cy="298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3" name="Freeform 21"/>
            <p:cNvSpPr/>
            <p:nvPr/>
          </p:nvSpPr>
          <p:spPr bwMode="auto">
            <a:xfrm rot="7320000">
              <a:off x="158" y="243"/>
              <a:ext cx="428" cy="273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184" name=""/>
            <p:cNvGrpSpPr/>
            <p:nvPr/>
          </p:nvGrpSpPr>
          <p:grpSpPr>
            <a:xfrm>
              <a:off x="145" y="80"/>
              <a:ext cx="480" cy="686"/>
              <a:chOff x="145" y="80"/>
              <a:chExt cx="480" cy="686"/>
            </a:xfrm>
          </p:grpSpPr>
          <p:sp>
            <p:nvSpPr>
              <p:cNvPr id="1185" name="Freeform 23"/>
              <p:cNvSpPr/>
              <p:nvPr/>
            </p:nvSpPr>
            <p:spPr bwMode="auto">
              <a:xfrm rot="7320000">
                <a:off x="146" y="529"/>
                <a:ext cx="61" cy="63"/>
              </a:xfrm>
              <a:custGeom>
                <a:rect l="l" t="t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86" name="Freeform 24"/>
              <p:cNvSpPr/>
              <p:nvPr/>
            </p:nvSpPr>
            <p:spPr bwMode="auto">
              <a:xfrm rot="7320000">
                <a:off x="42" y="263"/>
                <a:ext cx="686" cy="320"/>
              </a:xfrm>
              <a:custGeom>
                <a:rect l="l" t="t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87" name="Freeform 25"/>
              <p:cNvSpPr/>
              <p:nvPr/>
            </p:nvSpPr>
            <p:spPr bwMode="auto">
              <a:xfrm rot="7320000">
                <a:off x="223" y="332"/>
                <a:ext cx="486" cy="181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88" name="Freeform 26"/>
              <p:cNvSpPr/>
              <p:nvPr/>
            </p:nvSpPr>
            <p:spPr bwMode="auto">
              <a:xfrm rot="7320000">
                <a:off x="531" y="204"/>
                <a:ext cx="65" cy="121"/>
              </a:xfrm>
              <a:custGeom>
                <a:rect l="l" t="t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89" name="Freeform 27"/>
              <p:cNvSpPr/>
              <p:nvPr/>
            </p:nvSpPr>
            <p:spPr bwMode="auto">
              <a:xfrm rot="7320000">
                <a:off x="298" y="334"/>
                <a:ext cx="199" cy="107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1190" name="Freeform 28"/>
          <p:cNvSpPr/>
          <p:nvPr/>
        </p:nvSpPr>
        <p:spPr bwMode="auto">
          <a:xfrm>
            <a:off x="927850" y="5201183"/>
            <a:ext cx="7004609" cy="749794"/>
          </a:xfrm>
          <a:custGeom>
            <a:rect l="l" t="t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>
            <a:solidFill>
              <a:srgbClr val="703D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1" name="Freeform 29"/>
          <p:cNvSpPr/>
          <p:nvPr/>
        </p:nvSpPr>
        <p:spPr bwMode="auto">
          <a:xfrm>
            <a:off x="4194925" y="1986381"/>
            <a:ext cx="914781" cy="392049"/>
          </a:xfrm>
          <a:custGeom>
            <a:rect l="l" t="t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2" name="Slide Number Placeholder 3"/>
          <p:cNvSpPr/>
          <p:nvPr>
            <p:ph type="sldNum" sz="quarter"/>
          </p:nvPr>
        </p:nvSpPr>
        <p:spPr>
          <a:xfrm>
            <a:off x="6743243" y="6429603"/>
            <a:ext cx="1960245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4FF861E9-3A1C-47F1-BC10-8703E92D57CB}" type="slidenum">
              <a:rPr kumimoji="0" lang="zh-CN" altLang="en-US" sz="1441" u="none">
                <a:solidFill>
                  <a:schemeClr val="tx1"/>
                </a:solidFill>
                <a:latin typeface="Comic Sans MS" charset="0"/>
                <a:ea typeface="宋体" charset="-122"/>
              </a:rPr>
              <a:t>*</a:t>
            </a:fld>
          </a:p>
        </p:txBody>
      </p:sp>
      <p:sp>
        <p:nvSpPr>
          <p:cNvPr id="1193" name="Rectangle 3"/>
          <p:cNvSpPr/>
          <p:nvPr>
            <p:ph type="title" idx="1"/>
          </p:nvPr>
        </p:nvSpPr>
        <p:spPr>
          <a:xfrm>
            <a:off x="705688" y="156820"/>
            <a:ext cx="7069951" cy="16466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94" name="Rectangle 4"/>
          <p:cNvSpPr/>
          <p:nvPr>
            <p:ph type="body" idx="2"/>
          </p:nvPr>
        </p:nvSpPr>
        <p:spPr>
          <a:xfrm>
            <a:off x="705688" y="1881835"/>
            <a:ext cx="7919390" cy="37636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95" name="Date Placeholder 1"/>
          <p:cNvSpPr/>
          <p:nvPr>
            <p:ph type="dt" sz="half" idx="3"/>
          </p:nvPr>
        </p:nvSpPr>
        <p:spPr>
          <a:xfrm>
            <a:off x="705688" y="6429603"/>
            <a:ext cx="1960245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  <p:sp>
        <p:nvSpPr>
          <p:cNvPr id="1196" name="Footer Placeholder 2"/>
          <p:cNvSpPr/>
          <p:nvPr>
            <p:ph type="ftr" sz="quarter" idx="4"/>
          </p:nvPr>
        </p:nvSpPr>
        <p:spPr>
          <a:xfrm>
            <a:off x="3214802" y="6429603"/>
            <a:ext cx="2979573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  <a:latin typeface="Comic Sans MS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52844" indent="-352844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93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64495" indent="-294037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81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176147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0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646606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58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117064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58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1pPr>
      <a:lvl2pPr marL="470459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2pPr>
      <a:lvl3pPr marL="940918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3pPr>
      <a:lvl4pPr marL="1411376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4pPr>
      <a:lvl5pPr marL="1881835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109" name="Freeform 2"/>
          <p:cNvSpPr/>
          <p:nvPr/>
        </p:nvSpPr>
        <p:spPr bwMode="auto">
          <a:xfrm rot="18420000">
            <a:off x="8003518" y="-15518"/>
            <a:ext cx="1195749" cy="2144834"/>
          </a:xfrm>
          <a:custGeom>
            <a:rect l="l" t="t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0" name="Freeform 8"/>
          <p:cNvSpPr/>
          <p:nvPr/>
        </p:nvSpPr>
        <p:spPr bwMode="auto">
          <a:xfrm rot="18420000">
            <a:off x="8093362" y="25321"/>
            <a:ext cx="1199017" cy="2157902"/>
          </a:xfrm>
          <a:custGeom>
            <a:rect l="l" t="t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rgbClr val="703D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1" name="Freeform 9"/>
          <p:cNvSpPr/>
          <p:nvPr/>
        </p:nvSpPr>
        <p:spPr bwMode="auto">
          <a:xfrm rot="18420000">
            <a:off x="8058241" y="197659"/>
            <a:ext cx="1055265" cy="1617202"/>
          </a:xfrm>
          <a:custGeom>
            <a:rect l="l" t="t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rgbClr val="FFB800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12" name=""/>
          <p:cNvGrpSpPr/>
          <p:nvPr/>
        </p:nvGrpSpPr>
        <p:grpSpPr>
          <a:xfrm>
            <a:off x="8168" y="5701047"/>
            <a:ext cx="1836096" cy="1282327"/>
            <a:chOff x="0" y="101"/>
            <a:chExt cx="1157" cy="808"/>
          </a:xfrm>
        </p:grpSpPr>
        <p:sp>
          <p:nvSpPr>
            <p:cNvPr id="1113" name="Freeform 11"/>
            <p:cNvSpPr/>
            <p:nvPr/>
          </p:nvSpPr>
          <p:spPr bwMode="auto">
            <a:xfrm>
              <a:off x="20" y="117"/>
              <a:ext cx="1121" cy="668"/>
            </a:xfrm>
            <a:custGeom>
              <a:rect l="l" t="t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4" name="Freeform 12"/>
            <p:cNvSpPr/>
            <p:nvPr/>
          </p:nvSpPr>
          <p:spPr bwMode="auto">
            <a:xfrm>
              <a:off x="1047" y="196"/>
              <a:ext cx="73" cy="133"/>
            </a:xfrm>
            <a:custGeom>
              <a:rect l="l" t="t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5" name="Freeform 13"/>
            <p:cNvSpPr/>
            <p:nvPr/>
          </p:nvSpPr>
          <p:spPr bwMode="auto">
            <a:xfrm>
              <a:off x="16" y="393"/>
              <a:ext cx="815" cy="422"/>
            </a:xfrm>
            <a:custGeom>
              <a:rect l="l" t="t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6" name="Freeform 14"/>
            <p:cNvSpPr/>
            <p:nvPr/>
          </p:nvSpPr>
          <p:spPr bwMode="auto">
            <a:xfrm>
              <a:off x="128" y="428"/>
              <a:ext cx="540" cy="385"/>
            </a:xfrm>
            <a:custGeom>
              <a:rect l="l" t="t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7" name="Freeform 15"/>
            <p:cNvSpPr/>
            <p:nvPr/>
          </p:nvSpPr>
          <p:spPr bwMode="auto">
            <a:xfrm>
              <a:off x="494" y="144"/>
              <a:ext cx="139" cy="125"/>
            </a:xfrm>
            <a:custGeom>
              <a:rect l="l" t="t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8" name="Freeform 16"/>
            <p:cNvSpPr/>
            <p:nvPr/>
          </p:nvSpPr>
          <p:spPr bwMode="auto">
            <a:xfrm>
              <a:off x="655" y="794"/>
              <a:ext cx="78" cy="115"/>
            </a:xfrm>
            <a:custGeom>
              <a:rect l="l" t="t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rgbClr val="00B2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9" name="Freeform 17"/>
            <p:cNvSpPr/>
            <p:nvPr/>
          </p:nvSpPr>
          <p:spPr bwMode="auto">
            <a:xfrm>
              <a:off x="514" y="222"/>
              <a:ext cx="199" cy="394"/>
            </a:xfrm>
            <a:custGeom>
              <a:rect l="l" t="t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0" name="Freeform 18"/>
            <p:cNvSpPr/>
            <p:nvPr/>
          </p:nvSpPr>
          <p:spPr bwMode="auto">
            <a:xfrm>
              <a:off x="682" y="204"/>
              <a:ext cx="375" cy="179"/>
            </a:xfrm>
            <a:custGeom>
              <a:rect l="l" t="t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rgbClr val="FFB800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1" name="Freeform 19"/>
            <p:cNvSpPr/>
            <p:nvPr/>
          </p:nvSpPr>
          <p:spPr bwMode="auto">
            <a:xfrm>
              <a:off x="352" y="310"/>
              <a:ext cx="161" cy="69"/>
            </a:xfrm>
            <a:custGeom>
              <a:rect l="l" t="t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FFEF66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grpSp>
          <p:nvGrpSpPr>
            <p:cNvPr id="1122" name=""/>
            <p:cNvGrpSpPr/>
            <p:nvPr/>
          </p:nvGrpSpPr>
          <p:grpSpPr>
            <a:xfrm>
              <a:off x="0" y="101"/>
              <a:ext cx="1157" cy="803"/>
              <a:chOff x="0" y="101"/>
              <a:chExt cx="1157" cy="803"/>
            </a:xfrm>
          </p:grpSpPr>
          <p:grpSp>
            <p:nvGrpSpPr>
              <p:cNvPr id="1123" name=""/>
              <p:cNvGrpSpPr/>
              <p:nvPr/>
            </p:nvGrpSpPr>
            <p:grpSpPr>
              <a:xfrm>
                <a:off x="508" y="175"/>
                <a:ext cx="564" cy="729"/>
                <a:chOff x="14" y="103"/>
                <a:chExt cx="564" cy="729"/>
              </a:xfrm>
            </p:grpSpPr>
            <p:sp>
              <p:nvSpPr>
                <p:cNvPr id="1124" name="Freeform 22"/>
                <p:cNvSpPr/>
                <p:nvPr/>
              </p:nvSpPr>
              <p:spPr bwMode="auto">
                <a:xfrm>
                  <a:off x="14" y="129"/>
                  <a:ext cx="162" cy="90"/>
                </a:xfrm>
                <a:custGeom>
                  <a:rect l="l" t="t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25" name="Freeform 23"/>
                <p:cNvSpPr/>
                <p:nvPr/>
              </p:nvSpPr>
              <p:spPr bwMode="auto">
                <a:xfrm>
                  <a:off x="155" y="695"/>
                  <a:ext cx="118" cy="137"/>
                </a:xfrm>
                <a:custGeom>
                  <a:rect l="l" t="t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26" name="Freeform 24"/>
                <p:cNvSpPr/>
                <p:nvPr/>
              </p:nvSpPr>
              <p:spPr bwMode="auto">
                <a:xfrm>
                  <a:off x="534" y="103"/>
                  <a:ext cx="44" cy="120"/>
                </a:xfrm>
                <a:custGeom>
                  <a:rect l="l" t="t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127" name="Freeform 25"/>
              <p:cNvSpPr/>
              <p:nvPr/>
            </p:nvSpPr>
            <p:spPr bwMode="auto">
              <a:xfrm>
                <a:off x="73" y="350"/>
                <a:ext cx="612" cy="257"/>
              </a:xfrm>
              <a:custGeom>
                <a:rect l="l" t="t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28" name="Freeform 26"/>
              <p:cNvSpPr/>
              <p:nvPr/>
            </p:nvSpPr>
            <p:spPr bwMode="auto">
              <a:xfrm>
                <a:off x="263" y="509"/>
                <a:ext cx="251" cy="152"/>
              </a:xfrm>
              <a:custGeom>
                <a:rect l="l" t="t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129" name="Freeform 27"/>
              <p:cNvSpPr/>
              <p:nvPr/>
            </p:nvSpPr>
            <p:spPr bwMode="auto">
              <a:xfrm>
                <a:off x="576" y="297"/>
                <a:ext cx="110" cy="245"/>
              </a:xfrm>
              <a:custGeom>
                <a:rect l="l" t="t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130" name=""/>
              <p:cNvGrpSpPr/>
              <p:nvPr/>
            </p:nvGrpSpPr>
            <p:grpSpPr>
              <a:xfrm>
                <a:off x="0" y="101"/>
                <a:ext cx="1157" cy="698"/>
                <a:chOff x="0" y="101"/>
                <a:chExt cx="1157" cy="698"/>
              </a:xfrm>
            </p:grpSpPr>
            <p:sp>
              <p:nvSpPr>
                <p:cNvPr id="1131" name="Freeform 29"/>
                <p:cNvSpPr/>
                <p:nvPr/>
              </p:nvSpPr>
              <p:spPr bwMode="auto">
                <a:xfrm>
                  <a:off x="683" y="675"/>
                  <a:ext cx="77" cy="90"/>
                </a:xfrm>
                <a:custGeom>
                  <a:rect l="l" t="t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2" name="Freeform 30"/>
                <p:cNvSpPr/>
                <p:nvPr/>
              </p:nvSpPr>
              <p:spPr bwMode="auto">
                <a:xfrm>
                  <a:off x="0" y="346"/>
                  <a:ext cx="866" cy="453"/>
                </a:xfrm>
                <a:custGeom>
                  <a:rect l="l" t="t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3" name="Freeform 31"/>
                <p:cNvSpPr/>
                <p:nvPr/>
              </p:nvSpPr>
              <p:spPr bwMode="auto">
                <a:xfrm>
                  <a:off x="104" y="389"/>
                  <a:ext cx="82" cy="172"/>
                </a:xfrm>
                <a:custGeom>
                  <a:rect l="l" t="t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4" name="Freeform 32"/>
                <p:cNvSpPr/>
                <p:nvPr/>
              </p:nvSpPr>
              <p:spPr bwMode="auto">
                <a:xfrm>
                  <a:off x="457" y="101"/>
                  <a:ext cx="331" cy="611"/>
                </a:xfrm>
                <a:custGeom>
                  <a:rect l="l" t="t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5" name="Freeform 33"/>
                <p:cNvSpPr/>
                <p:nvPr/>
              </p:nvSpPr>
              <p:spPr bwMode="auto">
                <a:xfrm>
                  <a:off x="590" y="266"/>
                  <a:ext cx="99" cy="259"/>
                </a:xfrm>
                <a:custGeom>
                  <a:rect l="l" t="t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6" name="Freeform 34"/>
                <p:cNvSpPr/>
                <p:nvPr/>
              </p:nvSpPr>
              <p:spPr bwMode="auto">
                <a:xfrm>
                  <a:off x="333" y="245"/>
                  <a:ext cx="201" cy="139"/>
                </a:xfrm>
                <a:custGeom>
                  <a:rect l="l" t="t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7" name="Freeform 35"/>
                <p:cNvSpPr/>
                <p:nvPr/>
              </p:nvSpPr>
              <p:spPr bwMode="auto">
                <a:xfrm>
                  <a:off x="672" y="151"/>
                  <a:ext cx="485" cy="218"/>
                </a:xfrm>
                <a:custGeom>
                  <a:rect l="l" t="t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38" name="Freeform 36"/>
                <p:cNvSpPr/>
                <p:nvPr/>
              </p:nvSpPr>
              <p:spPr bwMode="auto">
                <a:xfrm>
                  <a:off x="733" y="221"/>
                  <a:ext cx="252" cy="88"/>
                </a:xfrm>
                <a:custGeom>
                  <a:rect l="l" t="t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</p:grpSp>
      <p:grpSp>
        <p:nvGrpSpPr>
          <p:cNvPr id="1139" name=""/>
          <p:cNvGrpSpPr/>
          <p:nvPr/>
        </p:nvGrpSpPr>
        <p:grpSpPr>
          <a:xfrm>
            <a:off x="8932184" y="2177505"/>
            <a:ext cx="396950" cy="4433421"/>
            <a:chOff x="159" y="39"/>
            <a:chExt cx="250" cy="2793"/>
          </a:xfrm>
        </p:grpSpPr>
        <p:sp>
          <p:nvSpPr>
            <p:cNvPr id="1140" name="Freeform 38"/>
            <p:cNvSpPr/>
            <p:nvPr/>
          </p:nvSpPr>
          <p:spPr bwMode="auto">
            <a:xfrm flipH="1">
              <a:off x="159" y="1363"/>
              <a:ext cx="211" cy="1468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1" name="Freeform 39"/>
            <p:cNvSpPr/>
            <p:nvPr/>
          </p:nvSpPr>
          <p:spPr bwMode="auto">
            <a:xfrm flipH="1">
              <a:off x="198" y="39"/>
              <a:ext cx="211" cy="1680"/>
            </a:xfrm>
            <a:custGeom>
              <a:rect l="l" t="t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rgbClr val="703DF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470459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940918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411376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1881835" indent="0" algn="l" defTabSz="940918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52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2" name=""/>
          <p:cNvGrpSpPr/>
          <p:nvPr/>
        </p:nvGrpSpPr>
        <p:grpSpPr>
          <a:xfrm>
            <a:off x="7561545" y="93112"/>
            <a:ext cx="2133600" cy="1966779"/>
            <a:chOff x="153" y="2"/>
            <a:chExt cx="1344" cy="1239"/>
          </a:xfrm>
        </p:grpSpPr>
        <p:grpSp>
          <p:nvGrpSpPr>
            <p:cNvPr id="1143" name=""/>
            <p:cNvGrpSpPr/>
            <p:nvPr/>
          </p:nvGrpSpPr>
          <p:grpSpPr>
            <a:xfrm>
              <a:off x="153" y="2"/>
              <a:ext cx="1344" cy="1239"/>
              <a:chOff x="153" y="2"/>
              <a:chExt cx="1344" cy="1239"/>
            </a:xfrm>
          </p:grpSpPr>
          <p:sp>
            <p:nvSpPr>
              <p:cNvPr id="1144" name="Freeform 42"/>
              <p:cNvSpPr/>
              <p:nvPr/>
            </p:nvSpPr>
            <p:spPr bwMode="auto">
              <a:xfrm rot="18420000">
                <a:off x="977" y="1060"/>
                <a:ext cx="64" cy="296"/>
              </a:xfrm>
              <a:custGeom>
                <a:rect l="l" t="t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rgbClr val="000000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470459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940918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411376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1881835" indent="0" algn="l" defTabSz="940918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52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grpSp>
            <p:nvGrpSpPr>
              <p:cNvPr id="1145" name=""/>
              <p:cNvGrpSpPr/>
              <p:nvPr/>
            </p:nvGrpSpPr>
            <p:grpSpPr>
              <a:xfrm>
                <a:off x="134" y="2"/>
                <a:ext cx="1383" cy="1011"/>
                <a:chOff x="134" y="2"/>
                <a:chExt cx="1383" cy="1011"/>
              </a:xfrm>
            </p:grpSpPr>
            <p:sp>
              <p:nvSpPr>
                <p:cNvPr id="1146" name="Freeform 44"/>
                <p:cNvSpPr/>
                <p:nvPr/>
              </p:nvSpPr>
              <p:spPr bwMode="auto">
                <a:xfrm rot="18420000">
                  <a:off x="499" y="16"/>
                  <a:ext cx="157" cy="129"/>
                </a:xfrm>
                <a:custGeom>
                  <a:rect l="l" t="t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47" name="Freeform 45"/>
                <p:cNvSpPr/>
                <p:nvPr/>
              </p:nvSpPr>
              <p:spPr bwMode="auto">
                <a:xfrm rot="18420000">
                  <a:off x="583" y="284"/>
                  <a:ext cx="277" cy="451"/>
                </a:xfrm>
                <a:custGeom>
                  <a:rect l="l" t="t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48" name="Freeform 46"/>
                <p:cNvSpPr/>
                <p:nvPr/>
              </p:nvSpPr>
              <p:spPr bwMode="auto">
                <a:xfrm rot="18420000">
                  <a:off x="388" y="129"/>
                  <a:ext cx="520" cy="924"/>
                </a:xfrm>
                <a:custGeom>
                  <a:rect l="l" t="t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49" name="Freeform 47"/>
                <p:cNvSpPr/>
                <p:nvPr/>
              </p:nvSpPr>
              <p:spPr bwMode="auto">
                <a:xfrm rot="18420000">
                  <a:off x="435" y="-77"/>
                  <a:ext cx="780" cy="1383"/>
                </a:xfrm>
                <a:custGeom>
                  <a:rect l="l" t="t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50" name="Freeform 48"/>
                <p:cNvSpPr/>
                <p:nvPr/>
              </p:nvSpPr>
              <p:spPr bwMode="auto">
                <a:xfrm rot="18420000">
                  <a:off x="840" y="865"/>
                  <a:ext cx="174" cy="126"/>
                </a:xfrm>
                <a:custGeom>
                  <a:rect l="l" t="t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51" name="Freeform 49"/>
                <p:cNvSpPr/>
                <p:nvPr/>
              </p:nvSpPr>
              <p:spPr bwMode="auto">
                <a:xfrm rot="18420000">
                  <a:off x="794" y="771"/>
                  <a:ext cx="186" cy="148"/>
                </a:xfrm>
                <a:custGeom>
                  <a:rect l="l" t="t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52" name="Freeform 50"/>
                <p:cNvSpPr/>
                <p:nvPr/>
              </p:nvSpPr>
              <p:spPr bwMode="auto">
                <a:xfrm rot="18420000">
                  <a:off x="519" y="158"/>
                  <a:ext cx="186" cy="151"/>
                </a:xfrm>
                <a:custGeom>
                  <a:rect l="l" t="t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153" name="Freeform 51"/>
                <p:cNvSpPr/>
                <p:nvPr/>
              </p:nvSpPr>
              <p:spPr bwMode="auto">
                <a:xfrm rot="18420000">
                  <a:off x="480" y="88"/>
                  <a:ext cx="184" cy="142"/>
                </a:xfrm>
                <a:custGeom>
                  <a:rect l="l" t="t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cap="flat">
                  <a:noFill/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1pPr>
                  <a:lvl2pPr marL="470459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2pPr>
                  <a:lvl3pPr marL="940918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3pPr>
                  <a:lvl4pPr marL="1411376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4pPr>
                  <a:lvl5pPr marL="1881835" indent="0" algn="l" defTabSz="940918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 kumimoji="0" sz="1852" b="0" i="0" u="none" kern="1200">
                      <a:solidFill>
                        <a:schemeClr val="tx1"/>
                      </a:solidFill>
                      <a:latin typeface="Comic Sans MS" charset="0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</p:grpSp>
        <p:cxnSp>
          <p:nvCxnSpPr>
            <p:cNvPr id="1154" name="Line 52"/>
            <p:cNvCxnSpPr/>
            <p:nvPr/>
          </p:nvCxnSpPr>
          <p:spPr>
            <a:xfrm>
              <a:off x="401" y="29"/>
              <a:ext cx="43" cy="99"/>
            </a:xfrm>
            <a:prstGeom prst="line">
              <a:avLst/>
            </a:prstGeom>
            <a:noFill/>
            <a:ln w="38100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</p:grpSp>
      <p:sp>
        <p:nvSpPr>
          <p:cNvPr id="1155" name="Slide Number Placeholder 3"/>
          <p:cNvSpPr/>
          <p:nvPr>
            <p:ph type="sldNum" sz="quarter"/>
          </p:nvPr>
        </p:nvSpPr>
        <p:spPr>
          <a:xfrm>
            <a:off x="6913131" y="6429603"/>
            <a:ext cx="1960245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F601DF4C-2821-4F33-915A-146B405CD206}" type="slidenum">
              <a:rPr kumimoji="0" lang="zh-CN" altLang="en-US" sz="1441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156" name="Rectangle 3"/>
          <p:cNvSpPr/>
          <p:nvPr>
            <p:ph type="title" idx="1"/>
          </p:nvPr>
        </p:nvSpPr>
        <p:spPr>
          <a:xfrm>
            <a:off x="705688" y="156820"/>
            <a:ext cx="7069951" cy="16466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57" name="Rectangle 4"/>
          <p:cNvSpPr/>
          <p:nvPr>
            <p:ph type="body" idx="2"/>
          </p:nvPr>
        </p:nvSpPr>
        <p:spPr>
          <a:xfrm>
            <a:off x="705688" y="1881835"/>
            <a:ext cx="7919390" cy="37636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58" name="Date Placeholder 1"/>
          <p:cNvSpPr/>
          <p:nvPr>
            <p:ph type="dt" sz="half" idx="3"/>
          </p:nvPr>
        </p:nvSpPr>
        <p:spPr>
          <a:xfrm>
            <a:off x="1411376" y="6429603"/>
            <a:ext cx="1960245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</a:endParaRPr>
          </a:p>
        </p:txBody>
      </p:sp>
      <p:sp>
        <p:nvSpPr>
          <p:cNvPr id="1159" name="Footer Placeholder 2"/>
          <p:cNvSpPr/>
          <p:nvPr>
            <p:ph type="ftr" sz="quarter" idx="4"/>
          </p:nvPr>
        </p:nvSpPr>
        <p:spPr>
          <a:xfrm>
            <a:off x="3659124" y="6429603"/>
            <a:ext cx="2979573" cy="47045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091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41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0" indent="0" algn="ctr" defTabSz="94091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28" b="0" i="0" u="none">
          <a:solidFill>
            <a:schemeClr val="tx1"/>
          </a:solidFill>
          <a:latin typeface="Comic Sans MS" charset="0"/>
          <a:ea typeface="宋体" charset="-122"/>
        </a:defRPr>
      </a:lvl5pPr>
    </p:titleStyle>
    <p:bodyStyle>
      <a:lvl1pPr marL="352844" indent="-352844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93" b="0" i="0" u="none">
          <a:solidFill>
            <a:schemeClr val="tx1"/>
          </a:solidFill>
          <a:latin typeface="Comic Sans MS" charset="0"/>
          <a:ea typeface="宋体" charset="-122"/>
        </a:defRPr>
      </a:lvl1pPr>
      <a:lvl2pPr marL="764495" indent="-294037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81" b="0" i="0" u="none">
          <a:solidFill>
            <a:schemeClr val="tx1"/>
          </a:solidFill>
          <a:latin typeface="Comic Sans MS" charset="0"/>
          <a:ea typeface="宋体" charset="-122"/>
        </a:defRPr>
      </a:lvl2pPr>
      <a:lvl3pPr marL="1176147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70" b="0" i="0" u="none">
          <a:solidFill>
            <a:schemeClr val="tx1"/>
          </a:solidFill>
          <a:latin typeface="Comic Sans MS" charset="0"/>
          <a:ea typeface="宋体" charset="-122"/>
        </a:defRPr>
      </a:lvl3pPr>
      <a:lvl4pPr marL="1646606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58" b="0" i="0" u="none">
          <a:solidFill>
            <a:schemeClr val="tx1"/>
          </a:solidFill>
          <a:latin typeface="Comic Sans MS" charset="0"/>
          <a:ea typeface="宋体" charset="-122"/>
        </a:defRPr>
      </a:lvl4pPr>
      <a:lvl5pPr marL="2117064" indent="-235229" algn="l" defTabSz="94091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58" b="0" i="0" u="none">
          <a:solidFill>
            <a:schemeClr val="tx1"/>
          </a:solidFill>
          <a:latin typeface="Comic Sans MS" charset="0"/>
          <a:ea typeface="宋体" charset="-122"/>
        </a:defRPr>
      </a:lvl5pPr>
    </p:bodyStyle>
    <p:otherStyle>
      <a:lvl1pPr marL="0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1pPr>
      <a:lvl2pPr marL="470459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2pPr>
      <a:lvl3pPr marL="940918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3pPr>
      <a:lvl4pPr marL="1411376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4pPr>
      <a:lvl5pPr marL="1881835" indent="0" algn="l" defTabSz="94091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52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tags" Target="../tags/tag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tags" Target="../tags/tag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2240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标题 1"/>
          <p:cNvSpPr/>
          <p:nvPr>
            <p:ph type="ctrTitle" idx="4294967295"/>
          </p:nvPr>
        </p:nvSpPr>
        <p:spPr>
          <a:xfrm>
            <a:off x="1411377" y="1555128"/>
            <a:ext cx="6586423" cy="23392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45791" dir="2021404" algn="ctr">
              <a:schemeClr val="bg2"/>
            </a:outerShdw>
          </a:effectLst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</a:lstStyle>
          <a:p>
            <a:pPr marL="0" lvl="0" indent="0" eaLnBrk="1" hangingPunct="1"/>
            <a:r>
              <a:rPr lang="zh-CN" altLang="en-US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学前儿童语言教育活动指导说课稿</a:t>
            </a:r>
            <a:endParaRPr lang="zh-CN" altLang="en-US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058" name="副标题 2"/>
          <p:cNvSpPr/>
          <p:nvPr>
            <p:ph type="subTitle" idx="4294967295"/>
          </p:nvPr>
        </p:nvSpPr>
        <p:spPr>
          <a:xfrm>
            <a:off x="1594333" y="4168787"/>
            <a:ext cx="6207442" cy="10323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470459" indent="0" algn="ctr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940918" indent="0" algn="ctr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411376" indent="0" algn="ctr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1881835" indent="0" algn="ctr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marL="0" lvl="0" indent="0" eaLnBrk="1" hangingPunct="1"/>
            <a:endParaRPr sz="288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1" name="Rectangle 2"/>
          <p:cNvSpPr/>
          <p:nvPr>
            <p:ph type="title" idx="4294967295"/>
          </p:nvPr>
        </p:nvSpPr>
        <p:spPr>
          <a:xfrm>
            <a:off x="628913" y="-325073"/>
            <a:ext cx="7069950" cy="16466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/>
              <a:t>课程设计</a:t>
            </a:r>
          </a:p>
        </p:txBody>
      </p:sp>
      <p:sp>
        <p:nvSpPr>
          <p:cNvPr id="2062" name="Rectangle 3"/>
          <p:cNvSpPr/>
          <p:nvPr>
            <p:ph type="body" idx="4294967295"/>
          </p:nvPr>
        </p:nvSpPr>
        <p:spPr>
          <a:xfrm>
            <a:off x="705689" y="1881835"/>
            <a:ext cx="7919389" cy="37636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/>
              <a:t>一、课程的定位于目标</a:t>
            </a:r>
          </a:p>
          <a:p>
            <a:pPr lvl="0" eaLnBrk="0" hangingPunct="0"/>
            <a:r>
              <a:rPr lang="zh-CN" altLang="en-US"/>
              <a:t>二、课程设计的理念与思路</a:t>
            </a:r>
          </a:p>
          <a:p>
            <a:pPr lvl="0" eaLnBrk="0" hangingPunct="0"/>
            <a:r>
              <a:rPr lang="zh-CN" altLang="en-US"/>
              <a:t>三、教学内容的选取与组织安排</a:t>
            </a:r>
          </a:p>
          <a:p>
            <a:pPr lvl="0" eaLnBrk="0" hangingPunct="0"/>
            <a:r>
              <a:rPr lang="zh-CN" altLang="en-US"/>
              <a:t>四、学生基础和特点分析</a:t>
            </a:r>
          </a:p>
          <a:p>
            <a:pPr lvl="0" eaLnBrk="0" hangingPunct="0"/>
            <a:r>
              <a:rPr lang="zh-CN" altLang="en-US"/>
              <a:t>五、教学模式及教学方法手段</a:t>
            </a:r>
          </a:p>
          <a:p>
            <a:pPr lvl="0" eaLnBrk="0" hangingPunct="0"/>
            <a:r>
              <a:rPr lang="zh-CN" altLang="en-US"/>
              <a:t>六、教学条件</a:t>
            </a:r>
          </a:p>
          <a:p>
            <a:pPr lvl="0" eaLnBrk="0" hangingPunct="0"/>
            <a:r>
              <a:rPr lang="zh-CN" altLang="en-US"/>
              <a:t>七、教学单元说课</a:t>
            </a:r>
          </a:p>
        </p:txBody>
      </p:sp>
      <p:pic>
        <p:nvPicPr>
          <p:cNvPr id="2063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矩形 1"/>
          <p:cNvSpPr/>
          <p:nvPr/>
        </p:nvSpPr>
        <p:spPr>
          <a:xfrm>
            <a:off x="1254557" y="313639"/>
            <a:ext cx="6508013" cy="862508"/>
          </a:xfrm>
          <a:prstGeom prst="rect">
            <a:avLst/>
          </a:prstGeom>
          <a:solidFill>
            <a:srgbClr val="FFFFFF"/>
          </a:solidFill>
          <a:ln w="25400"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816" b="1">
                <a:latin typeface="Arial" pitchFamily="34" charset="0"/>
              </a:rPr>
              <a:t>一、课程的定位与目标</a:t>
            </a:r>
            <a:endParaRPr lang="zh-CN" altLang="en-US" sz="4116" b="1">
              <a:latin typeface="Arial" pitchFamily="34" charset="0"/>
            </a:endParaRPr>
          </a:p>
        </p:txBody>
      </p:sp>
      <p:sp>
        <p:nvSpPr>
          <p:cNvPr id="2067" name="Text Box 16"/>
          <p:cNvSpPr/>
          <p:nvPr/>
        </p:nvSpPr>
        <p:spPr>
          <a:xfrm>
            <a:off x="2038655" y="1646606"/>
            <a:ext cx="6194374" cy="36640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270">
                <a:latin typeface="Arial" pitchFamily="34" charset="0"/>
              </a:rPr>
              <a:t>（一）课程性质：专业理论类课程中的实践性活动指导课（教法课），核心课程或专业主干课程。</a:t>
            </a:r>
            <a:endParaRPr lang="zh-CN" altLang="en-US" sz="2470">
              <a:latin typeface="Arial" pitchFamily="34" charset="0"/>
            </a:endParaRPr>
          </a:p>
          <a:p>
            <a:pPr marL="0" lvl="0" indent="0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270">
                <a:latin typeface="Arial" pitchFamily="34" charset="0"/>
              </a:rPr>
              <a:t>（二）课程的衔接：</a:t>
            </a:r>
            <a:endParaRPr lang="zh-CN" altLang="en-US" sz="2470">
              <a:latin typeface="Arial" pitchFamily="34" charset="0"/>
            </a:endParaRPr>
          </a:p>
          <a:p>
            <a:pPr marL="0" lvl="0" indent="0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270">
                <a:latin typeface="Arial" pitchFamily="34" charset="0"/>
              </a:rPr>
              <a:t> 先修课程：（三学）学前卫生学、学前心理学、</a:t>
            </a:r>
            <a:r>
              <a:rPr lang="zh-CN" altLang="en-US" sz="2070" b="1">
                <a:latin typeface="Arial" pitchFamily="34" charset="0"/>
              </a:rPr>
              <a:t>学前教育学</a:t>
            </a:r>
            <a:r>
              <a:rPr lang="zh-CN" altLang="en-US" sz="2170">
                <a:latin typeface="Arial" pitchFamily="34" charset="0"/>
              </a:rPr>
              <a:t>；语言类课程：语文、儿童文学、听话说话、教师口语、普通话。</a:t>
            </a:r>
            <a:endParaRPr lang="zh-CN" altLang="en-US" sz="2470">
              <a:latin typeface="Arial" pitchFamily="34" charset="0"/>
            </a:endParaRPr>
          </a:p>
          <a:p>
            <a:pPr marL="0" lvl="0" indent="0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370">
                <a:latin typeface="Arial" pitchFamily="34" charset="0"/>
              </a:rPr>
              <a:t>相关课程： 儿歌表演唱</a:t>
            </a:r>
            <a:endParaRPr lang="zh-CN" altLang="en-US" sz="2470">
              <a:latin typeface="Arial" pitchFamily="34" charset="0"/>
            </a:endParaRPr>
          </a:p>
        </p:txBody>
      </p:sp>
      <p:pic>
        <p:nvPicPr>
          <p:cNvPr id="2068" name="Picture 18"/>
          <p:cNvPicPr/>
          <p:nvPr/>
        </p:nvPicPr>
        <p:blipFill>
          <a:blip r:embed="rId2"/>
          <a:stretch>
            <a:fillRect/>
          </a:stretch>
        </p:blipFill>
        <p:spPr>
          <a:xfrm>
            <a:off x="392049" y="1097737"/>
            <a:ext cx="8669184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9" name="AutoShape 19"/>
          <p:cNvSpPr/>
          <p:nvPr/>
        </p:nvSpPr>
        <p:spPr>
          <a:xfrm>
            <a:off x="7605751" y="2901162"/>
            <a:ext cx="1489786" cy="2979572"/>
          </a:xfrm>
          <a:prstGeom prst="curvedLeftArrow">
            <a:avLst>
              <a:gd name="adj1" fmla="val 38889"/>
              <a:gd name="adj2" fmla="val 79111"/>
              <a:gd name="adj3" fmla="val 33333"/>
            </a:avLst>
          </a:prstGeom>
          <a:gradFill rotWithShape="1">
            <a:gsLst>
              <a:gs pos="0">
                <a:srgbClr val="00FFFF"/>
              </a:gs>
              <a:gs pos="100000">
                <a:srgbClr val="3366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070" name="Text Box 21"/>
          <p:cNvSpPr/>
          <p:nvPr/>
        </p:nvSpPr>
        <p:spPr>
          <a:xfrm>
            <a:off x="965421" y="1960245"/>
            <a:ext cx="759594" cy="43909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304" b="1">
                <a:solidFill>
                  <a:srgbClr val="CC0000"/>
                </a:solidFill>
                <a:latin typeface="华文行楷" charset="-122"/>
                <a:ea typeface="华文行楷" charset="-122"/>
              </a:rPr>
              <a:t>课程的定位与作用</a:t>
            </a:r>
            <a:endParaRPr lang="zh-CN" altLang="en-US" sz="3704" b="1">
              <a:solidFill>
                <a:srgbClr val="CC0000"/>
              </a:solidFill>
              <a:latin typeface="华文行楷" charset="-122"/>
              <a:ea typeface="华文行楷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7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09176" cy="70568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09176" cy="70568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8" name="Rectangle 2"/>
          <p:cNvSpPr/>
          <p:nvPr>
            <p:ph type="title" idx="4294967295"/>
          </p:nvPr>
        </p:nvSpPr>
        <p:spPr>
          <a:xfrm>
            <a:off x="705689" y="156820"/>
            <a:ext cx="7069950" cy="16466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chemeClr val="tx2"/>
                </a:solidFill>
              </a:rPr>
              <a:t>知识目标</a:t>
            </a:r>
          </a:p>
        </p:txBody>
      </p:sp>
      <p:sp>
        <p:nvSpPr>
          <p:cNvPr id="2119" name="Rectangle 3"/>
          <p:cNvSpPr/>
          <p:nvPr>
            <p:ph type="body" idx="4294967295"/>
          </p:nvPr>
        </p:nvSpPr>
        <p:spPr>
          <a:xfrm>
            <a:off x="704055" y="2491145"/>
            <a:ext cx="7919389" cy="37636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 sz="2170"/>
              <a:t>一、了解：学前儿童语言教育的基本观点，语言的获得，学前儿童语言发展，早期阅读的特点及心理基础，语言教育评价的基本观点及内容和方法。</a:t>
            </a:r>
            <a:endParaRPr lang="zh-CN" altLang="en-US" sz="2470"/>
          </a:p>
          <a:p>
            <a:pPr lvl="0" eaLnBrk="0" hangingPunct="0">
              <a:lnSpc>
                <a:spcPct val="90000"/>
              </a:lnSpc>
            </a:pPr>
            <a:r>
              <a:rPr lang="zh-CN" altLang="en-US" sz="2170"/>
              <a:t>二、理解并阐述：学前儿童语言教育的特殊性，影响学前儿童语言发展的因素，学前儿童语言教育的原则及方法，语言教育的目标和内容。</a:t>
            </a:r>
            <a:endParaRPr lang="zh-CN" altLang="en-US" sz="2470"/>
          </a:p>
          <a:p>
            <a:pPr lvl="0" eaLnBrk="0" hangingPunct="0">
              <a:lnSpc>
                <a:spcPct val="90000"/>
              </a:lnSpc>
            </a:pPr>
            <a:r>
              <a:rPr lang="zh-CN" altLang="en-US" sz="2370"/>
              <a:t>三、说出：文学作品、早期阅读、语言教学游戏学作品、谈话、讲述、日常生活中语言教育的设计思路及组织开展具体活动的指导方法。</a:t>
            </a:r>
            <a:endParaRPr lang="zh-CN" altLang="en-US" sz="2470"/>
          </a:p>
        </p:txBody>
      </p:sp>
      <p:pic>
        <p:nvPicPr>
          <p:cNvPr id="2120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33242" y="1824662"/>
            <a:ext cx="8669184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Rectangle 2"/>
          <p:cNvSpPr/>
          <p:nvPr>
            <p:ph type="title" idx="4294967295"/>
          </p:nvPr>
        </p:nvSpPr>
        <p:spPr>
          <a:xfrm>
            <a:off x="704055" y="-547235"/>
            <a:ext cx="7069950" cy="16466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chemeClr val="tx2"/>
                </a:solidFill>
              </a:rPr>
              <a:t>能力目标</a:t>
            </a:r>
          </a:p>
        </p:txBody>
      </p:sp>
      <p:sp>
        <p:nvSpPr>
          <p:cNvPr id="2124" name="Rectangle 3"/>
          <p:cNvSpPr/>
          <p:nvPr>
            <p:ph type="body" idx="4294967295"/>
          </p:nvPr>
        </p:nvSpPr>
        <p:spPr>
          <a:xfrm>
            <a:off x="705689" y="1881835"/>
            <a:ext cx="7919389" cy="37636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>
              <a:lnSpc>
                <a:spcPct val="80000"/>
              </a:lnSpc>
            </a:pPr>
            <a:r>
              <a:rPr lang="zh-CN" altLang="en-US" sz="2781"/>
              <a:t>能根据幼儿身心发展特点、语言教育的目标及内容要求科学合理的设计语言教育活动方案。</a:t>
            </a:r>
            <a:endParaRPr lang="zh-CN" altLang="en-US" sz="2881"/>
          </a:p>
          <a:p>
            <a:pPr lvl="0" eaLnBrk="0" hangingPunct="0">
              <a:lnSpc>
                <a:spcPct val="80000"/>
              </a:lnSpc>
            </a:pPr>
            <a:r>
              <a:rPr lang="zh-CN" altLang="en-US" sz="2581"/>
              <a:t>能将设计方案生动有效付诸实施，语言教育方法运用纯熟自然，过程流畅，能组织开展生动活泼、轻松愉快、符合学前教育特点及规律的学前语言教育活动。</a:t>
            </a:r>
            <a:endParaRPr lang="zh-CN" altLang="en-US" sz="2881"/>
          </a:p>
          <a:p>
            <a:pPr lvl="0" eaLnBrk="0" hangingPunct="0">
              <a:lnSpc>
                <a:spcPct val="80000"/>
              </a:lnSpc>
            </a:pPr>
            <a:r>
              <a:rPr lang="zh-CN" altLang="en-US" sz="2581"/>
              <a:t>口语及文字表达强，普通话标准，语用规范，具有良好的驾驭语言与幼儿及家长、同事语言沟通交流协调能力。</a:t>
            </a:r>
            <a:endParaRPr lang="zh-CN" altLang="en-US" sz="2881"/>
          </a:p>
        </p:txBody>
      </p:sp>
      <p:pic>
        <p:nvPicPr>
          <p:cNvPr id="2125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8" name="Rectangle 2"/>
          <p:cNvSpPr/>
          <p:nvPr>
            <p:ph type="title" idx="4294967295"/>
          </p:nvPr>
        </p:nvSpPr>
        <p:spPr>
          <a:xfrm>
            <a:off x="777564" y="-398583"/>
            <a:ext cx="7069950" cy="16466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chemeClr val="tx2"/>
                </a:solidFill>
              </a:rPr>
              <a:t>素质目标</a:t>
            </a:r>
          </a:p>
        </p:txBody>
      </p:sp>
      <p:sp>
        <p:nvSpPr>
          <p:cNvPr id="2129" name="Rectangle 3"/>
          <p:cNvSpPr/>
          <p:nvPr>
            <p:ph type="body" idx="4294967295"/>
          </p:nvPr>
        </p:nvSpPr>
        <p:spPr>
          <a:xfrm>
            <a:off x="705689" y="1881835"/>
            <a:ext cx="7919389" cy="37636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/>
              <a:t>具有良好的职业意识，对语言教育素材及教育现象敏感，具有良好的儿童文学修养。</a:t>
            </a:r>
          </a:p>
          <a:p>
            <a:pPr lvl="0" eaLnBrk="0" hangingPunct="0"/>
            <a:r>
              <a:rPr lang="zh-CN" altLang="en-US"/>
              <a:t>语言素质良好，养成自觉运用普通话的基本意识及习惯。</a:t>
            </a:r>
          </a:p>
          <a:p>
            <a:pPr lvl="0" eaLnBrk="0" hangingPunct="0"/>
            <a:r>
              <a:rPr lang="zh-CN" altLang="en-US"/>
              <a:t>喜欢故事讲述、诗歌朗诵、文学作品等语言活动，能从中体会到快乐，能用自身饱满的情绪状态传递快乐，感染幼儿。</a:t>
            </a:r>
          </a:p>
        </p:txBody>
      </p:sp>
      <p:pic>
        <p:nvPicPr>
          <p:cNvPr id="2130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3" name="Rectangle 2"/>
          <p:cNvSpPr/>
          <p:nvPr>
            <p:ph type="title" idx="4294967295"/>
          </p:nvPr>
        </p:nvSpPr>
        <p:spPr>
          <a:xfrm>
            <a:off x="904980" y="307105"/>
            <a:ext cx="6824919" cy="849439"/>
          </a:xfrm>
          <a:prstGeom prst="rect">
            <a:avLst/>
          </a:prstGeom>
          <a:solidFill>
            <a:srgbClr val="FFFFFF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4839">
                <a:solidFill>
                  <a:srgbClr val="FF0000"/>
                </a:solidFill>
              </a:rPr>
              <a:t>二 课程设计的理念思路</a:t>
            </a:r>
            <a:endParaRPr lang="zh-CN" altLang="en-US" sz="4939">
              <a:solidFill>
                <a:srgbClr val="FF0000"/>
              </a:solidFill>
            </a:endParaRPr>
          </a:p>
        </p:txBody>
      </p:sp>
      <p:pic>
        <p:nvPicPr>
          <p:cNvPr id="213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5" name="AutoShape 4"/>
          <p:cNvSpPr/>
          <p:nvPr/>
        </p:nvSpPr>
        <p:spPr>
          <a:xfrm rot="16200000">
            <a:off x="-1445681" y="3562745"/>
            <a:ext cx="4224328" cy="705688"/>
          </a:xfrm>
          <a:prstGeom prst="flowChartTerminator">
            <a:avLst/>
          </a:prstGeom>
          <a:gradFill rotWithShape="1">
            <a:gsLst>
              <a:gs pos="0">
                <a:srgbClr val="FFFF66"/>
              </a:gs>
              <a:gs pos="100000">
                <a:srgbClr val="CCECFF"/>
              </a:gs>
            </a:gsLst>
            <a:lin ang="5400000"/>
          </a:gradFill>
          <a:ln w="38100" cap="flat">
            <a:solidFill>
              <a:srgbClr val="FFCCCC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课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程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设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计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理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3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念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</p:txBody>
      </p:sp>
      <p:sp>
        <p:nvSpPr>
          <p:cNvPr id="2136" name="AutoShape 14"/>
          <p:cNvSpPr/>
          <p:nvPr/>
        </p:nvSpPr>
        <p:spPr>
          <a:xfrm>
            <a:off x="1332967" y="1725016"/>
            <a:ext cx="7762570" cy="462617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以岗位需求为目标，以提高学前教师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  质量为宗旨，以就业为导向。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</a:pPr>
            <a:r>
              <a:rPr lang="zh-CN" altLang="en-US" sz="2893" b="1">
                <a:latin typeface="华文行楷" charset="-122"/>
                <a:ea typeface="华文行楷" charset="-122"/>
              </a:rPr>
              <a:t>兼顾技能训练与执业资格考试。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突出实践教学，强化技能训练，突出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r>
              <a:rPr lang="zh-CN" altLang="en-US" sz="2993" b="1">
                <a:latin typeface="华文行楷" charset="-122"/>
                <a:ea typeface="华文行楷" charset="-122"/>
              </a:rPr>
              <a:t>  教学过程的职业性、实践性和开放性。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endParaRPr lang="zh-CN" altLang="en-US" b="1">
              <a:latin typeface="华文行楷" charset="-122"/>
              <a:ea typeface="华文行楷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9" name="Rectangle 2"/>
          <p:cNvSpPr/>
          <p:nvPr>
            <p:ph type="title" idx="4294967295"/>
          </p:nvPr>
        </p:nvSpPr>
        <p:spPr>
          <a:xfrm>
            <a:off x="851074" y="0"/>
            <a:ext cx="6824919" cy="1097737"/>
          </a:xfrm>
          <a:prstGeom prst="rect">
            <a:avLst/>
          </a:prstGeom>
          <a:solidFill>
            <a:srgbClr val="FFFFFF"/>
          </a:solidFill>
          <a:ln cap="flat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5457">
                <a:solidFill>
                  <a:srgbClr val="FF0000"/>
                </a:solidFill>
              </a:rPr>
              <a:t>二 课程设计理念思路</a:t>
            </a:r>
            <a:endParaRPr lang="zh-CN" altLang="en-US" sz="5557">
              <a:solidFill>
                <a:srgbClr val="FF0000"/>
              </a:solidFill>
            </a:endParaRPr>
          </a:p>
        </p:txBody>
      </p:sp>
      <p:pic>
        <p:nvPicPr>
          <p:cNvPr id="2140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1" name="AutoShape 4"/>
          <p:cNvSpPr/>
          <p:nvPr/>
        </p:nvSpPr>
        <p:spPr>
          <a:xfrm rot="16200000">
            <a:off x="-1445681" y="3562745"/>
            <a:ext cx="4224328" cy="705688"/>
          </a:xfrm>
          <a:prstGeom prst="flowChartTerminator">
            <a:avLst/>
          </a:prstGeom>
          <a:solidFill>
            <a:srgbClr val="FFFF00"/>
          </a:solidFill>
          <a:ln w="38100" cap="flat">
            <a:solidFill>
              <a:srgbClr val="FFCCCC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课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程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设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计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3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思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000066"/>
                </a:solidFill>
                <a:latin typeface="Arial" pitchFamily="34" charset="0"/>
                <a:ea typeface="楷体_GB2312" charset="-122"/>
              </a:rPr>
              <a:t>路</a:t>
            </a:r>
            <a:endParaRPr lang="zh-CN" altLang="en-US" sz="3704" b="1">
              <a:solidFill>
                <a:srgbClr val="000066"/>
              </a:solidFill>
              <a:latin typeface="Arial" pitchFamily="34" charset="0"/>
              <a:ea typeface="楷体_GB2312" charset="-122"/>
            </a:endParaRPr>
          </a:p>
        </p:txBody>
      </p:sp>
      <p:sp>
        <p:nvSpPr>
          <p:cNvPr id="2142" name="AutoShape 5"/>
          <p:cNvSpPr/>
          <p:nvPr/>
        </p:nvSpPr>
        <p:spPr>
          <a:xfrm>
            <a:off x="2407834" y="1602501"/>
            <a:ext cx="6445938" cy="96378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43" name="AutoShape 6"/>
          <p:cNvSpPr/>
          <p:nvPr/>
        </p:nvSpPr>
        <p:spPr>
          <a:xfrm>
            <a:off x="2407834" y="2861957"/>
            <a:ext cx="6445938" cy="1630270"/>
          </a:xfrm>
          <a:prstGeom prst="roundRect">
            <a:avLst>
              <a:gd name="adj" fmla="val 16667"/>
            </a:avLst>
          </a:prstGeom>
          <a:solidFill>
            <a:srgbClr val="00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44" name="Text Box 7"/>
          <p:cNvSpPr/>
          <p:nvPr/>
        </p:nvSpPr>
        <p:spPr>
          <a:xfrm>
            <a:off x="2195475" y="3057982"/>
            <a:ext cx="6535783" cy="15976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2844" lvl="0" indent="-352844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170" b="1">
                <a:solidFill>
                  <a:srgbClr val="0000FF"/>
                </a:solidFill>
                <a:latin typeface="Verdana" charset="0"/>
              </a:rPr>
              <a:t>          </a:t>
            </a:r>
            <a:r>
              <a:rPr lang="zh-CN" altLang="en-US" sz="2270" b="1">
                <a:solidFill>
                  <a:srgbClr val="000000"/>
                </a:solidFill>
                <a:latin typeface="Verdana" charset="0"/>
              </a:rPr>
              <a:t>改革以教材为中心的传统课程模式，理实一体化、教学做合一</a:t>
            </a:r>
            <a:r>
              <a:rPr lang="zh-CN" altLang="en-US" sz="2270" b="1">
                <a:solidFill>
                  <a:srgbClr val="FF0000"/>
                </a:solidFill>
                <a:latin typeface="Verdana" charset="0"/>
              </a:rPr>
              <a:t>，实训过程中</a:t>
            </a:r>
            <a:r>
              <a:rPr lang="zh-CN" altLang="en-US" sz="2070" b="1">
                <a:solidFill>
                  <a:srgbClr val="000000"/>
                </a:solidFill>
                <a:latin typeface="Verdana" charset="0"/>
              </a:rPr>
              <a:t>构建学生科学合理、富有张力的语言教育知能结构，发展职业能力</a:t>
            </a:r>
            <a:endParaRPr lang="zh-CN" altLang="en-US" sz="2470" b="1">
              <a:solidFill>
                <a:srgbClr val="000000"/>
              </a:solidFill>
              <a:latin typeface="Verdana" charset="0"/>
            </a:endParaRPr>
          </a:p>
        </p:txBody>
      </p:sp>
      <p:sp>
        <p:nvSpPr>
          <p:cNvPr id="2145" name="Oval 8"/>
          <p:cNvSpPr/>
          <p:nvPr/>
        </p:nvSpPr>
        <p:spPr>
          <a:xfrm>
            <a:off x="1489787" y="4861407"/>
            <a:ext cx="666483" cy="739993"/>
          </a:xfrm>
          <a:prstGeom prst="ellipse">
            <a:avLst/>
          </a:prstGeom>
          <a:gradFill rotWithShape="1">
            <a:gsLst>
              <a:gs pos="0">
                <a:srgbClr val="CC0000"/>
              </a:gs>
              <a:gs pos="100000">
                <a:srgbClr val="FF66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CC0000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781" b="1">
                <a:solidFill>
                  <a:srgbClr val="000000"/>
                </a:solidFill>
                <a:latin typeface="Arial" pitchFamily="34" charset="0"/>
              </a:rPr>
              <a:t>3</a:t>
            </a:r>
            <a:endParaRPr lang="en-US" altLang="zh-CN" sz="2881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146" name="Oval 9"/>
          <p:cNvSpPr/>
          <p:nvPr/>
        </p:nvSpPr>
        <p:spPr>
          <a:xfrm>
            <a:off x="1489787" y="3293211"/>
            <a:ext cx="666483" cy="739993"/>
          </a:xfrm>
          <a:prstGeom prst="ellipse">
            <a:avLst/>
          </a:prstGeom>
          <a:gradFill rotWithShape="1">
            <a:gsLst>
              <a:gs pos="0">
                <a:srgbClr val="CC0000"/>
              </a:gs>
              <a:gs pos="100000">
                <a:srgbClr val="FF66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CC0000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781" b="1">
                <a:solidFill>
                  <a:srgbClr val="000000"/>
                </a:solidFill>
                <a:latin typeface="Arial" pitchFamily="34" charset="0"/>
              </a:rPr>
              <a:t>2</a:t>
            </a:r>
            <a:endParaRPr lang="en-US" altLang="zh-CN" sz="2881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147" name="Oval 10"/>
          <p:cNvSpPr/>
          <p:nvPr/>
        </p:nvSpPr>
        <p:spPr>
          <a:xfrm>
            <a:off x="1411377" y="1646606"/>
            <a:ext cx="666483" cy="739993"/>
          </a:xfrm>
          <a:prstGeom prst="ellipse">
            <a:avLst/>
          </a:prstGeom>
          <a:gradFill rotWithShape="1">
            <a:gsLst>
              <a:gs pos="0">
                <a:srgbClr val="CC0000"/>
              </a:gs>
              <a:gs pos="100000">
                <a:srgbClr val="FF66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CC0000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781" b="1">
                <a:solidFill>
                  <a:srgbClr val="000000"/>
                </a:solidFill>
                <a:latin typeface="Arial" pitchFamily="34" charset="0"/>
              </a:rPr>
              <a:t>1</a:t>
            </a:r>
            <a:endParaRPr lang="en-US" altLang="zh-CN" sz="2881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148" name="AutoShape 11"/>
          <p:cNvSpPr/>
          <p:nvPr/>
        </p:nvSpPr>
        <p:spPr>
          <a:xfrm>
            <a:off x="2259183" y="4787898"/>
            <a:ext cx="6445938" cy="741626"/>
          </a:xfrm>
          <a:prstGeom prst="roundRect">
            <a:avLst>
              <a:gd name="adj" fmla="val 16667"/>
            </a:avLst>
          </a:prstGeom>
          <a:solidFill>
            <a:srgbClr val="FF00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49" name="Text Box 12"/>
          <p:cNvSpPr/>
          <p:nvPr/>
        </p:nvSpPr>
        <p:spPr>
          <a:xfrm>
            <a:off x="2407834" y="4714389"/>
            <a:ext cx="5854598" cy="12218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2844" lvl="0" indent="-352844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370" b="1">
                <a:latin typeface="Verdana" charset="0"/>
              </a:rPr>
              <a:t>    </a:t>
            </a:r>
            <a:r>
              <a:rPr lang="zh-CN" altLang="en-US" sz="2170" b="1">
                <a:solidFill>
                  <a:srgbClr val="000000"/>
                </a:solidFill>
                <a:latin typeface="Verdana" charset="0"/>
              </a:rPr>
              <a:t>学生主体，教师是指导者、观察者、帮助者，提供支持性环境，课堂氛围心理相容</a:t>
            </a:r>
            <a:endParaRPr lang="zh-CN" altLang="en-US" sz="2470" b="1">
              <a:solidFill>
                <a:srgbClr val="000000"/>
              </a:solidFill>
              <a:latin typeface="Verdana" charset="0"/>
            </a:endParaRPr>
          </a:p>
        </p:txBody>
      </p:sp>
      <p:sp>
        <p:nvSpPr>
          <p:cNvPr id="2150" name="AutoShape 13"/>
          <p:cNvSpPr/>
          <p:nvPr/>
        </p:nvSpPr>
        <p:spPr>
          <a:xfrm>
            <a:off x="2430704" y="5959144"/>
            <a:ext cx="6447572" cy="666483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51" name="Text Box 14"/>
          <p:cNvSpPr/>
          <p:nvPr/>
        </p:nvSpPr>
        <p:spPr>
          <a:xfrm>
            <a:off x="2481344" y="6047355"/>
            <a:ext cx="5928107" cy="8461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2844" lvl="0" indent="-352844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070" b="1">
                <a:latin typeface="Verdana" charset="0"/>
              </a:rPr>
              <a:t>   </a:t>
            </a:r>
            <a:r>
              <a:rPr lang="zh-CN" altLang="en-US" sz="2370" b="1">
                <a:solidFill>
                  <a:srgbClr val="000000"/>
                </a:solidFill>
                <a:latin typeface="Verdana" charset="0"/>
              </a:rPr>
              <a:t>，建立以学生发展为基本价值取向的动态、综合评价体系</a:t>
            </a:r>
            <a:endParaRPr lang="zh-CN" altLang="en-US" sz="2470" b="1">
              <a:solidFill>
                <a:srgbClr val="000000"/>
              </a:solidFill>
              <a:latin typeface="Verdana" charset="0"/>
            </a:endParaRPr>
          </a:p>
        </p:txBody>
      </p:sp>
      <p:sp>
        <p:nvSpPr>
          <p:cNvPr id="2152" name="Oval 15"/>
          <p:cNvSpPr/>
          <p:nvPr/>
        </p:nvSpPr>
        <p:spPr>
          <a:xfrm>
            <a:off x="1489787" y="5959144"/>
            <a:ext cx="666483" cy="739993"/>
          </a:xfrm>
          <a:prstGeom prst="ellipse">
            <a:avLst/>
          </a:prstGeom>
          <a:gradFill rotWithShape="1">
            <a:gsLst>
              <a:gs pos="0">
                <a:srgbClr val="CC0000"/>
              </a:gs>
              <a:gs pos="100000">
                <a:srgbClr val="FF66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CC0000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581" b="1">
                <a:solidFill>
                  <a:srgbClr val="000000"/>
                </a:solidFill>
                <a:latin typeface="Arial" pitchFamily="34" charset="0"/>
              </a:rPr>
              <a:t>4</a:t>
            </a:r>
            <a:endParaRPr lang="en-US" altLang="zh-CN" sz="2881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153" name="Text Box 16"/>
          <p:cNvSpPr/>
          <p:nvPr/>
        </p:nvSpPr>
        <p:spPr>
          <a:xfrm>
            <a:off x="2430704" y="1646606"/>
            <a:ext cx="6194374" cy="8461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2844" lvl="0" indent="-352844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370" b="1">
                <a:solidFill>
                  <a:srgbClr val="000000"/>
                </a:solidFill>
                <a:latin typeface="Verdana" charset="0"/>
              </a:rPr>
              <a:t>        以</a:t>
            </a:r>
            <a:r>
              <a:rPr lang="zh-CN" altLang="en-US" sz="2170" b="1">
                <a:solidFill>
                  <a:srgbClr val="000000"/>
                </a:solidFill>
                <a:latin typeface="Arial" pitchFamily="34" charset="0"/>
              </a:rPr>
              <a:t>“</a:t>
            </a:r>
            <a:r>
              <a:rPr lang="zh-CN" altLang="en-US" sz="2370" b="1">
                <a:solidFill>
                  <a:srgbClr val="000000"/>
                </a:solidFill>
                <a:latin typeface="Verdana" charset="0"/>
              </a:rPr>
              <a:t>必需、够用、针对性和适用性</a:t>
            </a:r>
            <a:r>
              <a:rPr lang="zh-CN" altLang="en-US" sz="2370" b="1">
                <a:solidFill>
                  <a:srgbClr val="000000"/>
                </a:solidFill>
                <a:latin typeface="Arial" pitchFamily="34" charset="0"/>
              </a:rPr>
              <a:t>”</a:t>
            </a:r>
            <a:r>
              <a:rPr lang="zh-CN" altLang="en-US" sz="2070" b="1">
                <a:solidFill>
                  <a:srgbClr val="000000"/>
                </a:solidFill>
                <a:latin typeface="Verdana" charset="0"/>
              </a:rPr>
              <a:t>原则整合教学内容</a:t>
            </a:r>
            <a:endParaRPr lang="zh-CN" altLang="en-US" sz="2470" b="1">
              <a:solidFill>
                <a:srgbClr val="000000"/>
              </a:solidFill>
              <a:latin typeface="Verdana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6" name="Rectangle 2"/>
          <p:cNvSpPr/>
          <p:nvPr>
            <p:ph type="title" idx="4294967295"/>
          </p:nvPr>
        </p:nvSpPr>
        <p:spPr>
          <a:xfrm>
            <a:off x="904980" y="307105"/>
            <a:ext cx="6824919" cy="849439"/>
          </a:xfrm>
          <a:prstGeom prst="rect">
            <a:avLst/>
          </a:prstGeom>
          <a:solidFill>
            <a:srgbClr val="FFFFFF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4539">
                <a:solidFill>
                  <a:srgbClr val="FF0000"/>
                </a:solidFill>
              </a:rPr>
              <a:t>二 课程设计的理念思路</a:t>
            </a:r>
            <a:endParaRPr lang="zh-CN" altLang="en-US" sz="4939">
              <a:solidFill>
                <a:srgbClr val="FF0000"/>
              </a:solidFill>
            </a:endParaRPr>
          </a:p>
        </p:txBody>
      </p:sp>
      <p:pic>
        <p:nvPicPr>
          <p:cNvPr id="2157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05197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8" name="AutoShape 14"/>
          <p:cNvSpPr/>
          <p:nvPr/>
        </p:nvSpPr>
        <p:spPr>
          <a:xfrm>
            <a:off x="628913" y="1380339"/>
            <a:ext cx="7762570" cy="462617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r>
              <a:rPr lang="zh-CN" altLang="en-US" sz="2893" b="1">
                <a:latin typeface="华文行楷" charset="-122"/>
                <a:ea typeface="华文行楷" charset="-122"/>
              </a:rPr>
              <a:t>课程教学的思路：以故事教学为整个课程的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生成点，多元实训培养教育技能素养，教师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点拨引导能力迁移。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752"/>
              <a:t>一、观摩导入：播放上海幼教名师课堂实录</a:t>
            </a:r>
            <a:r>
              <a:rPr lang="en-US" altLang="zh-CN" sz="1452"/>
              <a:t>《</a:t>
            </a:r>
            <a:r>
              <a:rPr lang="zh-CN" altLang="en-US" sz="1452"/>
              <a:t>猜猜我有多爱你</a:t>
            </a:r>
            <a:r>
              <a:rPr lang="en-US" altLang="zh-CN" sz="1552"/>
              <a:t>》</a:t>
            </a:r>
            <a:r>
              <a:rPr lang="zh-CN" altLang="en-US" sz="1452"/>
              <a:t>（儿童文学课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752"/>
              <a:t>已经学过作品），呈现真实的幼儿园故事教学课堂情景。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452"/>
              <a:t>二、案例分析：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752"/>
              <a:t>   </a:t>
            </a:r>
            <a:r>
              <a:rPr lang="en-US" altLang="zh-CN" sz="1452"/>
              <a:t>1</a:t>
            </a:r>
            <a:r>
              <a:rPr lang="zh-CN" altLang="en-US" sz="1452"/>
              <a:t>同步分析教学过程的各环节的组织衔接、方法的具体运用，体现何种教育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752"/>
              <a:t>理念，适切何种幼儿身心特点及教育规律，抽取出活动设计方案之主干</a:t>
            </a:r>
            <a:r>
              <a:rPr lang="en-US" altLang="zh-CN" sz="1452">
                <a:latin typeface="Arial" pitchFamily="34" charset="0"/>
              </a:rPr>
              <a:t>——</a:t>
            </a:r>
            <a:endParaRPr lang="en-US" altLang="zh-CN" sz="1852">
              <a:latin typeface="Arial" pitchFamily="34" charset="0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552"/>
              <a:t>教学过程部分</a:t>
            </a:r>
            <a:r>
              <a:rPr lang="en-US" altLang="zh-CN" sz="1552"/>
              <a:t>.</a:t>
            </a:r>
            <a:endParaRPr lang="en-US" altLang="zh-CN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1452"/>
              <a:t>   2</a:t>
            </a:r>
            <a:r>
              <a:rPr lang="zh-CN" altLang="en-US" sz="1752"/>
              <a:t>分析做课教师的教态、音质、语言风格特点、对课堂的整体把控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452"/>
              <a:t>三、实践实训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752"/>
              <a:t>   模仿性翻版模拟，独立设计、试讲</a:t>
            </a:r>
            <a:r>
              <a:rPr lang="en-US" altLang="zh-CN" sz="1652">
                <a:latin typeface="Arial" pitchFamily="34" charset="0"/>
              </a:rPr>
              <a:t>——</a:t>
            </a:r>
            <a:r>
              <a:rPr lang="zh-CN" altLang="en-US" sz="1452"/>
              <a:t>师生点评反思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552"/>
              <a:t>四、迁移与其他内容的教学。</a:t>
            </a: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52"/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</a:pP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Clr>
                <a:srgbClr val="FF0000"/>
              </a:buClr>
              <a:buFont typeface="Wingdings" charset="2"/>
              <a:buNone/>
            </a:pP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159" name="AutoShape 5"/>
          <p:cNvSpPr/>
          <p:nvPr/>
        </p:nvSpPr>
        <p:spPr>
          <a:xfrm>
            <a:off x="4631079" y="5454382"/>
            <a:ext cx="517831" cy="75143"/>
          </a:xfrm>
          <a:prstGeom prst="rightArrow">
            <a:avLst>
              <a:gd name="adj1" fmla="val 50000"/>
              <a:gd name="adj2" fmla="val 167529"/>
            </a:avLst>
          </a:prstGeom>
          <a:solidFill>
            <a:srgbClr val="FFEF66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2" name="Rectangle 4"/>
          <p:cNvSpPr/>
          <p:nvPr/>
        </p:nvSpPr>
        <p:spPr>
          <a:xfrm>
            <a:off x="1267626" y="230329"/>
            <a:ext cx="6723640" cy="7220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916" b="1">
                <a:solidFill>
                  <a:srgbClr val="FF0000"/>
                </a:solidFill>
                <a:latin typeface="华文行楷" charset="-122"/>
                <a:ea typeface="华文行楷" charset="-122"/>
              </a:rPr>
              <a:t>二 、课程设计的理念和思路</a:t>
            </a:r>
            <a:endParaRPr lang="zh-CN" altLang="en-US" sz="4116" b="1">
              <a:solidFill>
                <a:srgbClr val="FF0000"/>
              </a:solidFill>
              <a:latin typeface="华文行楷" charset="-122"/>
              <a:ea typeface="华文行楷" charset="-122"/>
            </a:endParaRPr>
          </a:p>
        </p:txBody>
      </p:sp>
      <p:pic>
        <p:nvPicPr>
          <p:cNvPr id="2163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392049" y="940918"/>
            <a:ext cx="8669184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64" name="AutoShape 15"/>
          <p:cNvSpPr/>
          <p:nvPr/>
        </p:nvSpPr>
        <p:spPr>
          <a:xfrm>
            <a:off x="1489787" y="3920490"/>
            <a:ext cx="784098" cy="392049"/>
          </a:xfrm>
          <a:prstGeom prst="rightArrow">
            <a:avLst>
              <a:gd name="adj1" fmla="val 50000"/>
              <a:gd name="adj2" fmla="val 48620"/>
            </a:avLst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65" name="AutoShape 16"/>
          <p:cNvSpPr/>
          <p:nvPr/>
        </p:nvSpPr>
        <p:spPr>
          <a:xfrm>
            <a:off x="5018227" y="3606850"/>
            <a:ext cx="940918" cy="548869"/>
          </a:xfrm>
          <a:prstGeom prst="rightArrow">
            <a:avLst>
              <a:gd name="adj1" fmla="val 50000"/>
              <a:gd name="adj2" fmla="val 41675"/>
            </a:avLst>
          </a:prstGeom>
          <a:solidFill>
            <a:srgbClr val="3333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66" name="AutoShape 17"/>
          <p:cNvSpPr/>
          <p:nvPr/>
        </p:nvSpPr>
        <p:spPr>
          <a:xfrm>
            <a:off x="3214802" y="3606850"/>
            <a:ext cx="940918" cy="548869"/>
          </a:xfrm>
          <a:prstGeom prst="rightArrow">
            <a:avLst>
              <a:gd name="adj1" fmla="val 50000"/>
              <a:gd name="adj2" fmla="val 41675"/>
            </a:avLst>
          </a:prstGeom>
          <a:solidFill>
            <a:srgbClr val="3333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67" name="AutoShape 18"/>
          <p:cNvSpPr/>
          <p:nvPr/>
        </p:nvSpPr>
        <p:spPr>
          <a:xfrm>
            <a:off x="6743243" y="3606850"/>
            <a:ext cx="940918" cy="548869"/>
          </a:xfrm>
          <a:prstGeom prst="rightArrow">
            <a:avLst>
              <a:gd name="adj1" fmla="val 50000"/>
              <a:gd name="adj2" fmla="val 41675"/>
            </a:avLst>
          </a:prstGeom>
          <a:solidFill>
            <a:srgbClr val="3333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168" name="Rectangle 19"/>
          <p:cNvSpPr/>
          <p:nvPr/>
        </p:nvSpPr>
        <p:spPr>
          <a:xfrm>
            <a:off x="0" y="3972763"/>
            <a:ext cx="9409175" cy="147018"/>
          </a:xfrm>
          <a:prstGeom prst="rect">
            <a:avLst/>
          </a:prstGeom>
          <a:gradFill rotWithShape="1">
            <a:gsLst>
              <a:gs pos="0">
                <a:srgbClr val="CFCFCF"/>
              </a:gs>
              <a:gs pos="100000">
                <a:srgbClr val="5F5F5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grpSp>
        <p:nvGrpSpPr>
          <p:cNvPr id="2169" name=""/>
          <p:cNvGrpSpPr/>
          <p:nvPr/>
        </p:nvGrpSpPr>
        <p:grpSpPr>
          <a:xfrm>
            <a:off x="1803426" y="1097736"/>
            <a:ext cx="1481619" cy="5331866"/>
            <a:chOff x="32" y="5"/>
            <a:chExt cx="933" cy="933"/>
          </a:xfrm>
        </p:grpSpPr>
        <p:sp>
          <p:nvSpPr>
            <p:cNvPr id="2170" name="Oval 21"/>
            <p:cNvSpPr/>
            <p:nvPr/>
          </p:nvSpPr>
          <p:spPr>
            <a:xfrm>
              <a:off x="32" y="5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FFFFFF"/>
                </a:gs>
                <a:gs pos="100000">
                  <a:srgbClr val="83A6A7"/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71" name="Oval 22"/>
            <p:cNvSpPr/>
            <p:nvPr/>
          </p:nvSpPr>
          <p:spPr>
            <a:xfrm>
              <a:off x="32" y="5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>
                    <a:alpha val="32156"/>
                  </a:srgbClr>
                </a:gs>
                <a:gs pos="100000">
                  <a:srgbClr val="000000">
                    <a:alpha val="89803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72" name="Oval 23"/>
            <p:cNvSpPr/>
            <p:nvPr/>
          </p:nvSpPr>
          <p:spPr>
            <a:xfrm>
              <a:off x="94" y="66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475A5A"/>
                </a:gs>
                <a:gs pos="100000">
                  <a:srgbClr val="83A6A7"/>
                </a:gs>
              </a:gsLst>
              <a:lin ang="27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73" name="Oval 24"/>
            <p:cNvSpPr/>
            <p:nvPr/>
          </p:nvSpPr>
          <p:spPr>
            <a:xfrm>
              <a:off x="94" y="68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53696A"/>
                </a:gs>
                <a:gs pos="100000">
                  <a:srgbClr val="83A6A7">
                    <a:alpha val="0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74" name="Oval 25"/>
            <p:cNvSpPr/>
            <p:nvPr/>
          </p:nvSpPr>
          <p:spPr>
            <a:xfrm>
              <a:off x="134" y="107"/>
              <a:ext cx="730" cy="730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grpSp>
          <p:nvGrpSpPr>
            <p:cNvPr id="2175" name=""/>
            <p:cNvGrpSpPr/>
            <p:nvPr/>
          </p:nvGrpSpPr>
          <p:grpSpPr>
            <a:xfrm>
              <a:off x="145" y="119"/>
              <a:ext cx="707" cy="708"/>
              <a:chOff x="64" y="16"/>
              <a:chExt cx="1288" cy="1288"/>
            </a:xfrm>
          </p:grpSpPr>
          <p:sp>
            <p:nvSpPr>
              <p:cNvPr id="2176" name="Oval 27"/>
              <p:cNvSpPr/>
              <p:nvPr/>
            </p:nvSpPr>
            <p:spPr>
              <a:xfrm>
                <a:off x="64" y="16"/>
                <a:ext cx="1288" cy="1288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77" name="Oval 28"/>
              <p:cNvSpPr/>
              <p:nvPr/>
            </p:nvSpPr>
            <p:spPr>
              <a:xfrm>
                <a:off x="81" y="23"/>
                <a:ext cx="1257" cy="1256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78" name="Oval 29"/>
              <p:cNvSpPr/>
              <p:nvPr/>
            </p:nvSpPr>
            <p:spPr>
              <a:xfrm>
                <a:off x="94" y="35"/>
                <a:ext cx="1196" cy="1174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7842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79" name="Oval 30"/>
              <p:cNvSpPr/>
              <p:nvPr/>
            </p:nvSpPr>
            <p:spPr>
              <a:xfrm>
                <a:off x="164" y="68"/>
                <a:ext cx="1063" cy="95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8039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</p:grpSp>
      </p:grpSp>
      <p:sp>
        <p:nvSpPr>
          <p:cNvPr id="2180" name="Text Box 31"/>
          <p:cNvSpPr/>
          <p:nvPr/>
        </p:nvSpPr>
        <p:spPr>
          <a:xfrm>
            <a:off x="2133400" y="1725015"/>
            <a:ext cx="690987" cy="43125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选取安排教学内容</a:t>
            </a:r>
            <a:endParaRPr lang="zh-CN" altLang="en-US" b="1">
              <a:latin typeface="华文行楷" charset="-122"/>
              <a:ea typeface="华文行楷" charset="-122"/>
            </a:endParaRPr>
          </a:p>
        </p:txBody>
      </p:sp>
      <p:grpSp>
        <p:nvGrpSpPr>
          <p:cNvPr id="2181" name=""/>
          <p:cNvGrpSpPr/>
          <p:nvPr/>
        </p:nvGrpSpPr>
        <p:grpSpPr>
          <a:xfrm>
            <a:off x="3685260" y="1176147"/>
            <a:ext cx="1481619" cy="5331866"/>
            <a:chOff x="65" y="6"/>
            <a:chExt cx="933" cy="933"/>
          </a:xfrm>
        </p:grpSpPr>
        <p:sp>
          <p:nvSpPr>
            <p:cNvPr id="2182" name="Oval 55"/>
            <p:cNvSpPr/>
            <p:nvPr/>
          </p:nvSpPr>
          <p:spPr>
            <a:xfrm>
              <a:off x="65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FFFFFF"/>
                </a:gs>
                <a:gs pos="100000">
                  <a:srgbClr val="83A6A7"/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83" name="Oval 56"/>
            <p:cNvSpPr/>
            <p:nvPr/>
          </p:nvSpPr>
          <p:spPr>
            <a:xfrm>
              <a:off x="65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>
                    <a:alpha val="32156"/>
                  </a:srgbClr>
                </a:gs>
                <a:gs pos="100000">
                  <a:srgbClr val="000000">
                    <a:alpha val="89803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84" name="Oval 57"/>
            <p:cNvSpPr/>
            <p:nvPr/>
          </p:nvSpPr>
          <p:spPr>
            <a:xfrm>
              <a:off x="127" y="67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475A5A"/>
                </a:gs>
                <a:gs pos="100000">
                  <a:srgbClr val="83A6A7"/>
                </a:gs>
              </a:gsLst>
              <a:lin ang="27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85" name="Oval 58"/>
            <p:cNvSpPr/>
            <p:nvPr/>
          </p:nvSpPr>
          <p:spPr>
            <a:xfrm>
              <a:off x="127" y="69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53696A"/>
                </a:gs>
                <a:gs pos="100000">
                  <a:srgbClr val="83A6A7">
                    <a:alpha val="0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86" name="Oval 59"/>
            <p:cNvSpPr/>
            <p:nvPr/>
          </p:nvSpPr>
          <p:spPr>
            <a:xfrm>
              <a:off x="167" y="108"/>
              <a:ext cx="730" cy="730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grpSp>
          <p:nvGrpSpPr>
            <p:cNvPr id="2187" name=""/>
            <p:cNvGrpSpPr/>
            <p:nvPr/>
          </p:nvGrpSpPr>
          <p:grpSpPr>
            <a:xfrm>
              <a:off x="179" y="119"/>
              <a:ext cx="707" cy="708"/>
              <a:chOff x="125" y="16"/>
              <a:chExt cx="1288" cy="1288"/>
            </a:xfrm>
          </p:grpSpPr>
          <p:sp>
            <p:nvSpPr>
              <p:cNvPr id="2188" name="Oval 61"/>
              <p:cNvSpPr/>
              <p:nvPr/>
            </p:nvSpPr>
            <p:spPr>
              <a:xfrm>
                <a:off x="125" y="16"/>
                <a:ext cx="1288" cy="1288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89" name="Oval 62"/>
              <p:cNvSpPr/>
              <p:nvPr/>
            </p:nvSpPr>
            <p:spPr>
              <a:xfrm>
                <a:off x="142" y="24"/>
                <a:ext cx="1257" cy="1256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90" name="Oval 63"/>
              <p:cNvSpPr/>
              <p:nvPr/>
            </p:nvSpPr>
            <p:spPr>
              <a:xfrm>
                <a:off x="155" y="36"/>
                <a:ext cx="1196" cy="1174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7842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191" name="Oval 64"/>
              <p:cNvSpPr/>
              <p:nvPr/>
            </p:nvSpPr>
            <p:spPr>
              <a:xfrm>
                <a:off x="225" y="69"/>
                <a:ext cx="1063" cy="95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8039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</p:grpSp>
      </p:grpSp>
      <p:grpSp>
        <p:nvGrpSpPr>
          <p:cNvPr id="2192" name=""/>
          <p:cNvGrpSpPr/>
          <p:nvPr/>
        </p:nvGrpSpPr>
        <p:grpSpPr>
          <a:xfrm>
            <a:off x="5488686" y="1176147"/>
            <a:ext cx="1481619" cy="5331866"/>
            <a:chOff x="97" y="6"/>
            <a:chExt cx="933" cy="933"/>
          </a:xfrm>
        </p:grpSpPr>
        <p:sp>
          <p:nvSpPr>
            <p:cNvPr id="2193" name="Oval 66"/>
            <p:cNvSpPr/>
            <p:nvPr/>
          </p:nvSpPr>
          <p:spPr>
            <a:xfrm>
              <a:off x="97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FFFFFF"/>
                </a:gs>
                <a:gs pos="100000">
                  <a:srgbClr val="83A6A7"/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94" name="Oval 67"/>
            <p:cNvSpPr/>
            <p:nvPr/>
          </p:nvSpPr>
          <p:spPr>
            <a:xfrm>
              <a:off x="97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>
                    <a:alpha val="32156"/>
                  </a:srgbClr>
                </a:gs>
                <a:gs pos="100000">
                  <a:srgbClr val="000000">
                    <a:alpha val="89803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95" name="Oval 68"/>
            <p:cNvSpPr/>
            <p:nvPr/>
          </p:nvSpPr>
          <p:spPr>
            <a:xfrm>
              <a:off x="159" y="67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475A5A"/>
                </a:gs>
                <a:gs pos="100000">
                  <a:srgbClr val="83A6A7"/>
                </a:gs>
              </a:gsLst>
              <a:lin ang="27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96" name="Oval 69"/>
            <p:cNvSpPr/>
            <p:nvPr/>
          </p:nvSpPr>
          <p:spPr>
            <a:xfrm>
              <a:off x="159" y="69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53696A"/>
                </a:gs>
                <a:gs pos="100000">
                  <a:srgbClr val="83A6A7">
                    <a:alpha val="0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197" name="Oval 70"/>
            <p:cNvSpPr/>
            <p:nvPr/>
          </p:nvSpPr>
          <p:spPr>
            <a:xfrm>
              <a:off x="199" y="108"/>
              <a:ext cx="730" cy="730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grpSp>
          <p:nvGrpSpPr>
            <p:cNvPr id="2198" name=""/>
            <p:cNvGrpSpPr/>
            <p:nvPr/>
          </p:nvGrpSpPr>
          <p:grpSpPr>
            <a:xfrm>
              <a:off x="211" y="119"/>
              <a:ext cx="707" cy="708"/>
              <a:chOff x="183" y="16"/>
              <a:chExt cx="1288" cy="1288"/>
            </a:xfrm>
          </p:grpSpPr>
          <p:sp>
            <p:nvSpPr>
              <p:cNvPr id="2199" name="Oval 72"/>
              <p:cNvSpPr/>
              <p:nvPr/>
            </p:nvSpPr>
            <p:spPr>
              <a:xfrm>
                <a:off x="183" y="16"/>
                <a:ext cx="1288" cy="1288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00" name="Oval 73"/>
              <p:cNvSpPr/>
              <p:nvPr/>
            </p:nvSpPr>
            <p:spPr>
              <a:xfrm>
                <a:off x="200" y="24"/>
                <a:ext cx="1257" cy="1256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01" name="Oval 74"/>
              <p:cNvSpPr/>
              <p:nvPr/>
            </p:nvSpPr>
            <p:spPr>
              <a:xfrm>
                <a:off x="213" y="36"/>
                <a:ext cx="1196" cy="1174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7842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02" name="Oval 75"/>
              <p:cNvSpPr/>
              <p:nvPr/>
            </p:nvSpPr>
            <p:spPr>
              <a:xfrm>
                <a:off x="283" y="69"/>
                <a:ext cx="1063" cy="95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8039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</p:grpSp>
      </p:grpSp>
      <p:sp>
        <p:nvSpPr>
          <p:cNvPr id="2203" name="Text Box 76"/>
          <p:cNvSpPr/>
          <p:nvPr/>
        </p:nvSpPr>
        <p:spPr>
          <a:xfrm>
            <a:off x="4093645" y="1725015"/>
            <a:ext cx="690987" cy="43125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993" b="1">
                <a:latin typeface="华文行楷" charset="-122"/>
                <a:ea typeface="华文行楷" charset="-122"/>
              </a:rPr>
              <a:t>设定教学模式</a:t>
            </a: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204" name="Text Box 77"/>
          <p:cNvSpPr/>
          <p:nvPr/>
        </p:nvSpPr>
        <p:spPr>
          <a:xfrm>
            <a:off x="5802325" y="1646606"/>
            <a:ext cx="690987" cy="43125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选择教学方法手段</a:t>
            </a:r>
            <a:endParaRPr lang="zh-CN" altLang="en-US" b="1">
              <a:latin typeface="华文行楷" charset="-122"/>
              <a:ea typeface="华文行楷" charset="-122"/>
            </a:endParaRPr>
          </a:p>
        </p:txBody>
      </p:sp>
      <p:grpSp>
        <p:nvGrpSpPr>
          <p:cNvPr id="2205" name=""/>
          <p:cNvGrpSpPr/>
          <p:nvPr/>
        </p:nvGrpSpPr>
        <p:grpSpPr>
          <a:xfrm>
            <a:off x="7292110" y="1254557"/>
            <a:ext cx="1481619" cy="5331866"/>
            <a:chOff x="129" y="6"/>
            <a:chExt cx="933" cy="933"/>
          </a:xfrm>
        </p:grpSpPr>
        <p:sp>
          <p:nvSpPr>
            <p:cNvPr id="2206" name="Oval 79"/>
            <p:cNvSpPr/>
            <p:nvPr/>
          </p:nvSpPr>
          <p:spPr>
            <a:xfrm>
              <a:off x="129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FFFFFF"/>
                </a:gs>
                <a:gs pos="100000">
                  <a:srgbClr val="83A6A7"/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07" name="Oval 80"/>
            <p:cNvSpPr/>
            <p:nvPr/>
          </p:nvSpPr>
          <p:spPr>
            <a:xfrm>
              <a:off x="129" y="6"/>
              <a:ext cx="933" cy="933"/>
            </a:xfrm>
            <a:prstGeom prst="ellipse">
              <a:avLst/>
            </a:prstGeom>
            <a:gradFill rotWithShape="1">
              <a:gsLst>
                <a:gs pos="0">
                  <a:srgbClr val="83A6A7">
                    <a:alpha val="32156"/>
                  </a:srgbClr>
                </a:gs>
                <a:gs pos="100000">
                  <a:srgbClr val="000000">
                    <a:alpha val="89803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08" name="Oval 81"/>
            <p:cNvSpPr/>
            <p:nvPr/>
          </p:nvSpPr>
          <p:spPr>
            <a:xfrm>
              <a:off x="191" y="67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83A6A7"/>
                </a:gs>
                <a:gs pos="50000">
                  <a:srgbClr val="475A5A"/>
                </a:gs>
                <a:gs pos="100000">
                  <a:srgbClr val="83A6A7"/>
                </a:gs>
              </a:gsLst>
              <a:lin ang="27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09" name="Oval 82"/>
            <p:cNvSpPr/>
            <p:nvPr/>
          </p:nvSpPr>
          <p:spPr>
            <a:xfrm>
              <a:off x="191" y="69"/>
              <a:ext cx="810" cy="811"/>
            </a:xfrm>
            <a:prstGeom prst="ellipse">
              <a:avLst/>
            </a:prstGeom>
            <a:gradFill rotWithShape="1">
              <a:gsLst>
                <a:gs pos="0">
                  <a:srgbClr val="53696A"/>
                </a:gs>
                <a:gs pos="100000">
                  <a:srgbClr val="83A6A7">
                    <a:alpha val="0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10" name="Oval 83"/>
            <p:cNvSpPr/>
            <p:nvPr/>
          </p:nvSpPr>
          <p:spPr>
            <a:xfrm>
              <a:off x="231" y="108"/>
              <a:ext cx="730" cy="730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grpSp>
          <p:nvGrpSpPr>
            <p:cNvPr id="2211" name=""/>
            <p:cNvGrpSpPr/>
            <p:nvPr/>
          </p:nvGrpSpPr>
          <p:grpSpPr>
            <a:xfrm>
              <a:off x="243" y="119"/>
              <a:ext cx="707" cy="708"/>
              <a:chOff x="242" y="17"/>
              <a:chExt cx="1288" cy="1288"/>
            </a:xfrm>
          </p:grpSpPr>
          <p:sp>
            <p:nvSpPr>
              <p:cNvPr id="2212" name="Oval 85"/>
              <p:cNvSpPr/>
              <p:nvPr/>
            </p:nvSpPr>
            <p:spPr>
              <a:xfrm>
                <a:off x="242" y="17"/>
                <a:ext cx="1288" cy="1288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13" name="Oval 86"/>
              <p:cNvSpPr/>
              <p:nvPr/>
            </p:nvSpPr>
            <p:spPr>
              <a:xfrm>
                <a:off x="258" y="24"/>
                <a:ext cx="1257" cy="1256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14" name="Oval 87"/>
              <p:cNvSpPr/>
              <p:nvPr/>
            </p:nvSpPr>
            <p:spPr>
              <a:xfrm>
                <a:off x="272" y="37"/>
                <a:ext cx="1196" cy="1174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7842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  <p:sp>
            <p:nvSpPr>
              <p:cNvPr id="2215" name="Oval 88"/>
              <p:cNvSpPr/>
              <p:nvPr/>
            </p:nvSpPr>
            <p:spPr>
              <a:xfrm>
                <a:off x="342" y="70"/>
                <a:ext cx="1063" cy="95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8039"/>
                    </a:srgbClr>
                  </a:gs>
                </a:gsLst>
                <a:lin ang="5400000"/>
              </a:gradFill>
              <a:ln cap="flat">
                <a:noFill/>
                <a:prstDash val="solid"/>
                <a:miter lim="800000"/>
                <a:headEnd type="none" w="med" len="med"/>
                <a:tailEnd type="none" w="med" len="med"/>
              </a:ln>
            </p:spPr>
            <p:txBody>
              <a:bodyPr vert="eaVert" wrap="none" anchor="ctr" anchorCtr="0"/>
              <a:lstStyle>
                <a:defPPr>
                  <a:defRPr lang="zh-CN"/>
                </a:defPPr>
                <a:lvl1pPr marL="352844" indent="-352844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3293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1pPr>
                <a:lvl2pPr marL="764495" indent="-294037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881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2pPr>
                <a:lvl3pPr marL="1176147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defRPr kumimoji="0" lang="zh-CN" altLang="en-US" sz="2470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3pPr>
                <a:lvl4pPr marL="1646606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–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4pPr>
                <a:lvl5pPr marL="2117064" indent="-235229" algn="l" defTabSz="940918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Char char="»"/>
                  <a:defRPr kumimoji="0" lang="zh-CN" altLang="en-US" sz="2058" b="0" i="0" u="none" kern="1200">
                    <a:solidFill>
                      <a:schemeClr val="tx1"/>
                    </a:solidFill>
                    <a:latin typeface="Comic Sans MS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ctr">
                  <a:spcBef>
                    <a:spcPct val="0"/>
                  </a:spcBef>
                  <a:buFont typeface="Arial" pitchFamily="34" charset="0"/>
                  <a:buNone/>
                </a:pPr>
                <a:endParaRPr sz="4116" b="1">
                  <a:solidFill>
                    <a:srgbClr val="FF0000"/>
                  </a:solidFill>
                  <a:latin typeface="Calibri"/>
                  <a:ea typeface="黑体" charset="-122"/>
                </a:endParaRPr>
              </a:p>
            </p:txBody>
          </p:sp>
        </p:grpSp>
      </p:grpSp>
      <p:sp>
        <p:nvSpPr>
          <p:cNvPr id="2216" name="Text Box 89"/>
          <p:cNvSpPr/>
          <p:nvPr/>
        </p:nvSpPr>
        <p:spPr>
          <a:xfrm>
            <a:off x="7622086" y="1725015"/>
            <a:ext cx="690987" cy="43125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确定考核方式</a:t>
            </a: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217" name="AutoShape 90"/>
          <p:cNvSpPr/>
          <p:nvPr/>
        </p:nvSpPr>
        <p:spPr>
          <a:xfrm rot="16200000">
            <a:off x="-1210451" y="3484336"/>
            <a:ext cx="4224328" cy="705688"/>
          </a:xfrm>
          <a:prstGeom prst="flowChartTerminator">
            <a:avLst/>
          </a:prstGeom>
          <a:gradFill rotWithShape="1">
            <a:gsLst>
              <a:gs pos="0">
                <a:srgbClr val="FFFF66"/>
              </a:gs>
              <a:gs pos="100000">
                <a:srgbClr val="CCECFF"/>
              </a:gs>
            </a:gsLst>
            <a:lin ang="5400000"/>
          </a:gradFill>
          <a:ln w="38100" cap="flat">
            <a:solidFill>
              <a:srgbClr val="FFCCCC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课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程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5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设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5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计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思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solidFill>
                  <a:srgbClr val="660066"/>
                </a:solidFill>
                <a:latin typeface="Arial" pitchFamily="34" charset="0"/>
                <a:ea typeface="楷体_GB2312" charset="-122"/>
              </a:rPr>
              <a:t>路</a:t>
            </a:r>
            <a:endParaRPr lang="zh-CN" altLang="en-US" sz="3704" b="1">
              <a:solidFill>
                <a:srgbClr val="660066"/>
              </a:solidFill>
              <a:latin typeface="Arial" pitchFamily="34" charset="0"/>
              <a:ea typeface="楷体_GB231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AutoShape 5"/>
          <p:cNvSpPr/>
          <p:nvPr/>
        </p:nvSpPr>
        <p:spPr>
          <a:xfrm>
            <a:off x="2822753" y="1725015"/>
            <a:ext cx="5175047" cy="117614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800000"/>
              </a:gs>
              <a:gs pos="100000">
                <a:srgbClr val="FF00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800000"/>
            </a:extrusionClr>
            <a:contourClr>
              <a:srgbClr val="000000"/>
            </a:contourClr>
          </a:sp3d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504" b="1">
                <a:solidFill>
                  <a:srgbClr val="000000"/>
                </a:solidFill>
                <a:latin typeface="Arial" pitchFamily="34" charset="0"/>
              </a:rPr>
              <a:t>先学及后续课程、幼儿不同年龄段语言发展及教育的需求</a:t>
            </a:r>
            <a:endParaRPr lang="zh-CN" altLang="en-US" sz="3704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221" name="AutoShape 6"/>
          <p:cNvSpPr/>
          <p:nvPr/>
        </p:nvSpPr>
        <p:spPr>
          <a:xfrm>
            <a:off x="2822753" y="3920490"/>
            <a:ext cx="5253456" cy="117614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3300"/>
              </a:gs>
              <a:gs pos="100000">
                <a:srgbClr val="669900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003300"/>
            </a:extrusionClr>
            <a:contourClr>
              <a:srgbClr val="000000"/>
            </a:contourClr>
          </a:sp3d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solidFill>
                  <a:srgbClr val="000000"/>
                </a:solidFill>
                <a:latin typeface="Arial" pitchFamily="34" charset="0"/>
              </a:rPr>
              <a:t>普通话考试、教师资格证考试</a:t>
            </a:r>
            <a:endParaRPr lang="zh-CN" altLang="en-US" sz="3704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2222" name="矩形 1"/>
          <p:cNvSpPr/>
          <p:nvPr/>
        </p:nvSpPr>
        <p:spPr>
          <a:xfrm>
            <a:off x="548869" y="235229"/>
            <a:ext cx="8154619" cy="862508"/>
          </a:xfrm>
          <a:prstGeom prst="rect">
            <a:avLst/>
          </a:prstGeom>
          <a:solidFill>
            <a:srgbClr val="FFFFFF"/>
          </a:solidFill>
          <a:ln w="25400"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016" b="1">
                <a:latin typeface="Arial" pitchFamily="34" charset="0"/>
              </a:rPr>
              <a:t>三、教学内容的选取和组织安排</a:t>
            </a:r>
            <a:endParaRPr lang="zh-CN" altLang="en-US" sz="4116" b="1">
              <a:latin typeface="Arial" pitchFamily="34" charset="0"/>
            </a:endParaRPr>
          </a:p>
        </p:txBody>
      </p:sp>
      <p:grpSp>
        <p:nvGrpSpPr>
          <p:cNvPr id="2223" name=""/>
          <p:cNvGrpSpPr/>
          <p:nvPr/>
        </p:nvGrpSpPr>
        <p:grpSpPr>
          <a:xfrm>
            <a:off x="470459" y="2352294"/>
            <a:ext cx="2148102" cy="1999450"/>
            <a:chOff x="11" y="57"/>
            <a:chExt cx="1733" cy="1732"/>
          </a:xfrm>
        </p:grpSpPr>
        <p:sp>
          <p:nvSpPr>
            <p:cNvPr id="2224" name="Oval 10"/>
            <p:cNvSpPr/>
            <p:nvPr/>
          </p:nvSpPr>
          <p:spPr>
            <a:xfrm>
              <a:off x="11" y="57"/>
              <a:ext cx="1733" cy="1732"/>
            </a:xfrm>
            <a:prstGeom prst="ellipse">
              <a:avLst/>
            </a:prstGeom>
            <a:gradFill rotWithShape="1">
              <a:gsLst>
                <a:gs pos="0">
                  <a:srgbClr val="00B200"/>
                </a:gs>
                <a:gs pos="50000">
                  <a:srgbClr val="FFFFFF"/>
                </a:gs>
                <a:gs pos="100000">
                  <a:srgbClr val="00B200"/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25" name="Oval 11"/>
            <p:cNvSpPr/>
            <p:nvPr/>
          </p:nvSpPr>
          <p:spPr>
            <a:xfrm>
              <a:off x="125" y="170"/>
              <a:ext cx="1503" cy="1505"/>
            </a:xfrm>
            <a:prstGeom prst="ellipse">
              <a:avLst/>
            </a:prstGeom>
            <a:gradFill rotWithShape="1">
              <a:gsLst>
                <a:gs pos="0">
                  <a:srgbClr val="00B200"/>
                </a:gs>
                <a:gs pos="50000">
                  <a:srgbClr val="00008A"/>
                </a:gs>
                <a:gs pos="100000">
                  <a:srgbClr val="00B200"/>
                </a:gs>
              </a:gsLst>
              <a:lin ang="27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26" name="Oval 12"/>
            <p:cNvSpPr/>
            <p:nvPr/>
          </p:nvSpPr>
          <p:spPr>
            <a:xfrm>
              <a:off x="109" y="184"/>
              <a:ext cx="1503" cy="1504"/>
            </a:xfrm>
            <a:prstGeom prst="ellipse">
              <a:avLst/>
            </a:prstGeom>
            <a:gradFill rotWithShape="1">
              <a:gsLst>
                <a:gs pos="0">
                  <a:srgbClr val="0000A2"/>
                </a:gs>
                <a:gs pos="100000">
                  <a:srgbClr val="00B200">
                    <a:alpha val="0"/>
                  </a:srgbClr>
                </a:gs>
              </a:gsLst>
              <a:lin ang="189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27" name="Oval 13"/>
            <p:cNvSpPr/>
            <p:nvPr/>
          </p:nvSpPr>
          <p:spPr>
            <a:xfrm>
              <a:off x="199" y="246"/>
              <a:ext cx="1355" cy="1354"/>
            </a:xfrm>
            <a:prstGeom prst="ellipse">
              <a:avLst/>
            </a:prstGeom>
            <a:solidFill>
              <a:srgbClr val="000000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28" name="Oval 14"/>
            <p:cNvSpPr/>
            <p:nvPr/>
          </p:nvSpPr>
          <p:spPr>
            <a:xfrm>
              <a:off x="221" y="267"/>
              <a:ext cx="1313" cy="1314"/>
            </a:xfrm>
            <a:prstGeom prst="ellipse">
              <a:avLst/>
            </a:prstGeom>
            <a:gradFill rotWithShape="1">
              <a:gsLst>
                <a:gs pos="0">
                  <a:srgbClr val="636869"/>
                </a:gs>
                <a:gs pos="100000">
                  <a:srgbClr val="D6E1E2"/>
                </a:gs>
              </a:gsLst>
              <a:lin ang="54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29" name="Oval 15"/>
            <p:cNvSpPr/>
            <p:nvPr/>
          </p:nvSpPr>
          <p:spPr>
            <a:xfrm>
              <a:off x="237" y="275"/>
              <a:ext cx="1282" cy="1282"/>
            </a:xfrm>
            <a:prstGeom prst="ellipse">
              <a:avLst/>
            </a:prstGeom>
            <a:gradFill rotWithShape="1">
              <a:gsLst>
                <a:gs pos="0">
                  <a:srgbClr val="D6E1E2">
                    <a:alpha val="0"/>
                  </a:srgbClr>
                </a:gs>
                <a:gs pos="100000">
                  <a:srgbClr val="F1F5F5"/>
                </a:gs>
              </a:gsLst>
              <a:lin ang="54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30" name="Oval 16"/>
            <p:cNvSpPr/>
            <p:nvPr/>
          </p:nvSpPr>
          <p:spPr>
            <a:xfrm>
              <a:off x="251" y="287"/>
              <a:ext cx="1218" cy="1198"/>
            </a:xfrm>
            <a:prstGeom prst="ellipse">
              <a:avLst/>
            </a:prstGeom>
            <a:gradFill rotWithShape="1">
              <a:gsLst>
                <a:gs pos="0">
                  <a:srgbClr val="AAB2B3"/>
                </a:gs>
                <a:gs pos="100000">
                  <a:srgbClr val="D6E1E2">
                    <a:alpha val="47842"/>
                  </a:srgbClr>
                </a:gs>
              </a:gsLst>
              <a:lin ang="54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31" name="Oval 17"/>
            <p:cNvSpPr/>
            <p:nvPr/>
          </p:nvSpPr>
          <p:spPr>
            <a:xfrm>
              <a:off x="307" y="305"/>
              <a:ext cx="1084" cy="97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D6E1E2">
                    <a:alpha val="38039"/>
                  </a:srgbClr>
                </a:gs>
              </a:gsLst>
              <a:lin ang="5400000"/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vert="eaVert" wrap="none" anchor="ctr" anchorCtr="0"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spcBef>
                  <a:spcPct val="0"/>
                </a:spcBef>
                <a:buFont typeface="Arial" pitchFamily="34" charset="0"/>
                <a:buNone/>
              </a:pPr>
              <a:endParaRPr sz="4116" b="1">
                <a:solidFill>
                  <a:srgbClr val="FF0000"/>
                </a:solidFill>
                <a:latin typeface="Calibri"/>
                <a:ea typeface="黑体" charset="-122"/>
              </a:endParaRPr>
            </a:p>
          </p:txBody>
        </p:sp>
        <p:sp>
          <p:nvSpPr>
            <p:cNvPr id="2232" name="Text Box 18"/>
            <p:cNvSpPr/>
            <p:nvPr/>
          </p:nvSpPr>
          <p:spPr>
            <a:xfrm>
              <a:off x="207" y="602"/>
              <a:ext cx="1335" cy="626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352844" indent="-352844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3293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1pPr>
              <a:lvl2pPr marL="764495" indent="-294037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881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2pPr>
              <a:lvl3pPr marL="1176147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•"/>
                <a:defRPr kumimoji="0" lang="zh-CN" altLang="en-US" sz="2470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3pPr>
              <a:lvl4pPr marL="1646606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–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4pPr>
              <a:lvl5pPr marL="2117064" indent="-235229" algn="l" defTabSz="940918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Char char="»"/>
                <a:defRPr kumimoji="0" lang="zh-CN" altLang="en-US" sz="2058" b="0" i="0" u="none" kern="1200">
                  <a:solidFill>
                    <a:schemeClr val="tx1"/>
                  </a:solidFill>
                  <a:latin typeface="Comic Sans MS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eaLnBrk="1" hangingPunct="1">
                <a:spcBef>
                  <a:spcPct val="0"/>
                </a:spcBef>
                <a:buFont typeface="Arial" pitchFamily="34" charset="0"/>
                <a:buNone/>
              </a:pPr>
              <a:r>
                <a:rPr lang="zh-CN" altLang="en-US" sz="4116" b="1" i="1">
                  <a:solidFill>
                    <a:srgbClr val="CC0000"/>
                  </a:solidFill>
                  <a:latin typeface="隶书"/>
                  <a:ea typeface="隶书" charset="-122"/>
                </a:rPr>
                <a:t>依据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0" grpId="0"/>
      <p:bldP spid="2221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5" name="Text Box 3"/>
          <p:cNvSpPr/>
          <p:nvPr/>
        </p:nvSpPr>
        <p:spPr>
          <a:xfrm>
            <a:off x="4861408" y="2509114"/>
            <a:ext cx="313639" cy="4704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Font typeface="Arial" pitchFamily="34" charset="0"/>
              <a:buNone/>
            </a:pPr>
            <a:endParaRPr sz="2470">
              <a:latin typeface="Arial" pitchFamily="34" charset="0"/>
            </a:endParaRPr>
          </a:p>
        </p:txBody>
      </p:sp>
      <p:graphicFrame>
        <p:nvGraphicFramePr>
          <p:cNvPr id="2236" name="Group 3"/>
          <p:cNvGraphicFramePr>
            <a:graphicFrameLocks noGrp="1"/>
          </p:cNvGraphicFramePr>
          <p:nvPr/>
        </p:nvGraphicFramePr>
        <p:xfrm>
          <a:off x="1803426" y="1254557"/>
          <a:ext cx="6849419" cy="5132838"/>
        </p:xfrm>
        <a:graphic>
          <a:graphicData uri="http://schemas.openxmlformats.org/drawingml/2006/table">
            <a:tbl>
              <a:tblPr/>
              <a:tblGrid>
                <a:gridCol w="1368904"/>
                <a:gridCol w="1370537"/>
                <a:gridCol w="1370537"/>
                <a:gridCol w="1370537"/>
                <a:gridCol w="1368904"/>
              </a:tblGrid>
              <a:tr h="408384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 b="1">
                          <a:ea typeface="隶书" charset="-122"/>
                        </a:rPr>
                        <a:t>序号</a:t>
                      </a:r>
                      <a:endParaRPr lang="zh-CN" altLang="en-US" b="1">
                        <a:ea typeface="隶书" charset="-122"/>
                      </a:endParaRPr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 b="1">
                          <a:ea typeface="隶书" charset="-122"/>
                        </a:rPr>
                        <a:t>教学内容</a:t>
                      </a:r>
                      <a:endParaRPr lang="zh-CN" altLang="en-US" b="1">
                        <a:ea typeface="隶书" charset="-122"/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 b="1">
                          <a:ea typeface="隶书" charset="-122"/>
                        </a:rPr>
                        <a:t>教学时数</a:t>
                      </a:r>
                      <a:endParaRPr lang="zh-CN" altLang="en-US" b="1">
                        <a:ea typeface="隶书" charset="-122"/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 b="1">
                          <a:ea typeface="隶书" charset="-122"/>
                        </a:rPr>
                        <a:t>理论</a:t>
                      </a:r>
                      <a:endParaRPr lang="zh-CN" altLang="en-US" b="1">
                        <a:ea typeface="隶书" charset="-122"/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 b="1">
                          <a:ea typeface="隶书" charset="-122"/>
                        </a:rPr>
                        <a:t>实践</a:t>
                      </a:r>
                      <a:endParaRPr lang="zh-CN" altLang="en-US" b="1">
                        <a:ea typeface="隶书" charset="-122"/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2490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概述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315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儿童语言发展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3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>
                          <a:solidFill>
                            <a:srgbClr val="CC0000"/>
                          </a:solidFill>
                        </a:rPr>
                        <a:t>文学作品</a:t>
                      </a:r>
                      <a:endParaRPr lang="zh-CN" altLang="en-US">
                        <a:solidFill>
                          <a:srgbClr val="CC0000"/>
                        </a:solidFill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8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4123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4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>
                          <a:solidFill>
                            <a:srgbClr val="CC0000"/>
                          </a:solidFill>
                        </a:rPr>
                        <a:t>谈话</a:t>
                      </a:r>
                      <a:endParaRPr lang="zh-CN" altLang="en-US">
                        <a:solidFill>
                          <a:srgbClr val="CC0000"/>
                        </a:solidFill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8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6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5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>
                          <a:solidFill>
                            <a:srgbClr val="CC0000"/>
                          </a:solidFill>
                        </a:rPr>
                        <a:t>讲述</a:t>
                      </a:r>
                      <a:endParaRPr lang="zh-CN" altLang="en-US">
                        <a:solidFill>
                          <a:srgbClr val="CC0000"/>
                        </a:solidFill>
                      </a:endParaR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4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6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阅读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4123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7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语言游戏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4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8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日常生活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9</a:t>
                      </a:r>
                      <a:endParaRPr lang="en-US" altLang="zh-CN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评价</a:t>
                      </a:r>
                      <a:endParaRPr lang="zh-CN" altLang="en-US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2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856"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zh-CN" altLang="en-US" sz="1852"/>
                        <a:t>合计</a:t>
                      </a:r>
                      <a:endParaRPr lang="zh-CN" altLang="en-US"/>
                    </a:p>
                  </a:txBody>
                  <a:tcPr marL="94092" marR="94092" marT="47046" marB="4704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FontTx/>
                      </a:pPr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36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17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 lIns="94092" tIns="47046" rIns="94092" bIns="47046"/>
                    <a:lstStyle>
                      <a:defPPr>
                        <a:defRPr lang="zh-CN"/>
                      </a:defPPr>
                      <a:lvl1pPr marL="0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1pPr>
                      <a:lvl2pPr marL="470459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2pPr>
                      <a:lvl3pPr marL="940918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3pPr>
                      <a:lvl4pPr marL="1411376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4pPr>
                      <a:lvl5pPr marL="1881835" indent="0" algn="l" defTabSz="940918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kumimoji="0" lang="zh-CN" altLang="en-US" sz="1852" b="0" i="0" u="none">
                          <a:solidFill>
                            <a:schemeClr val="tx1"/>
                          </a:solidFill>
                          <a:latin typeface="Comic Sans MS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FontTx/>
                      </a:pPr>
                      <a:r>
                        <a:rPr lang="en-US" altLang="zh-CN" sz="1852"/>
                        <a:t>19</a:t>
                      </a:r>
                      <a:endParaRPr lang="en-US" altLang="zh-CN"/>
                    </a:p>
                  </a:txBody>
                  <a:tcPr marL="94092" marR="94092" marT="47046" marB="4704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310" name="矩形 1"/>
          <p:cNvSpPr/>
          <p:nvPr/>
        </p:nvSpPr>
        <p:spPr>
          <a:xfrm>
            <a:off x="548869" y="235229"/>
            <a:ext cx="8154619" cy="862508"/>
          </a:xfrm>
          <a:prstGeom prst="rect">
            <a:avLst/>
          </a:prstGeom>
          <a:solidFill>
            <a:srgbClr val="FFFFFF"/>
          </a:solidFill>
          <a:ln w="25400"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716" b="1">
                <a:latin typeface="Arial" pitchFamily="34" charset="0"/>
              </a:rPr>
              <a:t>三、教学内容的选取和组织安排</a:t>
            </a:r>
            <a:endParaRPr lang="zh-CN" altLang="en-US" sz="4116" b="1">
              <a:latin typeface="Arial" pitchFamily="34" charset="0"/>
            </a:endParaRPr>
          </a:p>
        </p:txBody>
      </p:sp>
      <p:sp>
        <p:nvSpPr>
          <p:cNvPr id="2311" name="AutoShape 81"/>
          <p:cNvSpPr/>
          <p:nvPr/>
        </p:nvSpPr>
        <p:spPr>
          <a:xfrm>
            <a:off x="548869" y="1881835"/>
            <a:ext cx="784098" cy="3842080"/>
          </a:xfrm>
          <a:prstGeom prst="can">
            <a:avLst>
              <a:gd name="adj" fmla="val 122500"/>
            </a:avLst>
          </a:prstGeom>
          <a:gradFill rotWithShape="1">
            <a:gsLst>
              <a:gs pos="0">
                <a:srgbClr val="99FFCC"/>
              </a:gs>
              <a:gs pos="100000">
                <a:srgbClr val="33CC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681" b="1">
                <a:latin typeface="华文行楷" charset="-122"/>
                <a:ea typeface="华文行楷" charset="-122"/>
              </a:rPr>
              <a:t>内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781" b="1">
                <a:latin typeface="华文行楷" charset="-122"/>
                <a:ea typeface="华文行楷" charset="-122"/>
              </a:rPr>
              <a:t>容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681" b="1">
                <a:latin typeface="华文行楷" charset="-122"/>
                <a:ea typeface="华文行楷" charset="-122"/>
              </a:rPr>
              <a:t>选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781" b="1">
                <a:latin typeface="华文行楷" charset="-122"/>
                <a:ea typeface="华文行楷" charset="-122"/>
              </a:rPr>
              <a:t>取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781" b="1">
                <a:latin typeface="华文行楷" charset="-122"/>
                <a:ea typeface="华文行楷" charset="-122"/>
              </a:rPr>
              <a:t>与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581" b="1">
                <a:latin typeface="华文行楷" charset="-122"/>
                <a:ea typeface="华文行楷" charset="-122"/>
              </a:rPr>
              <a:t>安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581" b="1">
                <a:latin typeface="华文行楷" charset="-122"/>
                <a:ea typeface="华文行楷" charset="-122"/>
              </a:rPr>
              <a:t>排</a:t>
            </a:r>
            <a:endParaRPr lang="zh-CN" altLang="en-US" sz="2881" b="1">
              <a:latin typeface="华文行楷" charset="-122"/>
              <a:ea typeface="华文行楷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" name="AutoShape 3"/>
          <p:cNvSpPr/>
          <p:nvPr/>
        </p:nvSpPr>
        <p:spPr>
          <a:xfrm>
            <a:off x="1332967" y="1097737"/>
            <a:ext cx="7370521" cy="2430704"/>
          </a:xfrm>
          <a:prstGeom prst="leftArrow">
            <a:avLst>
              <a:gd name="adj1" fmla="val 50000"/>
              <a:gd name="adj2" fmla="val 75806"/>
            </a:avLst>
          </a:prstGeom>
          <a:gradFill rotWithShape="1">
            <a:gsLst>
              <a:gs pos="0">
                <a:srgbClr val="FFFF66"/>
              </a:gs>
              <a:gs pos="50000">
                <a:srgbClr val="FFFF99"/>
              </a:gs>
              <a:gs pos="100000">
                <a:srgbClr val="FFFF66"/>
              </a:gs>
            </a:gsLst>
            <a:lin ang="27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916" b="1">
                <a:latin typeface="Calibri"/>
                <a:ea typeface="黑体" charset="-122"/>
              </a:rPr>
              <a:t>重点：</a:t>
            </a:r>
            <a:r>
              <a:rPr lang="zh-CN" altLang="en-US" sz="2170" b="1">
                <a:latin typeface="Arial" pitchFamily="34" charset="0"/>
              </a:rPr>
              <a:t>学前儿童语言发展特点及各种语言教育活动的组织开展及设计思路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15" name="AutoShape 4"/>
          <p:cNvSpPr/>
          <p:nvPr/>
        </p:nvSpPr>
        <p:spPr>
          <a:xfrm>
            <a:off x="1411377" y="3606850"/>
            <a:ext cx="7370521" cy="2665933"/>
          </a:xfrm>
          <a:prstGeom prst="leftArrow">
            <a:avLst>
              <a:gd name="adj1" fmla="val 50000"/>
              <a:gd name="adj2" fmla="val 69118"/>
            </a:avLst>
          </a:prstGeom>
          <a:gradFill rotWithShape="1">
            <a:gsLst>
              <a:gs pos="0">
                <a:srgbClr val="FFFF99"/>
              </a:gs>
              <a:gs pos="50000">
                <a:srgbClr val="FFFF66"/>
              </a:gs>
              <a:gs pos="100000">
                <a:srgbClr val="FFFF99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016" b="1">
                <a:latin typeface="Calibri"/>
                <a:ea typeface="黑体" charset="-122"/>
              </a:rPr>
              <a:t>难点：</a:t>
            </a:r>
            <a:r>
              <a:rPr lang="zh-CN" altLang="en-US" sz="2270" b="1">
                <a:latin typeface="Arial" pitchFamily="34" charset="0"/>
              </a:rPr>
              <a:t>过程设计及组织要点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16" name="矩形 1"/>
          <p:cNvSpPr/>
          <p:nvPr/>
        </p:nvSpPr>
        <p:spPr>
          <a:xfrm>
            <a:off x="548869" y="235229"/>
            <a:ext cx="8154619" cy="862508"/>
          </a:xfrm>
          <a:prstGeom prst="rect">
            <a:avLst/>
          </a:prstGeom>
          <a:solidFill>
            <a:srgbClr val="FFFFFF"/>
          </a:solidFill>
          <a:ln w="25400"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716" b="1">
                <a:latin typeface="Arial" pitchFamily="34" charset="0"/>
              </a:rPr>
              <a:t>三、教学内容的选取和组织安排</a:t>
            </a:r>
            <a:endParaRPr lang="zh-CN" altLang="en-US" sz="4116" b="1">
              <a:latin typeface="Arial" pitchFamily="34" charset="0"/>
            </a:endParaRPr>
          </a:p>
        </p:txBody>
      </p:sp>
      <p:sp>
        <p:nvSpPr>
          <p:cNvPr id="2317" name="AutoShape 6"/>
          <p:cNvSpPr/>
          <p:nvPr/>
        </p:nvSpPr>
        <p:spPr>
          <a:xfrm>
            <a:off x="481895" y="1749520"/>
            <a:ext cx="784098" cy="3842080"/>
          </a:xfrm>
          <a:prstGeom prst="can">
            <a:avLst>
              <a:gd name="adj" fmla="val 122500"/>
            </a:avLst>
          </a:prstGeom>
          <a:gradFill rotWithShape="1">
            <a:gsLst>
              <a:gs pos="0">
                <a:srgbClr val="99FFCC"/>
              </a:gs>
              <a:gs pos="100000">
                <a:srgbClr val="33CC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81" b="1">
                <a:latin typeface="华文行楷" charset="-122"/>
                <a:ea typeface="华文行楷" charset="-122"/>
              </a:rPr>
              <a:t>重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681" b="1">
                <a:latin typeface="华文行楷" charset="-122"/>
                <a:ea typeface="华文行楷" charset="-122"/>
              </a:rPr>
              <a:t>点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81" b="1">
                <a:latin typeface="华文行楷" charset="-122"/>
                <a:ea typeface="华文行楷" charset="-122"/>
              </a:rPr>
              <a:t>与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581" b="1">
                <a:latin typeface="华文行楷" charset="-122"/>
                <a:ea typeface="华文行楷" charset="-122"/>
              </a:rPr>
              <a:t>难</a:t>
            </a:r>
            <a:endParaRPr lang="zh-CN" altLang="en-US" sz="2881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681" b="1">
                <a:latin typeface="华文行楷" charset="-122"/>
                <a:ea typeface="华文行楷" charset="-122"/>
              </a:rPr>
              <a:t>点</a:t>
            </a:r>
            <a:endParaRPr lang="zh-CN" altLang="en-US" sz="2881" b="1">
              <a:latin typeface="华文行楷" charset="-122"/>
              <a:ea typeface="华文行楷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4" grpId="0"/>
      <p:bldP spid="2315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0" name="矩形 1"/>
          <p:cNvSpPr/>
          <p:nvPr/>
        </p:nvSpPr>
        <p:spPr>
          <a:xfrm>
            <a:off x="1489787" y="392049"/>
            <a:ext cx="6508013" cy="862508"/>
          </a:xfrm>
          <a:prstGeom prst="rect">
            <a:avLst/>
          </a:prstGeom>
          <a:solidFill>
            <a:srgbClr val="FFFFFF"/>
          </a:solidFill>
          <a:ln w="25400"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716" b="1">
                <a:latin typeface="Arial" pitchFamily="34" charset="0"/>
              </a:rPr>
              <a:t>四、学情分析</a:t>
            </a:r>
            <a:endParaRPr lang="zh-CN" altLang="en-US" sz="4116" b="1">
              <a:latin typeface="Arial" pitchFamily="34" charset="0"/>
            </a:endParaRPr>
          </a:p>
        </p:txBody>
      </p:sp>
      <p:sp>
        <p:nvSpPr>
          <p:cNvPr id="2321" name="AutoShape 11"/>
          <p:cNvSpPr/>
          <p:nvPr/>
        </p:nvSpPr>
        <p:spPr>
          <a:xfrm>
            <a:off x="784098" y="2195475"/>
            <a:ext cx="940918" cy="3606850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2075" cap="flat" cmpd="tri">
            <a:solidFill>
              <a:srgbClr val="339966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latin typeface="Arial" pitchFamily="34" charset="0"/>
              </a:rPr>
              <a:t>优</a:t>
            </a:r>
            <a:endParaRPr lang="zh-CN" altLang="en-US" sz="3704" b="1">
              <a:latin typeface="Arial" pitchFamily="34" charset="0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latin typeface="Arial" pitchFamily="34" charset="0"/>
              </a:rPr>
              <a:t>点</a:t>
            </a:r>
            <a:endParaRPr lang="zh-CN" altLang="en-US" sz="3704" b="1">
              <a:latin typeface="Arial" pitchFamily="34" charset="0"/>
            </a:endParaRPr>
          </a:p>
        </p:txBody>
      </p:sp>
      <p:sp>
        <p:nvSpPr>
          <p:cNvPr id="2322" name="AutoShape 15"/>
          <p:cNvSpPr/>
          <p:nvPr/>
        </p:nvSpPr>
        <p:spPr>
          <a:xfrm>
            <a:off x="2259183" y="3677093"/>
            <a:ext cx="5959144" cy="940918"/>
          </a:xfrm>
          <a:prstGeom prst="leftArrow">
            <a:avLst>
              <a:gd name="adj1" fmla="val 50000"/>
              <a:gd name="adj2" fmla="val 158333"/>
            </a:avLst>
          </a:prstGeom>
          <a:gradFill rotWithShape="1">
            <a:gsLst>
              <a:gs pos="0">
                <a:srgbClr val="FFFF66"/>
              </a:gs>
              <a:gs pos="100000">
                <a:srgbClr val="703D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370" b="1">
                <a:latin typeface="Arial" pitchFamily="34" charset="0"/>
              </a:rPr>
              <a:t>对理论知识的理解能力差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23" name="AutoShape 18"/>
          <p:cNvSpPr/>
          <p:nvPr/>
        </p:nvSpPr>
        <p:spPr>
          <a:xfrm>
            <a:off x="777564" y="2195475"/>
            <a:ext cx="940918" cy="3606850"/>
          </a:xfrm>
          <a:prstGeom prst="roundRect">
            <a:avLst>
              <a:gd name="adj" fmla="val 16667"/>
            </a:avLst>
          </a:prstGeom>
          <a:solidFill>
            <a:srgbClr val="00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FFFF"/>
            </a:extrusionClr>
            <a:contourClr>
              <a:srgbClr val="00FFFF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404" b="1">
                <a:latin typeface="Arial" pitchFamily="34" charset="0"/>
              </a:rPr>
              <a:t>不</a:t>
            </a:r>
            <a:endParaRPr lang="zh-CN" altLang="en-US" sz="3704" b="1">
              <a:latin typeface="Arial" pitchFamily="34" charset="0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4" b="1">
                <a:latin typeface="Arial" pitchFamily="34" charset="0"/>
              </a:rPr>
              <a:t>足</a:t>
            </a:r>
            <a:endParaRPr lang="zh-CN" altLang="en-US" sz="3704" b="1">
              <a:latin typeface="Arial" pitchFamily="34" charset="0"/>
            </a:endParaRPr>
          </a:p>
        </p:txBody>
      </p:sp>
      <p:pic>
        <p:nvPicPr>
          <p:cNvPr id="2324" name="Picture 21"/>
          <p:cNvPicPr/>
          <p:nvPr/>
        </p:nvPicPr>
        <p:blipFill>
          <a:blip r:embed="rId2"/>
          <a:stretch>
            <a:fillRect/>
          </a:stretch>
        </p:blipFill>
        <p:spPr>
          <a:xfrm>
            <a:off x="313640" y="1332967"/>
            <a:ext cx="8669184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25" name="AutoShape 22"/>
          <p:cNvSpPr/>
          <p:nvPr/>
        </p:nvSpPr>
        <p:spPr>
          <a:xfrm>
            <a:off x="2110531" y="4787898"/>
            <a:ext cx="5880734" cy="940918"/>
          </a:xfrm>
          <a:prstGeom prst="leftArrow">
            <a:avLst>
              <a:gd name="adj1" fmla="val 50000"/>
              <a:gd name="adj2" fmla="val 156250"/>
            </a:avLst>
          </a:prstGeom>
          <a:gradFill rotWithShape="1">
            <a:gsLst>
              <a:gs pos="0">
                <a:srgbClr val="FFEF66"/>
              </a:gs>
              <a:gs pos="100000">
                <a:srgbClr val="66FF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70" b="1">
                <a:latin typeface="Arial" pitchFamily="34" charset="0"/>
              </a:rPr>
              <a:t>部分学生动手实践意愿不足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26" name="AutoShape 23"/>
          <p:cNvSpPr/>
          <p:nvPr/>
        </p:nvSpPr>
        <p:spPr>
          <a:xfrm>
            <a:off x="1963513" y="1749519"/>
            <a:ext cx="5959144" cy="940918"/>
          </a:xfrm>
          <a:prstGeom prst="leftArrow">
            <a:avLst>
              <a:gd name="adj1" fmla="val 50000"/>
              <a:gd name="adj2" fmla="val 158333"/>
            </a:avLst>
          </a:prstGeom>
          <a:gradFill rotWithShape="1">
            <a:gsLst>
              <a:gs pos="0">
                <a:srgbClr val="FFFF66"/>
              </a:gs>
              <a:gs pos="100000">
                <a:srgbClr val="703D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70" b="1">
                <a:latin typeface="Arial" pitchFamily="34" charset="0"/>
              </a:rPr>
              <a:t>欠缺良好的学习习惯，积极性不够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27" name="AutoShape 24"/>
          <p:cNvSpPr/>
          <p:nvPr/>
        </p:nvSpPr>
        <p:spPr>
          <a:xfrm>
            <a:off x="2110531" y="5751685"/>
            <a:ext cx="5959144" cy="940918"/>
          </a:xfrm>
          <a:prstGeom prst="leftArrow">
            <a:avLst>
              <a:gd name="adj1" fmla="val 50000"/>
              <a:gd name="adj2" fmla="val 158333"/>
            </a:avLst>
          </a:prstGeom>
          <a:gradFill rotWithShape="1">
            <a:gsLst>
              <a:gs pos="0">
                <a:srgbClr val="FFFF66"/>
              </a:gs>
              <a:gs pos="100000">
                <a:srgbClr val="703D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270" b="1">
                <a:latin typeface="Arial" pitchFamily="34" charset="0"/>
              </a:rPr>
              <a:t>将活动方案付诸实践的教育实践能力不强</a:t>
            </a:r>
            <a:endParaRPr lang="zh-CN" altLang="en-US" sz="2470" b="1">
              <a:latin typeface="Arial" pitchFamily="34" charset="0"/>
            </a:endParaRPr>
          </a:p>
        </p:txBody>
      </p:sp>
      <p:sp>
        <p:nvSpPr>
          <p:cNvPr id="2328" name="AutoShape 23"/>
          <p:cNvSpPr/>
          <p:nvPr/>
        </p:nvSpPr>
        <p:spPr>
          <a:xfrm>
            <a:off x="2110531" y="2639796"/>
            <a:ext cx="5959144" cy="940918"/>
          </a:xfrm>
          <a:prstGeom prst="leftArrow">
            <a:avLst>
              <a:gd name="adj1" fmla="val 50000"/>
              <a:gd name="adj2" fmla="val 158333"/>
            </a:avLst>
          </a:prstGeom>
          <a:gradFill rotWithShape="1">
            <a:gsLst>
              <a:gs pos="0">
                <a:srgbClr val="FFFF66"/>
              </a:gs>
              <a:gs pos="100000">
                <a:srgbClr val="703DFF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scene3d>
            <a:camera prst="legacyObliqueTop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  <a:contourClr>
              <a:srgbClr val="000000"/>
            </a:contourClr>
          </a:sp3d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70" b="1">
                <a:latin typeface="Arial" pitchFamily="34" charset="0"/>
              </a:rPr>
              <a:t>职业意识不足，敏感性差</a:t>
            </a:r>
            <a:endParaRPr lang="zh-CN" altLang="en-US" sz="2470" b="1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1" grpId="0" uiExpand="1"/>
      <p:bldP spid="2322" grpId="1"/>
      <p:bldP spid="2323" grpId="2"/>
      <p:bldP spid="2325" grpId="3"/>
      <p:bldP spid="2326" grpId="4"/>
      <p:bldP spid="2327" grpId="5"/>
      <p:bldP spid="2328" grpId="6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1" name="Rectangle 2"/>
          <p:cNvSpPr/>
          <p:nvPr>
            <p:ph type="title" idx="4294967295"/>
          </p:nvPr>
        </p:nvSpPr>
        <p:spPr>
          <a:xfrm>
            <a:off x="1148378" y="-249931"/>
            <a:ext cx="7069950" cy="164660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b" anchorCtr="0"/>
          <a:lstStyle>
            <a:lvl1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0" indent="0" algn="ctr" defTabSz="94091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2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/>
              <a:t>四、学情分析</a:t>
            </a:r>
          </a:p>
        </p:txBody>
      </p:sp>
      <p:sp>
        <p:nvSpPr>
          <p:cNvPr id="2332" name="Rectangle 3"/>
          <p:cNvSpPr/>
          <p:nvPr>
            <p:ph type="body" idx="4294967295"/>
          </p:nvPr>
        </p:nvSpPr>
        <p:spPr>
          <a:xfrm>
            <a:off x="1489787" y="2120331"/>
            <a:ext cx="7919389" cy="376367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2844" indent="-352844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1pPr>
            <a:lvl2pPr marL="764495" indent="-294037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2pPr>
            <a:lvl3pPr marL="1176147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3pPr>
            <a:lvl4pPr marL="1646606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4pPr>
            <a:lvl5pPr marL="2117064" indent="-235229" algn="l" defTabSz="94091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>
                <a:solidFill>
                  <a:schemeClr val="tx1"/>
                </a:solidFill>
                <a:latin typeface="Comic Sans MS" charset="0"/>
                <a:ea typeface="宋体" charset="-122"/>
              </a:defRPr>
            </a:lvl5pPr>
          </a:lstStyle>
          <a:p>
            <a:pPr lvl="0" eaLnBrk="0" hangingPunct="0"/>
            <a:endParaRPr lang="zh-CN" altLang="en-US"/>
          </a:p>
          <a:p>
            <a:pPr lvl="0" eaLnBrk="0" hangingPunct="0"/>
            <a:r>
              <a:rPr lang="zh-CN" altLang="en-US"/>
              <a:t>活泼好动，表现欲强烈，自我意识强，自信乐观，深厚艺术底蕴，喜参与，感情体验丰富，</a:t>
            </a:r>
          </a:p>
          <a:p>
            <a:pPr lvl="0" eaLnBrk="0" hangingPunct="0"/>
            <a:r>
              <a:rPr lang="zh-CN" altLang="en-US"/>
              <a:t>三学尤其学前教育学已奠定理论基础，语言类课程已奠定语言文学基础。</a:t>
            </a:r>
          </a:p>
        </p:txBody>
      </p:sp>
      <p:pic>
        <p:nvPicPr>
          <p:cNvPr id="2333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06752" y="1380340"/>
            <a:ext cx="8669182" cy="323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334" name="Rectangle 5"/>
          <p:cNvSpPr/>
          <p:nvPr/>
        </p:nvSpPr>
        <p:spPr>
          <a:xfrm>
            <a:off x="481895" y="2268984"/>
            <a:ext cx="1112438" cy="3556210"/>
          </a:xfrm>
          <a:prstGeom prst="rect">
            <a:avLst/>
          </a:prstGeom>
          <a:solidFill>
            <a:srgbClr val="00B2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470459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940918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411376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1881835" indent="0" algn="l" defTabSz="94091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52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3093"/>
              <a:t>优势</a:t>
            </a:r>
            <a:endParaRPr lang="zh-CN" altLang="en-US" sz="3293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7" name="AutoShape 4"/>
          <p:cNvSpPr/>
          <p:nvPr/>
        </p:nvSpPr>
        <p:spPr>
          <a:xfrm>
            <a:off x="0" y="-176422"/>
            <a:ext cx="3214802" cy="1254557"/>
          </a:xfrm>
          <a:prstGeom prst="flowChartDecision">
            <a:avLst/>
          </a:prstGeom>
          <a:solidFill>
            <a:srgbClr val="FFCC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5457" b="1">
                <a:solidFill>
                  <a:srgbClr val="FF0000"/>
                </a:solidFill>
                <a:latin typeface="华文行楷" charset="-122"/>
                <a:ea typeface="华文行楷" charset="-122"/>
              </a:rPr>
              <a:t>对策</a:t>
            </a:r>
            <a:endParaRPr lang="zh-CN" altLang="en-US" sz="5557" b="1">
              <a:solidFill>
                <a:srgbClr val="FF0000"/>
              </a:solidFill>
              <a:latin typeface="华文行楷" charset="-122"/>
              <a:ea typeface="华文行楷" charset="-122"/>
            </a:endParaRPr>
          </a:p>
        </p:txBody>
      </p:sp>
      <p:sp>
        <p:nvSpPr>
          <p:cNvPr id="2338" name="AutoShape 17"/>
          <p:cNvSpPr/>
          <p:nvPr/>
        </p:nvSpPr>
        <p:spPr>
          <a:xfrm>
            <a:off x="11526241" y="3685260"/>
            <a:ext cx="940918" cy="940918"/>
          </a:xfrm>
          <a:prstGeom prst="roundRect">
            <a:avLst>
              <a:gd name="adj" fmla="val 16667"/>
            </a:avLst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spcBef>
                <a:spcPct val="0"/>
              </a:spcBef>
              <a:buFont typeface="Arial" pitchFamily="34" charset="0"/>
              <a:buNone/>
            </a:pPr>
            <a:endParaRPr sz="4116" b="1">
              <a:solidFill>
                <a:srgbClr val="FF0000"/>
              </a:solidFill>
              <a:latin typeface="Calibri"/>
              <a:ea typeface="黑体" charset="-122"/>
            </a:endParaRPr>
          </a:p>
        </p:txBody>
      </p:sp>
      <p:sp>
        <p:nvSpPr>
          <p:cNvPr id="2339" name="AutoShape 19"/>
          <p:cNvSpPr/>
          <p:nvPr/>
        </p:nvSpPr>
        <p:spPr>
          <a:xfrm>
            <a:off x="1646606" y="1725015"/>
            <a:ext cx="6900062" cy="94091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合理安排教学内容，注重选材与时俱进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趣味性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340" name="AutoShape 20"/>
          <p:cNvSpPr/>
          <p:nvPr/>
        </p:nvSpPr>
        <p:spPr>
          <a:xfrm>
            <a:off x="1646606" y="2979572"/>
            <a:ext cx="6900062" cy="1332967"/>
          </a:xfrm>
          <a:prstGeom prst="roundRect">
            <a:avLst>
              <a:gd name="adj" fmla="val 16667"/>
            </a:avLst>
          </a:prstGeom>
          <a:solidFill>
            <a:srgbClr val="FFCC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993" b="1">
                <a:latin typeface="华文行楷" charset="-122"/>
                <a:ea typeface="华文行楷" charset="-122"/>
              </a:rPr>
              <a:t>实训、课堂教学一体化，做中学、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做中教，使学生边看、边学、边练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93" b="1">
                <a:latin typeface="华文行楷" charset="-122"/>
                <a:ea typeface="华文行楷" charset="-122"/>
              </a:rPr>
              <a:t>教学做合一，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341" name="AutoShape 21"/>
          <p:cNvSpPr/>
          <p:nvPr/>
        </p:nvSpPr>
        <p:spPr>
          <a:xfrm>
            <a:off x="1592700" y="4417085"/>
            <a:ext cx="6900062" cy="1332967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加入学生感兴趣的幼儿园课堂实录及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093" b="1">
                <a:latin typeface="华文行楷" charset="-122"/>
                <a:ea typeface="华文行楷" charset="-122"/>
              </a:rPr>
              <a:t>网络资源，营造轻松愉快的课堂氛围，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193" b="1">
                <a:latin typeface="华文行楷" charset="-122"/>
                <a:ea typeface="华文行楷" charset="-122"/>
              </a:rPr>
              <a:t>调动学习积极性。</a:t>
            </a:r>
            <a:endParaRPr lang="zh-CN" altLang="en-US" b="1">
              <a:latin typeface="华文行楷" charset="-122"/>
              <a:ea typeface="华文行楷" charset="-122"/>
            </a:endParaRPr>
          </a:p>
          <a:p>
            <a:pPr marL="0" lvl="0" indent="0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b="1">
              <a:latin typeface="华文行楷" charset="-122"/>
              <a:ea typeface="华文行楷" charset="-122"/>
            </a:endParaRPr>
          </a:p>
        </p:txBody>
      </p:sp>
      <p:sp>
        <p:nvSpPr>
          <p:cNvPr id="2342" name="AutoShape 22"/>
          <p:cNvSpPr/>
          <p:nvPr/>
        </p:nvSpPr>
        <p:spPr>
          <a:xfrm>
            <a:off x="548869" y="1803425"/>
            <a:ext cx="705688" cy="784098"/>
          </a:xfrm>
          <a:custGeom>
            <a:rect l="l" t="t" r="r" b="b"/>
            <a:pathLst>
              <a:path w="1166400" h="1296000">
                <a:moveTo>
                  <a:pt x="0" y="648000"/>
                </a:moveTo>
                <a:cubicBezTo>
                  <a:pt x="0" y="290120"/>
                  <a:pt x="261107" y="0"/>
                  <a:pt x="583199" y="0"/>
                </a:cubicBezTo>
                <a:cubicBezTo>
                  <a:pt x="905290" y="-1"/>
                  <a:pt x="1166398" y="290118"/>
                  <a:pt x="1166399" y="648000"/>
                </a:cubicBezTo>
                <a:cubicBezTo>
                  <a:pt x="1166399" y="648000"/>
                  <a:pt x="1166399" y="648000"/>
                  <a:pt x="1166399" y="648000"/>
                </a:cubicBezTo>
                <a:cubicBezTo>
                  <a:pt x="1166399" y="1005880"/>
                  <a:pt x="905292" y="1296000"/>
                  <a:pt x="583199" y="1296000"/>
                </a:cubicBezTo>
                <a:cubicBezTo>
                  <a:pt x="261107" y="1296000"/>
                  <a:pt x="-1" y="1005881"/>
                  <a:pt x="-1" y="648000"/>
                </a:cubicBezTo>
                <a:cubicBezTo>
                  <a:pt x="-1" y="648000"/>
                  <a:pt x="-1" y="648000"/>
                  <a:pt x="-1" y="648000"/>
                </a:cubicBezTo>
                <a:close/>
              </a:path>
            </a:pathLst>
          </a:custGeom>
          <a:solidFill>
            <a:srgbClr val="CC99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3916" b="1">
                <a:latin typeface="华文行楷" charset="-122"/>
                <a:ea typeface="华文行楷" charset="-122"/>
              </a:rPr>
              <a:t>1</a:t>
            </a:r>
            <a:endParaRPr lang="en-US" altLang="zh-CN" sz="4116" b="1">
              <a:latin typeface="华文行楷" charset="-122"/>
              <a:ea typeface="华文行楷" charset="-122"/>
            </a:endParaRPr>
          </a:p>
        </p:txBody>
      </p:sp>
      <p:sp>
        <p:nvSpPr>
          <p:cNvPr id="2343" name="AutoShape 23"/>
          <p:cNvSpPr/>
          <p:nvPr/>
        </p:nvSpPr>
        <p:spPr>
          <a:xfrm>
            <a:off x="548869" y="3214801"/>
            <a:ext cx="705688" cy="784098"/>
          </a:xfrm>
          <a:custGeom>
            <a:rect l="l" t="t" r="r" b="b"/>
            <a:pathLst>
              <a:path w="1166400" h="1296000">
                <a:moveTo>
                  <a:pt x="0" y="648000"/>
                </a:moveTo>
                <a:cubicBezTo>
                  <a:pt x="0" y="290120"/>
                  <a:pt x="261107" y="0"/>
                  <a:pt x="583199" y="0"/>
                </a:cubicBezTo>
                <a:cubicBezTo>
                  <a:pt x="905290" y="-1"/>
                  <a:pt x="1166398" y="290118"/>
                  <a:pt x="1166399" y="648000"/>
                </a:cubicBezTo>
                <a:cubicBezTo>
                  <a:pt x="1166399" y="648000"/>
                  <a:pt x="1166399" y="648000"/>
                  <a:pt x="1166399" y="648000"/>
                </a:cubicBezTo>
                <a:cubicBezTo>
                  <a:pt x="1166399" y="1005880"/>
                  <a:pt x="905292" y="1296000"/>
                  <a:pt x="583199" y="1296000"/>
                </a:cubicBezTo>
                <a:cubicBezTo>
                  <a:pt x="261107" y="1296000"/>
                  <a:pt x="-1" y="1005881"/>
                  <a:pt x="-1" y="648000"/>
                </a:cubicBezTo>
                <a:cubicBezTo>
                  <a:pt x="-1" y="648000"/>
                  <a:pt x="-1" y="648000"/>
                  <a:pt x="-1" y="648000"/>
                </a:cubicBezTo>
                <a:close/>
              </a:path>
            </a:pathLst>
          </a:custGeom>
          <a:solidFill>
            <a:srgbClr val="FFCC99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3816" b="1">
                <a:latin typeface="华文行楷" charset="-122"/>
                <a:ea typeface="华文行楷" charset="-122"/>
              </a:rPr>
              <a:t>2</a:t>
            </a:r>
            <a:endParaRPr lang="en-US" altLang="zh-CN" sz="4116" b="1">
              <a:latin typeface="华文行楷" charset="-122"/>
              <a:ea typeface="华文行楷" charset="-122"/>
            </a:endParaRPr>
          </a:p>
        </p:txBody>
      </p:sp>
      <p:sp>
        <p:nvSpPr>
          <p:cNvPr id="2344" name="AutoShape 24"/>
          <p:cNvSpPr/>
          <p:nvPr/>
        </p:nvSpPr>
        <p:spPr>
          <a:xfrm>
            <a:off x="628913" y="4565737"/>
            <a:ext cx="705688" cy="784098"/>
          </a:xfrm>
          <a:custGeom>
            <a:rect l="l" t="t" r="r" b="b"/>
            <a:pathLst>
              <a:path w="1166400" h="1296000">
                <a:moveTo>
                  <a:pt x="0" y="648000"/>
                </a:moveTo>
                <a:cubicBezTo>
                  <a:pt x="0" y="290120"/>
                  <a:pt x="261107" y="0"/>
                  <a:pt x="583199" y="0"/>
                </a:cubicBezTo>
                <a:cubicBezTo>
                  <a:pt x="905290" y="-1"/>
                  <a:pt x="1166398" y="290118"/>
                  <a:pt x="1166399" y="648000"/>
                </a:cubicBezTo>
                <a:cubicBezTo>
                  <a:pt x="1166399" y="648000"/>
                  <a:pt x="1166399" y="648000"/>
                  <a:pt x="1166399" y="648000"/>
                </a:cubicBezTo>
                <a:cubicBezTo>
                  <a:pt x="1166399" y="1005880"/>
                  <a:pt x="905292" y="1296000"/>
                  <a:pt x="583199" y="1296000"/>
                </a:cubicBezTo>
                <a:cubicBezTo>
                  <a:pt x="261107" y="1296000"/>
                  <a:pt x="-1" y="1005881"/>
                  <a:pt x="-1" y="648000"/>
                </a:cubicBezTo>
                <a:cubicBezTo>
                  <a:pt x="-1" y="648000"/>
                  <a:pt x="-1" y="648000"/>
                  <a:pt x="-1" y="648000"/>
                </a:cubicBezTo>
                <a:close/>
              </a:path>
            </a:pathLst>
          </a:custGeom>
          <a:solidFill>
            <a:srgbClr val="99CCFF"/>
          </a:solidFill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352844" indent="-352844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93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1pPr>
            <a:lvl2pPr marL="764495" indent="-294037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81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2pPr>
            <a:lvl3pPr marL="1176147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70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3pPr>
            <a:lvl4pPr marL="1646606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4pPr>
            <a:lvl5pPr marL="2117064" indent="-235229" algn="l" defTabSz="94091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58" b="0" i="0" u="none" kern="1200">
                <a:solidFill>
                  <a:schemeClr val="tx1"/>
                </a:solidFill>
                <a:latin typeface="Comic Sans MS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3716" b="1">
                <a:latin typeface="华文行楷" charset="-122"/>
                <a:ea typeface="华文行楷" charset="-122"/>
              </a:rPr>
              <a:t>3</a:t>
            </a:r>
            <a:endParaRPr lang="en-US" altLang="zh-CN" sz="4116" b="1">
              <a:latin typeface="华文行楷" charset="-122"/>
              <a:ea typeface="华文行楷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2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9" dur="500" fill="hold"/>
                                        <p:tgtEl>
                                          <p:spTgt spid="2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9" grpId="0"/>
      <p:bldP spid="2340" grpId="1"/>
      <p:bldP spid="2341" grpId="2"/>
      <p:bldP spid="2342" grpId="3"/>
      <p:bldP spid="2343" grpId="4"/>
      <p:bldP spid="2344" grpId="5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39176" cy="578688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https://d.book118.com/065222240222011041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1.6|0.7|11.1"/>
</p:tagLst>
</file>

<file path=ppt/tags/tag2.xml><?xml version="1.0" encoding="utf-8"?>
<p:tagLst xmlns:p="http://schemas.openxmlformats.org/presentationml/2006/main">
  <p:tag name="TIMING" val="|0.6|0.7|5.0|5.6|2.0"/>
</p:tagLst>
</file>

<file path=ppt/tags/tag3.xml><?xml version="1.0" encoding="utf-8"?>
<p:tagLst xmlns:p="http://schemas.openxmlformats.org/presentationml/2006/main">
  <p:tag name="TIMING" val="|1.6|0.7|11.1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200"/>
      </a:hlink>
      <a:folHlink>
        <a:srgbClr val="703DF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336600"/>
        </a:dk1>
        <a:lt1>
          <a:srgbClr val="FFFFFF"/>
        </a:lt1>
        <a:dk2>
          <a:srgbClr val="8080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FF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5">
        <a:dk1>
          <a:srgbClr val="003366"/>
        </a:dk1>
        <a:lt1>
          <a:srgbClr val="FFFFFF"/>
        </a:lt1>
        <a:dk2>
          <a:srgbClr val="808080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00FF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000066"/>
        </a:dk1>
        <a:lt1>
          <a:srgbClr val="FFFFFF"/>
        </a:lt1>
        <a:dk2>
          <a:srgbClr val="6666FF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FF3300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800000"/>
        </a:dk1>
        <a:lt1>
          <a:srgbClr val="FFFFFF"/>
        </a:lt1>
        <a:dk2>
          <a:srgbClr val="FF33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CC"/>
        </a:hlink>
        <a:folHlink>
          <a:srgbClr val="FFCC00"/>
        </a:folHlink>
      </a:clrScheme>
      <a:clrMap bg1="lt1" tx1="dk2" bg2="lt2" tx2="dk1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Comic Sans MS</vt:lpstr>
      <vt:lpstr>宋体</vt:lpstr>
      <vt:lpstr>黑体</vt:lpstr>
      <vt:lpstr>华文行楷</vt:lpstr>
      <vt:lpstr>楷体_GB2312</vt:lpstr>
      <vt:lpstr>Wingdings</vt:lpstr>
      <vt:lpstr>Verdana</vt:lpstr>
      <vt:lpstr>隶书</vt:lpstr>
      <vt:lpstr>Office Theme</vt:lpstr>
      <vt:lpstr>学前儿童语言教育活动指导说课稿</vt:lpstr>
      <vt:lpstr>课程设计</vt:lpstr>
      <vt:lpstr>PowerPoint Presentation</vt:lpstr>
      <vt:lpstr>PowerPoint Presentation</vt:lpstr>
      <vt:lpstr>PowerPoint Presentation</vt:lpstr>
      <vt:lpstr>知识目标</vt:lpstr>
      <vt:lpstr>能力目标</vt:lpstr>
      <vt:lpstr>素质目标</vt:lpstr>
      <vt:lpstr>二 课程设计的理念思路</vt:lpstr>
      <vt:lpstr>二 课程设计理念思路</vt:lpstr>
      <vt:lpstr>二 课程设计的理念思路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四、学情分析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2024-09-02T07:01:13.942</cp:lastPrinted>
  <dcterms:created xsi:type="dcterms:W3CDTF">2024-09-01T23:01:13Z</dcterms:created>
  <dcterms:modified xsi:type="dcterms:W3CDTF">2024-09-01T23:01:15Z</dcterms:modified>
</cp:coreProperties>
</file>