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6AB49-260E-4ADE-A8CA-5632475F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AA544-CE39-4A32-BBBB-1EBF63C8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C68BB-5143-4848-BF67-12D543BC5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E8BA9-D7B9-40F7-9799-215A040D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9FE2D-2677-4E80-BD56-2EF64D7DA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A0357-4792-43E1-9FB2-DA5E38607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FE92C-1F1D-4586-9052-EE22340F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690EF-E376-4F34-B008-BE714F9D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EFDAA-E7D9-4CEA-B8B6-837954D21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CA99-490F-4019-AB88-70628D4D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CCC4F-5CD6-464B-BF27-3B5002DCD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图形 6"/>
          <p:cNvSpPr/>
          <p:nvPr userDrawn="1">
            <p:custDataLst>
              <p:tags r:id="rId7"/>
            </p:custDataLst>
          </p:nvPr>
        </p:nvSpPr>
        <p:spPr>
          <a:xfrm>
            <a:off x="1631315" y="3736975"/>
            <a:ext cx="1407795" cy="21209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>
                  <a:alpha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6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8 (Stroke)_#color-2095&amp;1849"/>
          <p:cNvSpPr/>
          <p:nvPr userDrawn="1">
            <p:custDataLst>
              <p:tags r:id="rId12"/>
            </p:custDataLst>
          </p:nvPr>
        </p:nvSpPr>
        <p:spPr>
          <a:xfrm>
            <a:off x="667512" y="356616"/>
            <a:ext cx="630936" cy="630936"/>
          </a:xfrm>
          <a:custGeom>
            <a:rect l="l" t="t" r="r" b="b"/>
            <a:pathLst>
              <a:path w="630936" h="630936">
                <a:moveTo>
                  <a:pt x="192024" y="173736"/>
                </a:moveTo>
                <a:cubicBezTo>
                  <a:pt x="109728" y="246888"/>
                  <a:pt x="109728" y="365760"/>
                  <a:pt x="173736" y="448056"/>
                </a:cubicBezTo>
                <a:cubicBezTo>
                  <a:pt x="246888" y="521208"/>
                  <a:pt x="365760" y="530352"/>
                  <a:pt x="448056" y="457200"/>
                </a:cubicBezTo>
                <a:cubicBezTo>
                  <a:pt x="521208" y="384048"/>
                  <a:pt x="530352" y="265176"/>
                  <a:pt x="457200" y="192024"/>
                </a:cubicBezTo>
                <a:cubicBezTo>
                  <a:pt x="384048" y="109728"/>
                  <a:pt x="265176" y="109728"/>
                  <a:pt x="192024" y="173736"/>
                </a:cubicBezTo>
                <a:moveTo>
                  <a:pt x="82296" y="530352"/>
                </a:moveTo>
                <a:cubicBezTo>
                  <a:pt x="-36576" y="402336"/>
                  <a:pt x="-27432" y="201168"/>
                  <a:pt x="100584" y="82296"/>
                </a:cubicBezTo>
                <a:cubicBezTo>
                  <a:pt x="237744" y="-36576"/>
                  <a:pt x="438912" y="-27432"/>
                  <a:pt x="548640" y="100584"/>
                </a:cubicBezTo>
                <a:cubicBezTo>
                  <a:pt x="667512" y="237744"/>
                  <a:pt x="658368" y="438912"/>
                  <a:pt x="530352" y="548640"/>
                </a:cubicBezTo>
                <a:cubicBezTo>
                  <a:pt x="402336" y="667512"/>
                  <a:pt x="201168" y="658368"/>
                  <a:pt x="82296" y="530352"/>
                </a:cubicBezTo>
              </a:path>
            </a:pathLst>
          </a:custGeom>
          <a:gradFill>
            <a:gsLst>
              <a:gs pos="0">
                <a:schemeClr val="accent1"/>
              </a:gs>
              <a:gs pos="76000">
                <a:schemeClr val="accent1">
                  <a:alpha val="0"/>
                </a:schemeClr>
              </a:gs>
            </a:gsLst>
            <a:lin ang="246458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08" r:id="rId2"/>
    <p:sldLayoutId id="2147492609" r:id="rId3"/>
    <p:sldLayoutId id="2147492610" r:id="rId4"/>
    <p:sldLayoutId id="2147492611" r:id="rId5"/>
    <p:sldLayoutId id="2147492612" r:id="rId6"/>
    <p:sldLayoutId id="2147492613" r:id="rId7"/>
    <p:sldLayoutId id="2147492614" r:id="rId8"/>
    <p:sldLayoutId id="2147492615" r:id="rId9"/>
    <p:sldLayoutId id="2147492616" r:id="rId10"/>
    <p:sldLayoutId id="21474926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13441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团结奋进共创美好未来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3"/>
            </p:custDataLst>
          </p:nvPr>
        </p:nvSpPr>
        <p:spPr>
          <a:xfrm>
            <a:off x="6871149" y="8763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4"/>
            </p:custDataLst>
          </p:nvPr>
        </p:nvSpPr>
        <p:spPr>
          <a:xfrm>
            <a:off x="7934693" y="9957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5"/>
            </p:custDataLst>
          </p:nvPr>
        </p:nvSpPr>
        <p:spPr>
          <a:xfrm>
            <a:off x="6871149" y="44466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6"/>
            </p:custDataLst>
          </p:nvPr>
        </p:nvSpPr>
        <p:spPr>
          <a:xfrm>
            <a:off x="7934693" y="45660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政府、企业和个人的责任与担当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7"/>
            </p:custDataLst>
          </p:nvPr>
        </p:nvSpPr>
        <p:spPr>
          <a:xfrm>
            <a:off x="6871149" y="176887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8"/>
            </p:custDataLst>
          </p:nvPr>
        </p:nvSpPr>
        <p:spPr>
          <a:xfrm>
            <a:off x="7934693" y="188835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2024年的挑战与机遇</a:t>
            </a:r>
            <a:endParaRPr lang="zh-CN" altLang="en-US" sz="19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序号"/>
          <p:cNvSpPr txBox="1"/>
          <p:nvPr>
            <p:custDataLst>
              <p:tags r:id="rId9"/>
            </p:custDataLst>
          </p:nvPr>
        </p:nvSpPr>
        <p:spPr>
          <a:xfrm>
            <a:off x="6871149" y="2661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0"/>
            </p:custDataLst>
          </p:nvPr>
        </p:nvSpPr>
        <p:spPr>
          <a:xfrm>
            <a:off x="7934693" y="2780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团结合作的重要性</a:t>
            </a:r>
            <a:endParaRPr lang="zh-CN" altLang="en-US" sz="19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序号"/>
          <p:cNvSpPr txBox="1"/>
          <p:nvPr>
            <p:custDataLst>
              <p:tags r:id="rId11"/>
            </p:custDataLst>
          </p:nvPr>
        </p:nvSpPr>
        <p:spPr>
          <a:xfrm>
            <a:off x="6871149" y="355402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2"/>
            </p:custDataLst>
          </p:nvPr>
        </p:nvSpPr>
        <p:spPr>
          <a:xfrm>
            <a:off x="7934693" y="367350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积极进取，共创美好未来</a:t>
            </a:r>
            <a:endParaRPr lang="zh-CN" altLang="en-US" sz="19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序号"/>
          <p:cNvSpPr txBox="1"/>
          <p:nvPr>
            <p:custDataLst>
              <p:tags r:id="rId13"/>
            </p:custDataLst>
          </p:nvPr>
        </p:nvSpPr>
        <p:spPr>
          <a:xfrm>
            <a:off x="6871149" y="533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4"/>
            </p:custDataLst>
          </p:nvPr>
        </p:nvSpPr>
        <p:spPr>
          <a:xfrm>
            <a:off x="7934693" y="545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加强教育和人才培养</a:t>
            </a:r>
            <a:endParaRPr lang="zh-CN" altLang="en-US" sz="19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2024年的挑战与机遇</a:t>
            </a:r>
            <a:endParaRPr lang="zh-CN" altLang="en-US"/>
          </a:p>
        </p:txBody>
      </p:sp>
      <p:sp>
        <p:nvSpPr>
          <p:cNvPr id="10489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全球政治经济环境的变化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国际政治格局的变化：多极化趋势加强，大国竞争加剧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经济全球化的挑战：贸易保护主义、单边主义抬头，全球产业链和供应链面临调整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科技革命的机遇：人工智能、物联网、5G等新技术快速发展，为经济发展带来新动力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气候变化和环境保护的挑战：全球气候变化对经济和社会发展带来挑战，需要加强国际合作共同应对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技术创新带来的机遇与挑战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机遇：新技术的出现为各行各业带来新的发展机遇，如人工智能、大数据、物联网等。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挑战：新技术的发展也可能带来一些挑战，如数据安全、隐私保护、伦理问题等。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机遇：技术创新可以推动产业升级，提高生产效率，降低成本。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挑战：技术创新也可能导致失业率上升，对传统行业造成冲击。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可持续发展目标的实现</a:t>
            </a:r>
            <a:endParaRPr lang="zh-CN" altLang="en-US"/>
          </a:p>
        </p:txBody>
      </p:sp>
      <p:sp>
        <p:nvSpPr>
          <p:cNvPr id="104914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可持续发展目标包括消除贫困、实现性别平等、应对气候变化等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2024年全球可持续发展目标的挑战与机遇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各国政府和企业在实现可持续发展目标方面的责任和行动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公众参与和意识提升在实现可持续发展目标中的作用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应对气候变化和环境问题</a:t>
            </a:r>
            <a:endParaRPr lang="zh-CN" altLang="en-US"/>
          </a:p>
        </p:txBody>
      </p:sp>
      <p:sp>
        <p:nvSpPr>
          <p:cNvPr id="10491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气候变化的影响：全球变暖、极端天气事件、海平面上升等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环境问题的严重性：空气污染、水污染、土壤污染、生物多样性丧失等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应对措施：减少碳排放、发展可再生能源、保护生态环境、提高环保意识等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国际合作：加强国际合作，共同应对气候变化和环境问题，推动全球可持续发展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团结合作的重要性</a:t>
            </a:r>
            <a:endParaRPr lang="zh-CN" altLang="en-US"/>
          </a:p>
        </p:txBody>
      </p:sp>
      <p:sp>
        <p:nvSpPr>
          <p:cNvPr id="10492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跨领域合作与协同发展</a:t>
            </a:r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跨领域合作：不同领域之间的合作，可以带来新的思路和创意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协同发展：通过合作，实现资源共享、优势互补，共同发展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合作案例：列举一些成功的跨领域合作案例，如苹果与谷歌的合作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合作带来的好处：提高效率、降低成本、增强竞争力等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促进国际交流与合作</a:t>
            </a:r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国际交流与合作是推动全球发展的重要力量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国际交流与合作可以促进各国之间的相互理解和友谊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国际交流与合作有助于解决全球性问题，如气候变化、恐怖主义等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国际交流与合作可以促进各国之间的经济合作和贸易往来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建立互信与共赢的伙伴关系</a:t>
            </a:r>
            <a:endParaRPr lang="zh-CN" altLang="en-US"/>
          </a:p>
        </p:txBody>
      </p:sp>
      <p:sp>
        <p:nvSpPr>
          <p:cNvPr id="10494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共赢是合作的目标，只有实现共赢，才能持续合作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互信是合作的基础，只有相互信任，才能共同面对挑战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建立互信与共赢的伙伴关系，需要双方共同努力，相互尊重，相互支持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建立互信与共赢的伙伴关系，需要双方坦诚沟通，及时解决问题，避免误解和冲突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发挥民间组织和志愿者的作用</a:t>
            </a:r>
            <a:endParaRPr lang="zh-CN" altLang="en-US"/>
          </a:p>
        </p:txBody>
      </p:sp>
      <p:sp>
        <p:nvSpPr>
          <p:cNvPr id="10495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民间组织在团结合作中的作用：提供平台，促进交流，推动合作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志愿者在团结合作中的作用：无私奉献，传递爱心，增强凝聚力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民间组织和志愿者的合作方式：共同策划活动，共同执行任务，共同分享成果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民间组织和志愿者的合作效果：提高社会参与度，增强社会凝聚力，促进社会和谐发展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积极进取，共创美好未来</a:t>
            </a:r>
            <a:endParaRPr lang="zh-CN" altLang="en-US"/>
          </a:p>
        </p:txBody>
      </p:sp>
      <p:sp>
        <p:nvSpPr>
          <p:cNvPr id="1049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提高自身素质和能力</a:t>
            </a:r>
            <a:endParaRPr lang="zh-CN" altLang="en-US"/>
          </a:p>
        </p:txBody>
      </p:sp>
      <p:sp>
        <p:nvSpPr>
          <p:cNvPr id="10496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学习新知识：不断更新知识体系，提高专业素养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培养团队精神：学会合作，共同解决问题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提升沟通能力：有效沟通，建立良好的人际关系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增强创新能力：勇于创新，不断追求卓越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培养创新思维和创业精神</a:t>
            </a:r>
            <a:endParaRPr lang="zh-CN" altLang="en-US"/>
          </a:p>
        </p:txBody>
      </p:sp>
      <p:sp>
        <p:nvSpPr>
          <p:cNvPr id="10496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创新思维：打破常规，勇于探索，追求创新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创业精神：敢于冒险，勇于挑战，追求成功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培养创新思维和创业精神的方法：不断学习，勇于实践，积极进取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创新思维和创业精神在共创美好未来的作用：推动社会发展，提高生活质量，实现个人价值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关注社会公益事业</a:t>
            </a:r>
            <a:endParaRPr lang="zh-CN" altLang="en-US"/>
          </a:p>
        </p:txBody>
      </p:sp>
      <p:sp>
        <p:nvSpPr>
          <p:cNvPr id="10497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倡导社会责任：如企业社会责任、公民责任等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推动社会进步：如科技创新、文化传承等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参与公益活动：如志愿者服务、慈善捐款等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关注社会问题：如环保、教育、医疗等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https://d.book118.com/065231344140011043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8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5_1"/>
  <p:tag name="KSO_WM_UNIT_INDEX" val="1_5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2_1"/>
  <p:tag name="KSO_WM_UNIT_INDEX" val="1_2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4_1"/>
  <p:tag name="KSO_WM_UNIT_INDEX" val="1_4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团结奋进共创美好未来</vt:lpstr>
      <vt:lpstr>目录</vt:lpstr>
      <vt:lpstr>添加章节标题</vt:lpstr>
      <vt:lpstr>2024年的挑战与机遇</vt:lpstr>
      <vt:lpstr>全球政治经济环境的变化</vt:lpstr>
      <vt:lpstr>技术创新带来的机遇与挑战</vt:lpstr>
      <vt:lpstr>可持续发展目标的实现</vt:lpstr>
      <vt:lpstr>应对气候变化和环境问题</vt:lpstr>
      <vt:lpstr>团结合作的重要性</vt:lpstr>
      <vt:lpstr>跨领域合作与协同发展</vt:lpstr>
      <vt:lpstr>促进国际交流与合作</vt:lpstr>
      <vt:lpstr>建立互信与共赢的伙伴关系</vt:lpstr>
      <vt:lpstr>发挥民间组织和志愿者的作用</vt:lpstr>
      <vt:lpstr>积极进取，共创美好未来</vt:lpstr>
      <vt:lpstr>提高自身素质和能力</vt:lpstr>
      <vt:lpstr>培养创新思维和创业精神</vt:lpstr>
      <vt:lpstr>关注社会公益事业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2024-09-05T06:44:46.836</cp:lastPrinted>
  <dcterms:created xsi:type="dcterms:W3CDTF">2024-09-04T22:44:46Z</dcterms:created>
  <dcterms:modified xsi:type="dcterms:W3CDTF">2024-09-04T22:44:48Z</dcterms:modified>
</cp:coreProperties>
</file>