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CC7CB2-D468-49FC-8E34-1BABAF4D1C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23A9F6-4957-4432-A74B-E621BE418C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964A6B-EE75-402C-B1F5-C4F28F36DD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8804A1-3201-4F07-96B2-7D889813FB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5F2EAD-ABCF-4B53-BDF8-523951E025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622909-F1B2-44C7-B4DA-4C5C444CD6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C9B646-07BF-4A10-83C8-C8571A6F00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C175B6-6128-4A75-BF3A-A3D287562F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627052-7F8C-49B1-A6BB-D68150D15C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C90829-6DC9-4479-9ABB-739F804534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7E2C08-E704-4269-8B1A-369541B5FA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23321203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初级会计学第4章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会计要素与会计科目</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账户与复式记账原理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企业主要经济业务核算</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会计凭证与账簿应用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财产清查与期末账项调整</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财务报告编制与分析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会计要素与会计科目</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181684"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24744" y="3889003"/>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958607" y="3876811"/>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84321" y="2660854"/>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655190"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412552"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29341"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82474" y="4669341"/>
            <a:ext cx="349567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利润</a:t>
            </a:r>
          </a:p>
        </p:txBody>
      </p:sp>
      <p:sp>
        <p:nvSpPr>
          <p:cNvPr id="10" name="Freeform 10"/>
          <p:cNvSpPr/>
          <p:nvPr/>
        </p:nvSpPr>
        <p:spPr>
          <a:xfrm>
            <a:off x="6336048" y="1958592"/>
            <a:ext cx="569744" cy="56974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9F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131062" y="3101258"/>
            <a:ext cx="655484" cy="655484"/>
          </a:xfrm>
          <a:custGeom>
            <a:rect l="l" t="t" r="r" b="b"/>
            <a:pathLst>
              <a:path w="304800" h="304800">
                <a:moveTo>
                  <a:pt x="152400" y="38100"/>
                </a:moveTo>
                <a:cubicBezTo>
                  <a:pt x="68237" y="38100"/>
                  <a:pt x="0" y="150914"/>
                  <a:pt x="0" y="150914"/>
                </a:cubicBezTo>
                <a:cubicBezTo>
                  <a:pt x="0" y="150914"/>
                  <a:pt x="68237" y="266700"/>
                  <a:pt x="152400" y="266700"/>
                </a:cubicBezTo>
                <a:cubicBezTo>
                  <a:pt x="236563" y="266700"/>
                  <a:pt x="304800" y="150914"/>
                  <a:pt x="304800" y="150914"/>
                </a:cubicBezTo>
                <a:cubicBezTo>
                  <a:pt x="304800" y="150914"/>
                  <a:pt x="236563" y="38100"/>
                  <a:pt x="152400" y="38100"/>
                </a:cubicBezTo>
                <a:close/>
                <a:moveTo>
                  <a:pt x="152400" y="228600"/>
                </a:moveTo>
                <a:cubicBezTo>
                  <a:pt x="110319" y="228600"/>
                  <a:pt x="76200" y="194481"/>
                  <a:pt x="76200" y="152400"/>
                </a:cubicBezTo>
                <a:cubicBezTo>
                  <a:pt x="76200" y="110319"/>
                  <a:pt x="110319" y="76200"/>
                  <a:pt x="152400" y="76200"/>
                </a:cubicBezTo>
                <a:cubicBezTo>
                  <a:pt x="194481" y="76200"/>
                  <a:pt x="228600" y="110319"/>
                  <a:pt x="228600" y="152400"/>
                </a:cubicBezTo>
                <a:cubicBezTo>
                  <a:pt x="228600" y="194481"/>
                  <a:pt x="194481" y="228600"/>
                  <a:pt x="152400" y="228600"/>
                </a:cubicBezTo>
                <a:close/>
                <a:moveTo>
                  <a:pt x="114300" y="152400"/>
                </a:moveTo>
                <a:cubicBezTo>
                  <a:pt x="114300" y="131359"/>
                  <a:pt x="131359" y="114300"/>
                  <a:pt x="152400" y="114300"/>
                </a:cubicBezTo>
                <a:cubicBezTo>
                  <a:pt x="173441" y="114300"/>
                  <a:pt x="190500" y="131359"/>
                  <a:pt x="190500" y="152400"/>
                </a:cubicBezTo>
                <a:cubicBezTo>
                  <a:pt x="190500" y="173441"/>
                  <a:pt x="173441" y="190500"/>
                  <a:pt x="152400" y="190500"/>
                </a:cubicBezTo>
                <a:cubicBezTo>
                  <a:pt x="131359" y="190500"/>
                  <a:pt x="114300" y="173441"/>
                  <a:pt x="114300" y="152400"/>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42440" y="4351843"/>
            <a:ext cx="645734" cy="64573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24023" y="4403866"/>
            <a:ext cx="555335" cy="555335"/>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09687" y="3211479"/>
            <a:ext cx="483810" cy="48381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639651" y="3222213"/>
            <a:ext cx="456349" cy="413575"/>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60276" y="1965474"/>
            <a:ext cx="555980" cy="55598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99726" y="2996184"/>
            <a:ext cx="336232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负债</a:t>
            </a:r>
          </a:p>
        </p:txBody>
      </p:sp>
      <p:sp>
        <p:nvSpPr>
          <p:cNvPr id="18" name="TextBox 18"/>
          <p:cNvSpPr txBox="1"/>
          <p:nvPr/>
        </p:nvSpPr>
        <p:spPr>
          <a:xfrm>
            <a:off x="199726" y="3447338"/>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企业过去的交易或事项形成的、预期会导致经济利益流出企业的现时义务。</a:t>
            </a:r>
          </a:p>
        </p:txBody>
      </p:sp>
      <p:sp>
        <p:nvSpPr>
          <p:cNvPr id="19" name="TextBox 19"/>
          <p:cNvSpPr txBox="1"/>
          <p:nvPr/>
        </p:nvSpPr>
        <p:spPr>
          <a:xfrm>
            <a:off x="7799911" y="1318087"/>
            <a:ext cx="342900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收入</a:t>
            </a:r>
          </a:p>
        </p:txBody>
      </p:sp>
      <p:sp>
        <p:nvSpPr>
          <p:cNvPr id="20" name="TextBox 20"/>
          <p:cNvSpPr txBox="1"/>
          <p:nvPr/>
        </p:nvSpPr>
        <p:spPr>
          <a:xfrm>
            <a:off x="7812103" y="1764792"/>
            <a:ext cx="2934071"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企业在日常活动中形成的、会导致所有者权益增加的、与所有者投入资本无关的经济利益的总流入。</a:t>
            </a:r>
          </a:p>
        </p:txBody>
      </p:sp>
      <p:sp>
        <p:nvSpPr>
          <p:cNvPr id="21" name="TextBox 21"/>
          <p:cNvSpPr txBox="1"/>
          <p:nvPr/>
        </p:nvSpPr>
        <p:spPr>
          <a:xfrm>
            <a:off x="8287335" y="2996184"/>
            <a:ext cx="36766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费用</a:t>
            </a:r>
          </a:p>
        </p:txBody>
      </p:sp>
      <p:sp>
        <p:nvSpPr>
          <p:cNvPr id="22" name="TextBox 22"/>
          <p:cNvSpPr txBox="1"/>
          <p:nvPr/>
        </p:nvSpPr>
        <p:spPr>
          <a:xfrm>
            <a:off x="8315521" y="3447338"/>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企业在日常活动中发生的、会导致所有者权益减少的、与向所有者分配利润无关的经济利益的总流出。</a:t>
            </a:r>
          </a:p>
        </p:txBody>
      </p:sp>
      <p:sp>
        <p:nvSpPr>
          <p:cNvPr id="23" name="TextBox 23"/>
          <p:cNvSpPr txBox="1"/>
          <p:nvPr/>
        </p:nvSpPr>
        <p:spPr>
          <a:xfrm>
            <a:off x="638638" y="1777070"/>
            <a:ext cx="2840430"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350">
                <a:solidFill>
                  <a:schemeClr val="dk1">
                    <a:alpha val="100000"/>
                  </a:schemeClr>
                </a:solidFill>
                <a:latin typeface="Microsoft Yahei"/>
                <a:ea typeface="Microsoft Yahei"/>
                <a:cs typeface="Microsoft Yahei"/>
              </a:rPr>
              <a:t>企业过去的交易或事项形成的、由企业拥有或控制的、预期会给企业带来经济利益的资源。</a:t>
            </a:r>
          </a:p>
        </p:txBody>
      </p:sp>
      <p:sp>
        <p:nvSpPr>
          <p:cNvPr id="24" name="TextBox 24"/>
          <p:cNvSpPr txBox="1"/>
          <p:nvPr/>
        </p:nvSpPr>
        <p:spPr>
          <a:xfrm>
            <a:off x="638638" y="1330365"/>
            <a:ext cx="3571875" cy="7810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800" b="1">
                <a:solidFill>
                  <a:schemeClr val="accent1">
                    <a:alpha val="100000"/>
                  </a:schemeClr>
                </a:solidFill>
                <a:latin typeface="Microsoft Yahei"/>
                <a:ea typeface="Microsoft Yahei"/>
                <a:cs typeface="Microsoft Yahei"/>
              </a:rPr>
              <a:t>资产</a:t>
            </a:r>
          </a:p>
        </p:txBody>
      </p:sp>
      <p:sp>
        <p:nvSpPr>
          <p:cNvPr id="25" name="TextBox 25"/>
          <p:cNvSpPr txBox="1"/>
          <p:nvPr/>
        </p:nvSpPr>
        <p:spPr>
          <a:xfrm>
            <a:off x="638638" y="4669341"/>
            <a:ext cx="34480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所有者权益</a:t>
            </a:r>
          </a:p>
        </p:txBody>
      </p:sp>
      <p:sp>
        <p:nvSpPr>
          <p:cNvPr id="26" name="TextBox 26"/>
          <p:cNvSpPr txBox="1"/>
          <p:nvPr/>
        </p:nvSpPr>
        <p:spPr>
          <a:xfrm>
            <a:off x="638638" y="5125365"/>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企业资产扣除负债后，由所有者享有的剩余权益。</a:t>
            </a:r>
          </a:p>
        </p:txBody>
      </p:sp>
      <p:sp>
        <p:nvSpPr>
          <p:cNvPr id="27" name="TextBox 27"/>
          <p:cNvSpPr txBox="1"/>
          <p:nvPr/>
        </p:nvSpPr>
        <p:spPr>
          <a:xfrm>
            <a:off x="7726759" y="5125365"/>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企业在一定会计期间的经营成果，包括收入减去费用后的净额、直接计入当期利润的利得和损失等。</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会计要素概述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会计科目分类与内容</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资产类科目</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包括库存现金、银行存款、应收账款、预付账款、其他应收款、原材料、库存商品、固定资产等。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负债类科目</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包括短期借款、应付账款、预收账款、应付职工薪酬、应交税费等。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所有者权益类科目</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包括实收资本（或股本）、资本公积、盈余公积、未分配利润等。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损益类科目</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包括主营业务收入、其他业务收入、投资收益、营业外收入、主营业务成本、营业税金及附加、销售费用、管理费用、财务费用等。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会计要素是会计对象的具体化，是会计基本理论研究的基石，更是会计准则建设的核心。</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会计科目是对会计要素对象的具体内容进行分类核算的类目，是进行分类核算与监督的一种方法。</a:t>
            </a:r>
          </a:p>
        </p:txBody>
      </p:sp>
      <p:pic>
        <p:nvPicPr>
          <p:cNvPr id="6" name="Picture 6"/>
          <p:cNvPicPr>
            <a:picLocks noChangeAspect="1"/>
          </p:cNvPicPr>
          <p:nvPr/>
        </p:nvPicPr>
        <p:blipFill>
          <a:blip r:embed="rId2"/>
          <a:srcRect t="3885" b="3885"/>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99" b="7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会计要素与会计科目的关系密不可分，会计科目是会计要素的具体体现，而会计要素则是会计科目设置的基础和依据。</a:t>
            </a:r>
          </a:p>
        </p:txBody>
      </p:sp>
      <p:pic>
        <p:nvPicPr>
          <p:cNvPr id="10" name="Picture 10"/>
          <p:cNvPicPr>
            <a:picLocks noChangeAspect="1"/>
          </p:cNvPicPr>
          <p:nvPr/>
        </p:nvPicPr>
        <p:blipFill>
          <a:blip r:embed="rId4"/>
          <a:srcRect t="7899" b="7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会计要素与会计科目关系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账户与复式记账原理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账户定义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账户是用于记录企业经济业务的会计工具，反映企业资产、负债、所有者权益、收入、费用等要素增减变动情况及其结果。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账户基本结构要素</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包括账户名称、记录经济业务的日期、凭证种类和号数、摘要、增加和减少的金额及余额等。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账户分类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根据核算的经济内容不同，账户可分为资产类账户、负债类账户、所有者权益类账户、成本类账户和损益类账户。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账户基本结构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复式记账原理</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复式记账法是以资产与权益平衡关系作为记账基础，对于每一笔经济业务，都要以相等的金额在两个或两个以上相互联系的账户中进行登记，系统地反映资金运动变化结果的一种记账方法。</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复式记账法的优点</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能够全面反映经济业务的来龙去脉；能够进行试算平衡，便于查账和对账。</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复式记账法的应用</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在实际应用中，复式记账法主要包括借贷记账法、增减记账法和收付记账法等。其中，借贷记账法是目前国际上通用的记账方法，我国《企业会计准则》规定企业应当采用借贷记账法记账。</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复式记账原理及应用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在复式记账法下，每一项经济业务的发生，都会引起两个或两个以上账户发生增减变化，并且变化金额相等。这种账户之间的内在联系被称为账户的对应关系。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账户对应关系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为了保证账户记录的正确性，需要对账户进行平衡检查。平衡检查的方法包括试算平衡法和差额平衡法等。其中，试算平衡法是通过计算各账户借方余额合计和贷方余额合计是否相等来检查账户记录是否正确的一种方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平衡检查</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账户对应关系及平衡检查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企业主要经济业务核算</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资金筹集业务核算</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投资者投入资本核算</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记录投资者投入企业的资本，包括现金、实物资产和无形资产等。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借款业务核算</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记录企业从银行或其他金融机构借入的款项，以及相关的利息支出和偿还情况。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原材料采购核算</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记录企业采购原材料的过程，包括采购价格、运费、关税等成本的计算。</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固定资产购建核算</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记录企业购建固定资产的过程，包括购建成本、安装费用、借款利息等资本化支出的处理。</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生产准备业务核算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直接人工费用核算</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记录直接从事产品生产的工人工资和福利费用，以及相关的计提和支付情况。</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制造费用核算</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记录产品生产过程中发生的间接费用，如车间管理人员的工资、设备折旧、水电费等，以及相关的分配和结转情况。</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直接材料费用核算</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记录直接用于产品生产的原材料成本，包括领用、退库、盘点等账务处理。</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产品生产业务核算</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417" r="174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销售费用核算</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记录企业在销售过程中发生的各项费用，如广告费、展览费、运输费等。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销售收入确认核算</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记录企业销售商品或提供劳务所取得的收入，包括销售价格的确定、销售折扣与折让的处理等。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销售成本结转核算</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记录已销售商品或已提供劳务的成本结转情况，包括直接材料、直接人工和制造费用的结转。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产品销售业务核算</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https://d.book118.com/065233212033011111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2024-09-16T20:46:38.843</cp:lastPrinted>
  <dcterms:created xsi:type="dcterms:W3CDTF">2024-09-16T12:46:38Z</dcterms:created>
  <dcterms:modified xsi:type="dcterms:W3CDTF">2024-09-16T12:46:41Z</dcterms:modified>
</cp:coreProperties>
</file>