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8" r:id="rId26"/>
    <p:sldId id="331" r:id="rId27"/>
    <p:sldId id="334" r:id="rId28"/>
    <p:sldId id="337" r:id="rId29"/>
    <p:sldId id="340" r:id="rId30"/>
    <p:sldId id="343" r:id="rId31"/>
    <p:sldId id="345" r:id="rId32"/>
  </p:sldIdLst>
  <p:sldSz cx="10693400" cy="7562850"/>
  <p:notesSz cx="6858000" cy="9144000"/>
  <p:custDataLst>
    <p:tags r:id="rId3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slide" Target="slides/slide25.xml" /><Relationship Id="rId28" Type="http://schemas.openxmlformats.org/officeDocument/2006/relationships/slide" Target="slides/slide26.xml" /><Relationship Id="rId29" Type="http://schemas.openxmlformats.org/officeDocument/2006/relationships/slide" Target="slides/slide27.xml" /><Relationship Id="rId3" Type="http://schemas.openxmlformats.org/officeDocument/2006/relationships/slide" Target="slides/slide1.xml" /><Relationship Id="rId30" Type="http://schemas.openxmlformats.org/officeDocument/2006/relationships/slide" Target="slides/slide28.xml" /><Relationship Id="rId31" Type="http://schemas.openxmlformats.org/officeDocument/2006/relationships/slide" Target="slides/slide29.xml" /><Relationship Id="rId32" Type="http://schemas.openxmlformats.org/officeDocument/2006/relationships/slide" Target="slides/slide30.xml" /><Relationship Id="rId33" Type="http://schemas.openxmlformats.org/officeDocument/2006/relationships/tags" Target="tags/tag1.xml" /><Relationship Id="rId34" Type="http://schemas.openxmlformats.org/officeDocument/2006/relationships/presProps" Target="presProps.xml" /><Relationship Id="rId35" Type="http://schemas.openxmlformats.org/officeDocument/2006/relationships/viewProps" Target="viewProps.xml" /><Relationship Id="rId36" Type="http://schemas.openxmlformats.org/officeDocument/2006/relationships/theme" Target="theme/theme1.xml" /><Relationship Id="rId37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DB6517-A4EE-4D11-A67C-64A2354FC8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7619C6-7C1D-4175-9CB9-C29F8591EF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8E1589-E832-4662-9219-E7D51C23DF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173297-ADCA-44FF-9085-49CC518F42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EDD9EB-4BD9-47BD-BF94-D5964B5AB4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2C94C0-2FC9-4134-88F3-851E162D11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749FFF-EBB9-48C1-9674-62F5864FB4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E3F65E-E051-46E5-9EA0-6968884033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DC54E4-DE0B-4786-8DD7-41D7F586F1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AD776C-89CE-4072-9E27-1FB3FB4C92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A8CF3C-2472-40CA-A44C-99B1174A05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hyperlink" Target="1.2.1.3" TargetMode="External" /><Relationship Id="rId3" Type="http://schemas.openxmlformats.org/officeDocument/2006/relationships/hyperlink" Target="1.4.1.5" TargetMode="Externa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2.jpeg" /><Relationship Id="rId3" Type="http://schemas.openxmlformats.org/officeDocument/2006/relationships/image" Target="../media/image23.png" /><Relationship Id="rId4" Type="http://schemas.openxmlformats.org/officeDocument/2006/relationships/image" Target="../media/image24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5.jpeg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6.jpeg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7.jpeg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5330104142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/>
          <p:nvPr/>
        </p:nvSpPr>
        <p:spPr>
          <a:xfrm>
            <a:off x="2730477" y="2308504"/>
            <a:ext cx="5577840" cy="5848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7722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3800" kern="0" spc="1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第二章  钢的淬火及</a:t>
            </a:r>
            <a:r>
              <a:rPr sz="3800" kern="0" spc="1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回火</a:t>
            </a:r>
            <a:endParaRPr lang="SimHei" altLang="SimHei" sz="38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638335" y="3206724"/>
            <a:ext cx="4260784" cy="3727501"/>
          </a:xfrm>
          <a:prstGeom prst="rect">
            <a:avLst/>
          </a:prstGeom>
        </p:spPr>
      </p:pic>
      <p:sp>
        <p:nvSpPr>
          <p:cNvPr id="6" name="textbox 6"/>
          <p:cNvSpPr/>
          <p:nvPr/>
        </p:nvSpPr>
        <p:spPr>
          <a:xfrm>
            <a:off x="1181111" y="679760"/>
            <a:ext cx="8221980" cy="19157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8097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3100" kern="0" spc="110">
                <a:solidFill>
                  <a:srgbClr val="0000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第一节</a:t>
            </a:r>
            <a:r>
              <a:rPr sz="3100" kern="0" spc="1410">
                <a:solidFill>
                  <a:srgbClr val="0000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3100" kern="0" spc="110">
                <a:solidFill>
                  <a:srgbClr val="0000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淬火的定义、目的、淬火的必要</a:t>
            </a:r>
            <a:r>
              <a:rPr sz="3100" kern="0" spc="100">
                <a:solidFill>
                  <a:srgbClr val="0000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条件</a:t>
            </a:r>
            <a:endParaRPr lang="SimHei" altLang="SimHei" sz="3100"/>
          </a:p>
          <a:p>
            <a:pPr marL="12700" algn="l" rtl="0" eaLnBrk="0">
              <a:lnSpc>
                <a:spcPct val="100000"/>
              </a:lnSpc>
              <a:spcBef>
                <a:spcPts val="803"/>
              </a:spcBef>
            </a:pPr>
            <a:r>
              <a:rPr sz="2200" kern="0" spc="-120">
                <a:solidFill>
                  <a:srgbClr val="FF32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1、</a:t>
            </a:r>
            <a:r>
              <a:rPr sz="2200" kern="0" spc="-510">
                <a:solidFill>
                  <a:srgbClr val="FF32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200" kern="0" spc="-120">
                <a:solidFill>
                  <a:srgbClr val="FF32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淬火定义：</a:t>
            </a:r>
            <a:endParaRPr lang="SimSun" altLang="SimSun" sz="2200"/>
          </a:p>
          <a:p>
            <a:pPr marL="311150" algn="l" rtl="0" eaLnBrk="0">
              <a:lnSpc>
                <a:spcPct val="85000"/>
              </a:lnSpc>
              <a:spcBef>
                <a:spcPts val="1693"/>
              </a:spcBef>
            </a:pPr>
            <a:r>
              <a:rPr sz="23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把钢加热到临界点</a:t>
            </a:r>
            <a:r>
              <a:rPr sz="23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Ac</a:t>
            </a:r>
            <a:r>
              <a:rPr sz="2300" kern="0" spc="9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₃</a:t>
            </a:r>
            <a:r>
              <a:rPr sz="2300" kern="0" spc="-30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</a:t>
            </a:r>
            <a:r>
              <a:rPr sz="23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或</a:t>
            </a:r>
            <a:r>
              <a:rPr sz="23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Ac</a:t>
            </a:r>
            <a:r>
              <a:rPr sz="2300" kern="0" spc="9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₁ </a:t>
            </a:r>
            <a:r>
              <a:rPr sz="2300" kern="0" spc="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以上，保温并随之</a:t>
            </a:r>
            <a:r>
              <a:rPr sz="23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以大于临界冷</a:t>
            </a:r>
            <a:endParaRPr lang="SimSun" altLang="SimSun" sz="2300"/>
          </a:p>
          <a:p>
            <a:pPr marL="12700" algn="l" rtl="0" eaLnBrk="0">
              <a:lnSpc>
                <a:spcPts val="3849"/>
              </a:lnSpc>
            </a:pPr>
            <a:r>
              <a:rPr sz="23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却速度</a:t>
            </a:r>
            <a:r>
              <a:rPr sz="23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Vx</a:t>
            </a:r>
            <a:r>
              <a:rPr sz="23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冷却，以得到</a:t>
            </a:r>
            <a:r>
              <a:rPr sz="23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介稳状态的马氏体或下贝氏体组织的热</a:t>
            </a:r>
            <a:endParaRPr lang="SimSun" altLang="SimSun" sz="2300"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6261092" y="3022568"/>
            <a:ext cx="3143217" cy="3886246"/>
          </a:xfrm>
          <a:prstGeom prst="rect">
            <a:avLst/>
          </a:prstGeom>
        </p:spPr>
      </p:pic>
      <p:sp>
        <p:nvSpPr>
          <p:cNvPr id="10" name="textbox 10"/>
          <p:cNvSpPr/>
          <p:nvPr/>
        </p:nvSpPr>
        <p:spPr>
          <a:xfrm>
            <a:off x="1181111" y="2768636"/>
            <a:ext cx="1483360" cy="3708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148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2300" kern="0" spc="-2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处理工艺。</a:t>
            </a:r>
            <a:endParaRPr lang="SimSun" altLang="SimSun" sz="2300"/>
          </a:p>
        </p:txBody>
      </p:sp>
      <p:sp>
        <p:nvSpPr>
          <p:cNvPr id="12" name="textbox 12"/>
          <p:cNvSpPr/>
          <p:nvPr/>
        </p:nvSpPr>
        <p:spPr>
          <a:xfrm>
            <a:off x="7677137" y="7025657"/>
            <a:ext cx="548005" cy="2197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528"/>
              </a:lnSpc>
            </a:pP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时间，s</a:t>
            </a:r>
            <a:endParaRPr lang="SimSun" altLang="SimSun" sz="1200"/>
          </a:p>
        </p:txBody>
      </p:sp>
      <p:sp>
        <p:nvSpPr>
          <p:cNvPr id="14" name="textbox 14"/>
          <p:cNvSpPr/>
          <p:nvPr/>
        </p:nvSpPr>
        <p:spPr>
          <a:xfrm rot="16200000">
            <a:off x="1329814" y="4783740"/>
            <a:ext cx="459740" cy="1841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algn="r" rtl="0" eaLnBrk="0">
              <a:lnSpc>
                <a:spcPts val="1248"/>
              </a:lnSpc>
            </a:pPr>
            <a:r>
              <a:rPr sz="10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温度(C)</a:t>
            </a:r>
            <a:endParaRPr lang="SimSun" altLang="SimSun" sz="1000"/>
          </a:p>
        </p:txBody>
      </p:sp>
      <p:sp>
        <p:nvSpPr>
          <p:cNvPr id="16" name="textbox 16"/>
          <p:cNvSpPr/>
          <p:nvPr/>
        </p:nvSpPr>
        <p:spPr>
          <a:xfrm rot="16200000">
            <a:off x="5866107" y="4898687"/>
            <a:ext cx="629919" cy="1524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69000"/>
              </a:lnSpc>
            </a:pPr>
            <a:endParaRPr lang="Arial" altLang="Arial" sz="100"/>
          </a:p>
          <a:p>
            <a:pPr algn="r" rtl="0" eaLnBrk="0">
              <a:lnSpc>
                <a:spcPct val="93000"/>
              </a:lnSpc>
            </a:pPr>
            <a:r>
              <a:rPr sz="8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祖</a:t>
            </a:r>
            <a:r>
              <a:rPr sz="800" kern="0" spc="2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8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虚</a:t>
            </a:r>
            <a:r>
              <a:rPr sz="800" kern="0" spc="3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8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,</a:t>
            </a:r>
            <a:r>
              <a:rPr sz="800" kern="0" spc="3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8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℃</a:t>
            </a:r>
            <a:endParaRPr lang="SimSun" altLang="SimSun" sz="800"/>
          </a:p>
        </p:txBody>
      </p:sp>
      <p:sp>
        <p:nvSpPr>
          <p:cNvPr id="18" name="textbox 18"/>
          <p:cNvSpPr/>
          <p:nvPr/>
        </p:nvSpPr>
        <p:spPr>
          <a:xfrm>
            <a:off x="3797251" y="6922006"/>
            <a:ext cx="551180" cy="1695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220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2UcX100</a:t>
            </a:r>
            <a:endParaRPr lang="SimSun" altLang="SimSun" sz="12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" name="picture 2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2298653" y="749327"/>
            <a:ext cx="6248474" cy="5029144"/>
          </a:xfrm>
          <a:prstGeom prst="rect">
            <a:avLst/>
          </a:prstGeom>
        </p:spPr>
      </p:pic>
      <p:sp>
        <p:nvSpPr>
          <p:cNvPr id="22" name="textbox 22"/>
          <p:cNvSpPr/>
          <p:nvPr/>
        </p:nvSpPr>
        <p:spPr>
          <a:xfrm>
            <a:off x="3409936" y="5969030"/>
            <a:ext cx="3514725" cy="6864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48"/>
              </a:lnSpc>
            </a:pPr>
            <a:endParaRPr lang="Arial" altLang="Arial" sz="100"/>
          </a:p>
          <a:p>
            <a:pPr marL="47625" algn="l" rtl="0" eaLnBrk="0">
              <a:lnSpc>
                <a:spcPct val="97000"/>
              </a:lnSpc>
            </a:pPr>
            <a:r>
              <a:rPr sz="1900" b="1" kern="0" spc="1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亚共析钢(45钢)正常淬火后的</a:t>
            </a:r>
            <a:endParaRPr lang="SimSun" altLang="SimSun" sz="1900"/>
          </a:p>
          <a:p>
            <a:pPr algn="l" rtl="0" eaLnBrk="0">
              <a:lnSpc>
                <a:spcPct val="108000"/>
              </a:lnSpc>
            </a:pPr>
            <a:endParaRPr lang="Arial" altLang="Arial" sz="600"/>
          </a:p>
          <a:p>
            <a:pPr marL="12700" algn="l" rtl="0" eaLnBrk="0">
              <a:lnSpc>
                <a:spcPct val="97000"/>
              </a:lnSpc>
              <a:spcBef>
                <a:spcPts val="4"/>
              </a:spcBef>
            </a:pPr>
            <a:r>
              <a:rPr sz="1900" kern="0" spc="2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马氏体组织(500×</a:t>
            </a:r>
            <a:r>
              <a:rPr sz="1900" kern="0" spc="2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</a:t>
            </a:r>
            <a:endParaRPr lang="SimSun" altLang="SimSun" sz="19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" name="picture 2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898613" y="812779"/>
            <a:ext cx="6629480" cy="4762553"/>
          </a:xfrm>
          <a:prstGeom prst="rect">
            <a:avLst/>
          </a:prstGeom>
        </p:spPr>
      </p:pic>
      <p:sp>
        <p:nvSpPr>
          <p:cNvPr id="26" name="textbox 26"/>
          <p:cNvSpPr/>
          <p:nvPr/>
        </p:nvSpPr>
        <p:spPr>
          <a:xfrm>
            <a:off x="3179179" y="5862194"/>
            <a:ext cx="4391025" cy="7620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273"/>
              </a:lnSpc>
            </a:pPr>
            <a:endParaRPr lang="Arial" altLang="Arial" sz="100"/>
          </a:p>
          <a:p>
            <a:pPr algn="r" rtl="0" eaLnBrk="0">
              <a:lnSpc>
                <a:spcPct val="83000"/>
              </a:lnSpc>
            </a:pPr>
            <a:r>
              <a:rPr sz="2300" b="1" kern="0" spc="1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过共析钢</a:t>
            </a:r>
            <a:r>
              <a:rPr sz="2300" kern="0" spc="1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300" b="1" kern="0" spc="1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(T12</a:t>
            </a:r>
            <a:r>
              <a:rPr sz="2300" kern="0" spc="4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300" b="1" kern="0" spc="1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钢)正常淬火</a:t>
            </a:r>
            <a:endParaRPr lang="SimSun" altLang="SimSun" sz="2300"/>
          </a:p>
          <a:p>
            <a:pPr marL="12700" algn="l" rtl="0" eaLnBrk="0">
              <a:lnSpc>
                <a:spcPts val="3500"/>
              </a:lnSpc>
            </a:pPr>
            <a:r>
              <a:rPr sz="2300" b="1" kern="0" spc="2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后的显微组织(500×)</a:t>
            </a:r>
            <a:endParaRPr lang="SimSun" altLang="SimSun" sz="23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" name="textbox 28"/>
          <p:cNvSpPr/>
          <p:nvPr/>
        </p:nvSpPr>
        <p:spPr>
          <a:xfrm>
            <a:off x="1187420" y="2647067"/>
            <a:ext cx="4340859" cy="38557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216"/>
              </a:lnSpc>
            </a:pPr>
            <a:endParaRPr lang="Arial" altLang="Arial" sz="100"/>
          </a:p>
          <a:p>
            <a:pPr marL="162560" algn="l" rtl="0" eaLnBrk="0">
              <a:lnSpc>
                <a:spcPct val="94000"/>
              </a:lnSpc>
            </a:pPr>
            <a:r>
              <a:rPr sz="2300" b="1" kern="0" spc="-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例如：提高高磁钢的磁性；</a:t>
            </a:r>
            <a:endParaRPr lang="SimHei" altLang="SimHei" sz="2300"/>
          </a:p>
          <a:p>
            <a:pPr algn="r" rtl="0" eaLnBrk="0">
              <a:lnSpc>
                <a:spcPct val="86000"/>
              </a:lnSpc>
              <a:spcBef>
                <a:spcPts val="1475"/>
              </a:spcBef>
            </a:pPr>
            <a:r>
              <a:rPr sz="2300" b="1" kern="0" spc="2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不锈钢淬火以消除第二相，</a:t>
            </a:r>
            <a:r>
              <a:rPr sz="2300" b="1" kern="0" spc="2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从</a:t>
            </a:r>
            <a:endParaRPr lang="SimHei" altLang="SimHei" sz="2300"/>
          </a:p>
          <a:p>
            <a:pPr marL="162560" algn="l" rtl="0" eaLnBrk="0">
              <a:lnSpc>
                <a:spcPts val="3560"/>
              </a:lnSpc>
            </a:pPr>
            <a:r>
              <a:rPr sz="2300" b="1" kern="0" spc="-1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而改善其耐蚀性。</a:t>
            </a:r>
            <a:endParaRPr lang="SimHei" altLang="SimHei" sz="23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marL="16509" algn="l" rtl="0" eaLnBrk="0">
              <a:lnSpc>
                <a:spcPct val="97000"/>
              </a:lnSpc>
              <a:spcBef>
                <a:spcPts val="697"/>
              </a:spcBef>
            </a:pPr>
            <a:r>
              <a:rPr sz="2300" b="1" kern="0" spc="-170">
                <a:solidFill>
                  <a:srgbClr val="FF32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3、</a:t>
            </a:r>
            <a:r>
              <a:rPr sz="2300" kern="0" spc="-620">
                <a:solidFill>
                  <a:srgbClr val="FF32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300" b="1" kern="0" spc="-170">
                <a:solidFill>
                  <a:srgbClr val="FF32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淬火必要条件：</a:t>
            </a:r>
            <a:endParaRPr lang="SimHei" altLang="SimHei" sz="2300"/>
          </a:p>
          <a:p>
            <a:pPr marL="12700" algn="l" rtl="0" eaLnBrk="0">
              <a:lnSpc>
                <a:spcPct val="86000"/>
              </a:lnSpc>
              <a:spcBef>
                <a:spcPts val="1275"/>
              </a:spcBef>
            </a:pPr>
            <a:r>
              <a:rPr sz="2300" kern="0" spc="-80">
                <a:solidFill>
                  <a:srgbClr val="009A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■ </a:t>
            </a:r>
            <a:r>
              <a:rPr sz="2300" b="1" kern="0" spc="-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临界点以上，获得</a:t>
            </a:r>
            <a:r>
              <a:rPr sz="2300" b="1" kern="0" spc="-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奥氏体；</a:t>
            </a:r>
            <a:endParaRPr lang="SimHei" altLang="SimHei" sz="2300"/>
          </a:p>
          <a:p>
            <a:pPr marL="15875" indent="-3810" algn="l" rtl="0" eaLnBrk="0">
              <a:lnSpc>
                <a:spcPct val="142000"/>
              </a:lnSpc>
              <a:spcBef>
                <a:spcPts val="32"/>
              </a:spcBef>
            </a:pPr>
            <a:r>
              <a:rPr sz="2300" kern="0" spc="30">
                <a:solidFill>
                  <a:srgbClr val="009A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■ </a:t>
            </a:r>
            <a:r>
              <a:rPr sz="2300" b="1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大于临界冷速，</a:t>
            </a:r>
            <a:r>
              <a:rPr sz="2300" b="1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得到马氏体</a:t>
            </a:r>
            <a:r>
              <a:rPr sz="23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</a:t>
            </a:r>
            <a:r>
              <a:rPr sz="2300" b="1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或下贝氏体。</a:t>
            </a:r>
            <a:endParaRPr lang="SimHei" altLang="SimHei" sz="2300"/>
          </a:p>
        </p:txBody>
      </p:sp>
      <p:sp>
        <p:nvSpPr>
          <p:cNvPr id="30" name="textbox 30"/>
          <p:cNvSpPr/>
          <p:nvPr/>
        </p:nvSpPr>
        <p:spPr>
          <a:xfrm>
            <a:off x="1261515" y="443758"/>
            <a:ext cx="7011669" cy="19100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586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2300" b="1" kern="0" spc="-200">
                <a:solidFill>
                  <a:srgbClr val="FF32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2、</a:t>
            </a:r>
            <a:r>
              <a:rPr sz="2300" kern="0" spc="-640">
                <a:solidFill>
                  <a:srgbClr val="FF32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300" b="1" kern="0" spc="-200">
                <a:solidFill>
                  <a:srgbClr val="FF32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淬火的目的：</a:t>
            </a:r>
            <a:endParaRPr lang="SimHei" altLang="SimHei" sz="2300"/>
          </a:p>
          <a:p>
            <a:pPr marL="33655" algn="l" rtl="0" eaLnBrk="0">
              <a:lnSpc>
                <a:spcPct val="94000"/>
              </a:lnSpc>
              <a:spcBef>
                <a:spcPts val="1306"/>
              </a:spcBef>
            </a:pPr>
            <a:r>
              <a:rPr sz="2300" kern="0" spc="-60">
                <a:solidFill>
                  <a:srgbClr val="FF32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■</a:t>
            </a:r>
            <a:r>
              <a:rPr sz="2300" kern="0" spc="-330">
                <a:solidFill>
                  <a:srgbClr val="FF32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300" b="1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提高零件的硬度，强度，耐磨性。</a:t>
            </a:r>
            <a:endParaRPr lang="SimHei" altLang="SimHei" sz="2300"/>
          </a:p>
          <a:p>
            <a:pPr marL="33655" algn="l" rtl="0" eaLnBrk="0">
              <a:lnSpc>
                <a:spcPct val="94000"/>
              </a:lnSpc>
              <a:spcBef>
                <a:spcPts val="1406"/>
              </a:spcBef>
            </a:pPr>
            <a:r>
              <a:rPr sz="2300" kern="0" spc="-10">
                <a:solidFill>
                  <a:srgbClr val="FF32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■</a:t>
            </a:r>
            <a:r>
              <a:rPr sz="2300" kern="0" spc="-390">
                <a:solidFill>
                  <a:srgbClr val="FF32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300" b="1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结构钢通过淬火，回火获得良好的综</a:t>
            </a:r>
            <a:r>
              <a:rPr sz="2300" b="1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合机械性能。</a:t>
            </a:r>
            <a:endParaRPr lang="SimHei" altLang="SimHei" sz="2300"/>
          </a:p>
          <a:p>
            <a:pPr algn="l" rtl="0" eaLnBrk="0">
              <a:lnSpc>
                <a:spcPct val="100000"/>
              </a:lnSpc>
            </a:pPr>
            <a:endParaRPr lang="Arial" altLang="Arial" sz="1300"/>
          </a:p>
          <a:p>
            <a:pPr algn="l" rtl="0" eaLnBrk="0">
              <a:lnSpc>
                <a:spcPct val="10896"/>
              </a:lnSpc>
            </a:pPr>
            <a:endParaRPr lang="Arial" altLang="Arial" sz="100"/>
          </a:p>
          <a:p>
            <a:pPr marL="33655" algn="l" rtl="0" eaLnBrk="0">
              <a:lnSpc>
                <a:spcPct val="97000"/>
              </a:lnSpc>
            </a:pPr>
            <a:r>
              <a:rPr sz="2300" kern="0" spc="-40">
                <a:solidFill>
                  <a:srgbClr val="FF32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■</a:t>
            </a:r>
            <a:r>
              <a:rPr sz="2300" kern="0" spc="-320">
                <a:solidFill>
                  <a:srgbClr val="FF32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300" b="1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少数工件可以改善钢的物理和化学性能。</a:t>
            </a:r>
            <a:endParaRPr lang="SimHei" altLang="SimHei" sz="2300"/>
          </a:p>
        </p:txBody>
      </p:sp>
      <p:pic>
        <p:nvPicPr>
          <p:cNvPr id="32" name="picture 3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6248367" y="2800371"/>
            <a:ext cx="3155942" cy="3936993"/>
          </a:xfrm>
          <a:prstGeom prst="rect">
            <a:avLst/>
          </a:prstGeom>
        </p:spPr>
      </p:pic>
      <p:sp>
        <p:nvSpPr>
          <p:cNvPr id="34" name="textbox 34"/>
          <p:cNvSpPr/>
          <p:nvPr/>
        </p:nvSpPr>
        <p:spPr>
          <a:xfrm>
            <a:off x="7677138" y="6810071"/>
            <a:ext cx="560069" cy="2279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593"/>
              </a:lnSpc>
            </a:pPr>
            <a:r>
              <a:rPr sz="1300" kern="0" spc="-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时间，</a:t>
            </a:r>
            <a:r>
              <a:rPr sz="1300" kern="0" spc="-8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s</a:t>
            </a:r>
            <a:endParaRPr lang="Arial" altLang="Arial" sz="1300"/>
          </a:p>
        </p:txBody>
      </p:sp>
      <p:sp>
        <p:nvSpPr>
          <p:cNvPr id="36" name="textbox 36"/>
          <p:cNvSpPr/>
          <p:nvPr/>
        </p:nvSpPr>
        <p:spPr>
          <a:xfrm rot="16200000">
            <a:off x="5866113" y="4695479"/>
            <a:ext cx="629919" cy="1524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69000"/>
              </a:lnSpc>
            </a:pPr>
            <a:endParaRPr lang="Arial" altLang="Arial" sz="100"/>
          </a:p>
          <a:p>
            <a:pPr algn="r" rtl="0" eaLnBrk="0">
              <a:lnSpc>
                <a:spcPct val="93000"/>
              </a:lnSpc>
            </a:pPr>
            <a:r>
              <a:rPr sz="8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程</a:t>
            </a:r>
            <a:r>
              <a:rPr sz="800" kern="0" spc="2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8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虚</a:t>
            </a:r>
            <a:r>
              <a:rPr sz="800" kern="0" spc="3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8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,</a:t>
            </a:r>
            <a:r>
              <a:rPr sz="800" kern="0" spc="3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8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℃</a:t>
            </a:r>
            <a:endParaRPr lang="SimSun" altLang="SimSun" sz="8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8" name="picture 3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2470175" y="1136620"/>
            <a:ext cx="5549874" cy="5060984"/>
          </a:xfrm>
          <a:prstGeom prst="rect">
            <a:avLst/>
          </a:prstGeom>
        </p:spPr>
      </p:pic>
      <p:sp>
        <p:nvSpPr>
          <p:cNvPr id="40" name="textbox 40"/>
          <p:cNvSpPr/>
          <p:nvPr/>
        </p:nvSpPr>
        <p:spPr>
          <a:xfrm>
            <a:off x="3727423" y="6633729"/>
            <a:ext cx="3126104" cy="3289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005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21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不同冷却速度所得到的</a:t>
            </a:r>
            <a:r>
              <a:rPr sz="2100" kern="0" spc="-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组织</a:t>
            </a:r>
            <a:endParaRPr lang="SimSun" altLang="SimSun" sz="2100"/>
          </a:p>
        </p:txBody>
      </p:sp>
      <p:sp>
        <p:nvSpPr>
          <p:cNvPr id="42" name="textbox 42"/>
          <p:cNvSpPr/>
          <p:nvPr/>
        </p:nvSpPr>
        <p:spPr>
          <a:xfrm>
            <a:off x="7829518" y="1108755"/>
            <a:ext cx="481965" cy="923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230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2300" kern="0" spc="2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_A₁</a:t>
            </a:r>
            <a:endParaRPr lang="Times New Roman" altLang="Times New Roman" sz="23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400"/>
          </a:p>
          <a:p>
            <a:pPr marL="50800" algn="l" rtl="0" eaLnBrk="0">
              <a:lnSpc>
                <a:spcPct val="78000"/>
              </a:lnSpc>
              <a:spcBef>
                <a:spcPts val="1"/>
              </a:spcBef>
            </a:pPr>
            <a:r>
              <a:rPr sz="18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V₁</a:t>
            </a:r>
            <a:endParaRPr lang="Times New Roman" altLang="Times New Roman" sz="1800"/>
          </a:p>
        </p:txBody>
      </p:sp>
      <p:sp>
        <p:nvSpPr>
          <p:cNvPr id="44" name="textbox 44"/>
          <p:cNvSpPr/>
          <p:nvPr/>
        </p:nvSpPr>
        <p:spPr>
          <a:xfrm>
            <a:off x="5181618" y="6164163"/>
            <a:ext cx="967739" cy="3759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950"/>
              </a:lnSpc>
            </a:pPr>
            <a:endParaRPr lang="Arial" altLang="Arial" sz="100"/>
          </a:p>
          <a:p>
            <a:pPr algn="r" rtl="0" eaLnBrk="0">
              <a:lnSpc>
                <a:spcPct val="100000"/>
              </a:lnSpc>
            </a:pPr>
            <a:r>
              <a:rPr sz="2300" kern="0" spc="-1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时间</a:t>
            </a:r>
            <a:r>
              <a:rPr sz="2300" kern="0" spc="-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(s)</a:t>
            </a:r>
            <a:endParaRPr lang="SimSun" altLang="SimSun" sz="2300"/>
          </a:p>
        </p:txBody>
      </p:sp>
      <p:sp>
        <p:nvSpPr>
          <p:cNvPr id="46" name="textbox 46"/>
          <p:cNvSpPr/>
          <p:nvPr/>
        </p:nvSpPr>
        <p:spPr>
          <a:xfrm rot="16200000">
            <a:off x="1568990" y="3123269"/>
            <a:ext cx="1380489" cy="2603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5000"/>
              </a:lnSpc>
            </a:pPr>
            <a:endParaRPr lang="Arial" altLang="Arial" sz="200"/>
          </a:p>
          <a:p>
            <a:pPr marL="12700" algn="l" rtl="0" eaLnBrk="0">
              <a:lnSpc>
                <a:spcPct val="98000"/>
              </a:lnSpc>
              <a:spcBef>
                <a:spcPts val="1"/>
              </a:spcBef>
            </a:pPr>
            <a:r>
              <a:rPr sz="1400" kern="0" spc="-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温</a:t>
            </a:r>
            <a:r>
              <a:rPr sz="1400" kern="0" spc="6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度</a:t>
            </a:r>
            <a:r>
              <a:rPr sz="14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400" kern="0" spc="-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</a:t>
            </a:r>
            <a:r>
              <a:rPr sz="1400" kern="0" spc="7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400" kern="0" spc="-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℃  )</a:t>
            </a:r>
            <a:endParaRPr lang="SimSun" altLang="SimSun" sz="14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8" name="textbox 48"/>
          <p:cNvSpPr/>
          <p:nvPr/>
        </p:nvSpPr>
        <p:spPr>
          <a:xfrm>
            <a:off x="1123901" y="1965663"/>
            <a:ext cx="4232909" cy="49307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581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23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为实现淬火目的用的冷却介质。</a:t>
            </a:r>
            <a:endParaRPr lang="SimHei" altLang="SimHei" sz="2300"/>
          </a:p>
          <a:p>
            <a:pPr marL="12700" algn="l" rtl="0" eaLnBrk="0">
              <a:lnSpc>
                <a:spcPct val="97000"/>
              </a:lnSpc>
              <a:spcBef>
                <a:spcPts val="823"/>
              </a:spcBef>
            </a:pPr>
            <a:r>
              <a:rPr sz="2300" kern="0" spc="-180">
                <a:solidFill>
                  <a:srgbClr val="FF32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■理想淬火介质：</a:t>
            </a:r>
            <a:endParaRPr lang="SimHei" altLang="SimHei" sz="23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marL="137160" indent="-635" algn="l" rtl="0" eaLnBrk="0">
              <a:lnSpc>
                <a:spcPct val="108000"/>
              </a:lnSpc>
              <a:spcBef>
                <a:spcPts val="698"/>
              </a:spcBef>
            </a:pPr>
            <a:r>
              <a:rPr sz="2300" b="1" kern="0" spc="-120">
                <a:solidFill>
                  <a:srgbClr val="009A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■</a:t>
            </a:r>
            <a:r>
              <a:rPr sz="2300" b="1" kern="0" spc="-1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在</a:t>
            </a:r>
            <a:r>
              <a:rPr sz="2300" b="1" kern="0" spc="-120">
                <a:solidFill>
                  <a:srgbClr val="0000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A1～650℃</a:t>
            </a:r>
            <a:r>
              <a:rPr sz="2300" b="1" kern="0" spc="-1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缓慢冷却，</a:t>
            </a:r>
            <a:r>
              <a:rPr sz="23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  </a:t>
            </a:r>
            <a:r>
              <a:rPr sz="2300" b="1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以减少热应力；</a:t>
            </a:r>
            <a:endParaRPr lang="SimHei" altLang="SimHei" sz="2300"/>
          </a:p>
          <a:p>
            <a:pPr marL="137160" indent="36194" algn="l" rtl="0" eaLnBrk="0">
              <a:lnSpc>
                <a:spcPct val="112000"/>
              </a:lnSpc>
              <a:spcBef>
                <a:spcPts val="1127"/>
              </a:spcBef>
            </a:pPr>
            <a:r>
              <a:rPr sz="2300" b="1" kern="0" spc="0">
                <a:solidFill>
                  <a:srgbClr val="009A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■</a:t>
            </a:r>
            <a:r>
              <a:rPr sz="2300" b="1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在过冷奥氏体最不稳定区</a:t>
            </a:r>
            <a:r>
              <a:rPr sz="23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</a:t>
            </a:r>
            <a:r>
              <a:rPr sz="2300" b="1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域</a:t>
            </a:r>
            <a:r>
              <a:rPr sz="23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300" b="1" kern="0" spc="-30">
                <a:solidFill>
                  <a:srgbClr val="0000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(650～400℃),</a:t>
            </a:r>
            <a:r>
              <a:rPr sz="2300" kern="0" spc="200">
                <a:solidFill>
                  <a:srgbClr val="0000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</a:t>
            </a:r>
            <a:r>
              <a:rPr sz="2300" b="1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快速</a:t>
            </a:r>
            <a:r>
              <a:rPr sz="23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</a:t>
            </a:r>
            <a:r>
              <a:rPr sz="2300" b="1" kern="0" spc="-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冷却；</a:t>
            </a:r>
            <a:endParaRPr lang="SimHei" altLang="SimHei" sz="2300"/>
          </a:p>
          <a:p>
            <a:pPr algn="l" rtl="0" eaLnBrk="0">
              <a:lnSpc>
                <a:spcPct val="108000"/>
              </a:lnSpc>
            </a:pPr>
            <a:endParaRPr lang="Arial" altLang="Arial" sz="800"/>
          </a:p>
          <a:p>
            <a:pPr marL="137160" indent="-635" algn="l" rtl="0" eaLnBrk="0">
              <a:lnSpc>
                <a:spcPct val="118000"/>
              </a:lnSpc>
              <a:spcBef>
                <a:spcPts val="6"/>
              </a:spcBef>
            </a:pPr>
            <a:r>
              <a:rPr sz="2300" b="1" kern="0" spc="0">
                <a:solidFill>
                  <a:srgbClr val="009A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■</a:t>
            </a:r>
            <a:r>
              <a:rPr sz="2300" b="1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而在</a:t>
            </a:r>
            <a:r>
              <a:rPr sz="2300" b="1" kern="0" spc="0">
                <a:solidFill>
                  <a:srgbClr val="0000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M</a:t>
            </a:r>
            <a:r>
              <a:rPr sz="2300" b="1" kern="0" spc="0">
                <a:solidFill>
                  <a:srgbClr val="0000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₃</a:t>
            </a:r>
            <a:r>
              <a:rPr sz="2300" b="1" kern="0" spc="-350">
                <a:solidFill>
                  <a:srgbClr val="0000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</a:t>
            </a:r>
            <a:r>
              <a:rPr sz="2300" b="1" kern="0" spc="0">
                <a:solidFill>
                  <a:srgbClr val="0000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附近</a:t>
            </a:r>
            <a:r>
              <a:rPr sz="2300" b="1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的温度区域冷</a:t>
            </a:r>
            <a:r>
              <a:rPr sz="23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</a:t>
            </a:r>
            <a:r>
              <a:rPr sz="2300" b="1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速比较缓慢，它可以减少淬</a:t>
            </a:r>
            <a:r>
              <a:rPr sz="23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</a:t>
            </a:r>
            <a:r>
              <a:rPr sz="2300" b="1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火内应力，避免淬火变形开</a:t>
            </a:r>
            <a:r>
              <a:rPr sz="23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</a:t>
            </a:r>
            <a:r>
              <a:rPr sz="2300" b="1" kern="0" spc="-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裂。</a:t>
            </a:r>
            <a:endParaRPr lang="SimHei" altLang="SimHei" sz="2300"/>
          </a:p>
        </p:txBody>
      </p:sp>
      <p:pic>
        <p:nvPicPr>
          <p:cNvPr id="50" name="picture 5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5454703" y="2286022"/>
            <a:ext cx="3784500" cy="4032209"/>
          </a:xfrm>
          <a:prstGeom prst="rect">
            <a:avLst/>
          </a:prstGeom>
        </p:spPr>
      </p:pic>
      <p:sp>
        <p:nvSpPr>
          <p:cNvPr id="52" name="textbox 52"/>
          <p:cNvSpPr/>
          <p:nvPr/>
        </p:nvSpPr>
        <p:spPr>
          <a:xfrm>
            <a:off x="1128011" y="967058"/>
            <a:ext cx="6062345" cy="9594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819"/>
              </a:lnSpc>
            </a:pPr>
            <a:endParaRPr lang="Arial" altLang="Arial" sz="100"/>
          </a:p>
          <a:p>
            <a:pPr algn="r" rtl="0" eaLnBrk="0">
              <a:lnSpc>
                <a:spcPct val="97000"/>
              </a:lnSpc>
            </a:pPr>
            <a:r>
              <a:rPr sz="3400" b="1" kern="0" spc="370">
                <a:solidFill>
                  <a:srgbClr val="0000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第二节淬火介质</a:t>
            </a:r>
            <a:endParaRPr lang="SimHei" altLang="SimHei" sz="3400"/>
          </a:p>
          <a:p>
            <a:pPr algn="l" rtl="0" eaLnBrk="0">
              <a:lnSpc>
                <a:spcPct val="101000"/>
              </a:lnSpc>
            </a:pPr>
            <a:endParaRPr lang="Arial" altLang="Arial" sz="600"/>
          </a:p>
          <a:p>
            <a:pPr marL="12700" algn="l" rtl="0" eaLnBrk="0">
              <a:lnSpc>
                <a:spcPts val="2672"/>
              </a:lnSpc>
              <a:spcBef>
                <a:spcPts val="6"/>
              </a:spcBef>
            </a:pPr>
            <a:r>
              <a:rPr sz="2200" b="1" kern="0" spc="-190">
                <a:solidFill>
                  <a:srgbClr val="FF32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■淬火介质：</a:t>
            </a:r>
            <a:endParaRPr lang="SimHei" altLang="SimHei" sz="2200"/>
          </a:p>
        </p:txBody>
      </p:sp>
      <p:sp>
        <p:nvSpPr>
          <p:cNvPr id="54" name="textbox 54"/>
          <p:cNvSpPr/>
          <p:nvPr/>
        </p:nvSpPr>
        <p:spPr>
          <a:xfrm>
            <a:off x="6375429" y="6496247"/>
            <a:ext cx="2119629" cy="2495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588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1500" kern="0" spc="14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理想淬火介质冷却曲线</a:t>
            </a:r>
            <a:endParaRPr lang="KaiTi" altLang="KaiTi" sz="15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6" name="textbox 56"/>
          <p:cNvSpPr/>
          <p:nvPr/>
        </p:nvSpPr>
        <p:spPr>
          <a:xfrm>
            <a:off x="1492289" y="641516"/>
            <a:ext cx="8127365" cy="58013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484"/>
              </a:lnSpc>
            </a:pPr>
            <a:endParaRPr lang="Arial" altLang="Arial" sz="100"/>
          </a:p>
          <a:p>
            <a:pPr marL="17145" algn="l" rtl="0" eaLnBrk="0">
              <a:lnSpc>
                <a:spcPct val="97000"/>
              </a:lnSpc>
            </a:pPr>
            <a:r>
              <a:rPr sz="2700" b="1" kern="0" spc="70">
                <a:solidFill>
                  <a:srgbClr val="0000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一、淬火介质的冷却作用</a:t>
            </a:r>
            <a:endParaRPr lang="SimHei" altLang="SimHei" sz="2700"/>
          </a:p>
          <a:p>
            <a:pPr marL="16509" algn="l" rtl="0" eaLnBrk="0">
              <a:lnSpc>
                <a:spcPct val="97000"/>
              </a:lnSpc>
              <a:spcBef>
                <a:spcPts val="1457"/>
              </a:spcBef>
            </a:pPr>
            <a:r>
              <a:rPr sz="2300" b="1" kern="0" spc="-100">
                <a:solidFill>
                  <a:srgbClr val="FF32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1、</a:t>
            </a:r>
            <a:r>
              <a:rPr sz="2300" kern="0" spc="-660">
                <a:solidFill>
                  <a:srgbClr val="FF32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300" b="1" kern="0" spc="-100">
                <a:solidFill>
                  <a:srgbClr val="FF32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分类</a:t>
            </a:r>
            <a:endParaRPr lang="SimHei" altLang="SimHei" sz="2300"/>
          </a:p>
          <a:p>
            <a:pPr marL="175260" algn="l" rtl="0" eaLnBrk="0">
              <a:lnSpc>
                <a:spcPct val="97000"/>
              </a:lnSpc>
              <a:spcBef>
                <a:spcPts val="1373"/>
              </a:spcBef>
            </a:pPr>
            <a:r>
              <a:rPr sz="2300" b="1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(1)按聚集状态分类：</a:t>
            </a:r>
            <a:endParaRPr lang="SimHei" altLang="SimHei" sz="2300"/>
          </a:p>
          <a:p>
            <a:pPr marL="15240" algn="l" rtl="0" eaLnBrk="0">
              <a:lnSpc>
                <a:spcPct val="97000"/>
              </a:lnSpc>
              <a:spcBef>
                <a:spcPts val="1373"/>
              </a:spcBef>
            </a:pPr>
            <a:r>
              <a:rPr sz="2300" b="1" kern="0" spc="-80">
                <a:solidFill>
                  <a:srgbClr val="0000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■</a:t>
            </a:r>
            <a:r>
              <a:rPr sz="2300" b="1" kern="0" spc="-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淬火介质有固态、液态、气态。</a:t>
            </a:r>
            <a:endParaRPr lang="SimHei" altLang="SimHei" sz="2300"/>
          </a:p>
          <a:p>
            <a:pPr marL="16509" indent="-1270" algn="l" rtl="0" eaLnBrk="0">
              <a:lnSpc>
                <a:spcPct val="108000"/>
              </a:lnSpc>
              <a:spcBef>
                <a:spcPts val="1289"/>
              </a:spcBef>
            </a:pPr>
            <a:r>
              <a:rPr sz="2300" b="1" kern="0" spc="60">
                <a:solidFill>
                  <a:srgbClr val="0000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■</a:t>
            </a:r>
            <a:r>
              <a:rPr sz="2300" b="1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最常用介质为液态介</a:t>
            </a:r>
            <a:r>
              <a:rPr sz="2300" b="1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质，淬火时不仅发生传热作用，还会</a:t>
            </a:r>
            <a:r>
              <a:rPr sz="23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</a:t>
            </a:r>
            <a:r>
              <a:rPr sz="2300" b="1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产生物态变化，因此过程较为复杂。</a:t>
            </a:r>
            <a:endParaRPr lang="SimHei" altLang="SimHei" sz="2300"/>
          </a:p>
          <a:p>
            <a:pPr marL="175260" algn="l" rtl="0" eaLnBrk="0">
              <a:lnSpc>
                <a:spcPct val="97000"/>
              </a:lnSpc>
              <a:spcBef>
                <a:spcPts val="1573"/>
              </a:spcBef>
            </a:pPr>
            <a:r>
              <a:rPr sz="2300" b="1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(2)按液态淬火介质是否具有物态变化：</a:t>
            </a:r>
            <a:endParaRPr lang="SimHei" altLang="SimHei" sz="2300"/>
          </a:p>
          <a:p>
            <a:pPr marL="15240" algn="l" rtl="0" eaLnBrk="0">
              <a:lnSpc>
                <a:spcPct val="98000"/>
              </a:lnSpc>
              <a:spcBef>
                <a:spcPts val="1264"/>
              </a:spcBef>
            </a:pPr>
            <a:r>
              <a:rPr sz="2300" b="1" kern="0" spc="-60">
                <a:solidFill>
                  <a:srgbClr val="0000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■</a:t>
            </a:r>
            <a:r>
              <a:rPr sz="2300" b="1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分为有物态变化的和无物态变化的</a:t>
            </a:r>
            <a:r>
              <a:rPr sz="2300" b="1" kern="0" spc="-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。</a:t>
            </a:r>
            <a:endParaRPr lang="SimHei" altLang="SimHei" sz="2300"/>
          </a:p>
          <a:p>
            <a:pPr marL="12700" algn="l" rtl="0" eaLnBrk="0">
              <a:lnSpc>
                <a:spcPct val="86000"/>
              </a:lnSpc>
              <a:spcBef>
                <a:spcPts val="1408"/>
              </a:spcBef>
            </a:pPr>
            <a:r>
              <a:rPr sz="2300" kern="0" spc="50">
                <a:solidFill>
                  <a:srgbClr val="FF32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2</a:t>
            </a:r>
            <a:r>
              <a:rPr sz="2300" b="1" kern="0" spc="50">
                <a:solidFill>
                  <a:srgbClr val="FF32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、有物态变化的淬火介质淬火冷</a:t>
            </a:r>
            <a:r>
              <a:rPr sz="2300" b="1" kern="0" spc="40">
                <a:solidFill>
                  <a:srgbClr val="FF32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却过程可分为三个阶段：</a:t>
            </a:r>
            <a:endParaRPr lang="SimHei" altLang="SimHei" sz="2300"/>
          </a:p>
          <a:p>
            <a:pPr marL="175260" algn="l" rtl="0" eaLnBrk="0">
              <a:lnSpc>
                <a:spcPts val="3499"/>
              </a:lnSpc>
            </a:pPr>
            <a:r>
              <a:rPr sz="2300" b="1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(1)</a:t>
            </a:r>
            <a:r>
              <a:rPr sz="2300" kern="0" spc="5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300" b="1" kern="0" spc="0">
                <a:solidFill>
                  <a:srgbClr val="FF32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蒸气膜阶段</a:t>
            </a:r>
            <a:r>
              <a:rPr sz="2300" b="1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：</a:t>
            </a:r>
            <a:endParaRPr lang="SimHei" altLang="SimHei" sz="2300"/>
          </a:p>
          <a:p>
            <a:pPr marL="16509" algn="l" rtl="0" eaLnBrk="0">
              <a:lnSpc>
                <a:spcPct val="86000"/>
              </a:lnSpc>
              <a:spcBef>
                <a:spcPts val="1576"/>
              </a:spcBef>
            </a:pPr>
            <a:r>
              <a:rPr sz="2300" b="1" kern="0" spc="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工件表面产生大量过热</a:t>
            </a:r>
            <a:r>
              <a:rPr sz="2300" b="1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蒸汽，紧贴工件形成连续的蒸汽膜；</a:t>
            </a:r>
            <a:endParaRPr lang="SimHei" altLang="SimHei" sz="2300"/>
          </a:p>
          <a:p>
            <a:pPr marL="16509" algn="l" rtl="0" eaLnBrk="0">
              <a:lnSpc>
                <a:spcPts val="3400"/>
              </a:lnSpc>
            </a:pPr>
            <a:r>
              <a:rPr sz="2300" b="1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冷却主要靠辐射传热，冷却速度较缓慢。</a:t>
            </a:r>
            <a:endParaRPr lang="SimHei" altLang="SimHei" sz="23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8" name="textbox 58"/>
          <p:cNvSpPr/>
          <p:nvPr/>
        </p:nvSpPr>
        <p:spPr>
          <a:xfrm>
            <a:off x="1016005" y="672179"/>
            <a:ext cx="8696325" cy="28371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954"/>
              </a:lnSpc>
            </a:pPr>
            <a:endParaRPr lang="Arial" altLang="Arial" sz="100"/>
          </a:p>
          <a:p>
            <a:pPr marL="200660" indent="-177800" algn="l" rtl="0" eaLnBrk="0">
              <a:lnSpc>
                <a:spcPct val="109000"/>
              </a:lnSpc>
            </a:pPr>
            <a:r>
              <a:rPr sz="2300" b="1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(2)</a:t>
            </a:r>
            <a:r>
              <a:rPr sz="2300" kern="0" spc="4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300" b="1" kern="0" spc="40">
                <a:solidFill>
                  <a:srgbClr val="FF32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沸腾阶段：</a:t>
            </a:r>
            <a:r>
              <a:rPr sz="2300" kern="0" spc="-280">
                <a:solidFill>
                  <a:srgbClr val="FF32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300" b="1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进一步冷却时，工件放出的热量减少，蒸汽膜厚</a:t>
            </a:r>
            <a:r>
              <a:rPr sz="23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2300" b="1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度减薄并在越来越多的地方破裂，使工件与液体直接接触，</a:t>
            </a:r>
            <a:r>
              <a:rPr sz="2300" kern="0" spc="-2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3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并</a:t>
            </a:r>
            <a:r>
              <a:rPr sz="23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</a:t>
            </a:r>
            <a:r>
              <a:rPr sz="2300" b="1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形成大量气泡逸出。冷却速度较快，取决于淬火介质的汽化</a:t>
            </a:r>
            <a:r>
              <a:rPr sz="23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热，</a:t>
            </a:r>
            <a:r>
              <a:rPr sz="23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300" b="1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汽化热越大，从工件带走的热量越多，冷却速度也越快。</a:t>
            </a:r>
            <a:endParaRPr lang="SimHei" altLang="SimHei" sz="2300"/>
          </a:p>
          <a:p>
            <a:pPr algn="l" rtl="0" eaLnBrk="0">
              <a:lnSpc>
                <a:spcPct val="106000"/>
              </a:lnSpc>
            </a:pPr>
            <a:endParaRPr lang="Arial" altLang="Arial" sz="1100"/>
          </a:p>
          <a:p>
            <a:pPr algn="l" rtl="0" eaLnBrk="0">
              <a:lnSpc>
                <a:spcPct val="6696"/>
              </a:lnSpc>
            </a:pPr>
            <a:endParaRPr lang="Arial" altLang="Arial" sz="100"/>
          </a:p>
          <a:p>
            <a:pPr marL="200660" indent="-187960" algn="l" rtl="0" eaLnBrk="0">
              <a:lnSpc>
                <a:spcPct val="105000"/>
              </a:lnSpc>
            </a:pPr>
            <a:r>
              <a:rPr sz="23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(</a:t>
            </a:r>
            <a:r>
              <a:rPr sz="2300" b="1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3)</a:t>
            </a:r>
            <a:r>
              <a:rPr sz="23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300" b="1" kern="0" spc="20">
                <a:solidFill>
                  <a:srgbClr val="FF32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对流阶段：</a:t>
            </a:r>
            <a:r>
              <a:rPr sz="2300" kern="0" spc="670">
                <a:solidFill>
                  <a:srgbClr val="FF32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300" b="1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当工件表面的温度降至介质的沸点或分解温度以</a:t>
            </a:r>
            <a:r>
              <a:rPr sz="23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2300" b="1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下时，工件的冷却主要靠介质</a:t>
            </a:r>
            <a:r>
              <a:rPr sz="2300" b="1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的对流进行，随工件和介质</a:t>
            </a:r>
            <a:r>
              <a:rPr sz="23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间的</a:t>
            </a:r>
            <a:r>
              <a:rPr sz="23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</a:t>
            </a:r>
            <a:r>
              <a:rPr sz="2300" b="1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温差减小，冷速也逐渐降低，此时对流传热起主导作</a:t>
            </a:r>
            <a:r>
              <a:rPr sz="2300" b="1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用</a:t>
            </a:r>
            <a:endParaRPr lang="SimHei" altLang="SimHei" sz="2300"/>
          </a:p>
        </p:txBody>
      </p:sp>
      <p:pic>
        <p:nvPicPr>
          <p:cNvPr id="60" name="picture 6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2825730" y="3784601"/>
            <a:ext cx="4406964" cy="2863824"/>
          </a:xfrm>
          <a:prstGeom prst="rect">
            <a:avLst/>
          </a:prstGeom>
        </p:spPr>
      </p:pic>
      <p:sp>
        <p:nvSpPr>
          <p:cNvPr id="62" name="textbox 62"/>
          <p:cNvSpPr/>
          <p:nvPr/>
        </p:nvSpPr>
        <p:spPr>
          <a:xfrm>
            <a:off x="3009896" y="6652769"/>
            <a:ext cx="3996690" cy="2838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850"/>
              </a:lnSpc>
            </a:pPr>
            <a:endParaRPr lang="Arial" altLang="Arial" sz="100"/>
          </a:p>
          <a:p>
            <a:pPr marL="12700" algn="l" rtl="0" eaLnBrk="0">
              <a:lnSpc>
                <a:spcPct val="100000"/>
              </a:lnSpc>
            </a:pPr>
            <a:r>
              <a:rPr sz="1700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蒸汽膜阶段   沸腾阶段     对流阶段</a:t>
            </a:r>
            <a:endParaRPr lang="SimSun" altLang="SimSun" sz="17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4" name="textbox 64"/>
          <p:cNvSpPr/>
          <p:nvPr/>
        </p:nvSpPr>
        <p:spPr>
          <a:xfrm>
            <a:off x="1104867" y="697718"/>
            <a:ext cx="8559165" cy="60458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586"/>
              </a:lnSpc>
            </a:pPr>
            <a:endParaRPr lang="Arial" altLang="Arial" sz="100"/>
          </a:p>
          <a:p>
            <a:pPr marL="16509" algn="l" rtl="0" eaLnBrk="0">
              <a:lnSpc>
                <a:spcPct val="97000"/>
              </a:lnSpc>
            </a:pPr>
            <a:r>
              <a:rPr sz="2300" b="1" kern="0" spc="-60">
                <a:solidFill>
                  <a:srgbClr val="FF32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3、无物态变化的淬火介质：</a:t>
            </a:r>
            <a:endParaRPr lang="SimHei" altLang="SimHei" sz="2300"/>
          </a:p>
          <a:p>
            <a:pPr marL="12700" algn="l" rtl="0" eaLnBrk="0">
              <a:lnSpc>
                <a:spcPct val="97000"/>
              </a:lnSpc>
              <a:spcBef>
                <a:spcPts val="1257"/>
              </a:spcBef>
            </a:pPr>
            <a:r>
              <a:rPr sz="2300" kern="0" spc="-90">
                <a:solidFill>
                  <a:srgbClr val="FF32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●</a:t>
            </a:r>
            <a:r>
              <a:rPr sz="2300" kern="0" spc="-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淬火冷却主要靠对流散热。</a:t>
            </a:r>
            <a:endParaRPr lang="SimHei" altLang="SimHei" sz="2300"/>
          </a:p>
          <a:p>
            <a:pPr marL="12700" algn="l" rtl="0" eaLnBrk="0">
              <a:lnSpc>
                <a:spcPct val="94000"/>
              </a:lnSpc>
              <a:spcBef>
                <a:spcPts val="1106"/>
              </a:spcBef>
            </a:pPr>
            <a:r>
              <a:rPr sz="23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●温度较高时辐射散热占有很大比例，也有传导传热。</a:t>
            </a:r>
            <a:endParaRPr lang="SimHei" altLang="SimHei" sz="2300"/>
          </a:p>
          <a:p>
            <a:pPr marL="16509" algn="l" rtl="0" eaLnBrk="0">
              <a:lnSpc>
                <a:spcPct val="97000"/>
              </a:lnSpc>
              <a:spcBef>
                <a:spcPts val="1340"/>
              </a:spcBef>
            </a:pPr>
            <a:r>
              <a:rPr sz="2300" b="1" kern="0" spc="40">
                <a:solidFill>
                  <a:srgbClr val="0000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二、</a:t>
            </a:r>
            <a:r>
              <a:rPr sz="2300" kern="0" spc="-680">
                <a:solidFill>
                  <a:srgbClr val="0000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300" b="1" kern="0" spc="40">
                <a:solidFill>
                  <a:srgbClr val="0000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淬火介质冷却特性的测</a:t>
            </a:r>
            <a:r>
              <a:rPr sz="2300" b="1" kern="0" spc="30">
                <a:solidFill>
                  <a:srgbClr val="0000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定</a:t>
            </a:r>
            <a:endParaRPr lang="SimHei" altLang="SimHei" sz="2300"/>
          </a:p>
          <a:p>
            <a:pPr marL="16509" algn="l" rtl="0" eaLnBrk="0">
              <a:lnSpc>
                <a:spcPct val="97000"/>
              </a:lnSpc>
              <a:spcBef>
                <a:spcPts val="1223"/>
              </a:spcBef>
            </a:pPr>
            <a:r>
              <a:rPr sz="2300" b="1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淬火介质冷却能力最常用的表示方法是所谓的淬火烈度</a:t>
            </a:r>
            <a:r>
              <a:rPr sz="2300" kern="0" spc="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H。</a:t>
            </a:r>
            <a:endParaRPr lang="SimSun" altLang="SimSun" sz="2300"/>
          </a:p>
          <a:p>
            <a:pPr marL="16509" algn="l" rtl="0" eaLnBrk="0">
              <a:lnSpc>
                <a:spcPts val="2659"/>
              </a:lnSpc>
              <a:spcBef>
                <a:spcPts val="1164"/>
              </a:spcBef>
            </a:pPr>
            <a:r>
              <a:rPr sz="2100" b="1" kern="0" spc="-120">
                <a:solidFill>
                  <a:srgbClr val="FF32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1、</a:t>
            </a:r>
            <a:r>
              <a:rPr sz="2100" kern="0" spc="-530">
                <a:solidFill>
                  <a:srgbClr val="FF32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100" b="1" kern="0" spc="-120">
                <a:solidFill>
                  <a:srgbClr val="FF32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概念：</a:t>
            </a:r>
            <a:endParaRPr lang="SimHei" altLang="SimHei" sz="2100"/>
          </a:p>
          <a:p>
            <a:pPr marL="16509" algn="l" rtl="0" eaLnBrk="0">
              <a:lnSpc>
                <a:spcPct val="97000"/>
              </a:lnSpc>
              <a:spcBef>
                <a:spcPts val="1362"/>
              </a:spcBef>
            </a:pPr>
            <a:r>
              <a:rPr sz="2300" b="1" kern="0" spc="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规定静止水的淬火烈度</a:t>
            </a:r>
            <a:r>
              <a:rPr sz="2300" b="1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H=1,</a:t>
            </a:r>
            <a:r>
              <a:rPr sz="23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2300" b="1" kern="0" spc="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其它淬火介质的淬火烈度</a:t>
            </a:r>
            <a:r>
              <a:rPr sz="2300" kern="0" spc="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由与静</a:t>
            </a:r>
            <a:endParaRPr lang="SimHei" altLang="SimHei" sz="2300"/>
          </a:p>
          <a:p>
            <a:pPr marL="16509" algn="l" rtl="0" eaLnBrk="0">
              <a:lnSpc>
                <a:spcPct val="98000"/>
              </a:lnSpc>
              <a:spcBef>
                <a:spcPts val="550"/>
              </a:spcBef>
            </a:pPr>
            <a:r>
              <a:rPr sz="2300" b="1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止水的冷却能力比较而得。</a:t>
            </a:r>
            <a:endParaRPr lang="SimHei" altLang="SimHei" sz="2300"/>
          </a:p>
          <a:p>
            <a:pPr marL="16509" algn="l" rtl="0" eaLnBrk="0">
              <a:lnSpc>
                <a:spcPts val="2681"/>
              </a:lnSpc>
              <a:spcBef>
                <a:spcPts val="1156"/>
              </a:spcBef>
            </a:pPr>
            <a:r>
              <a:rPr sz="2200" b="1" kern="0" spc="-120">
                <a:solidFill>
                  <a:srgbClr val="FF32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2、实质：</a:t>
            </a:r>
            <a:endParaRPr lang="SimHei" altLang="SimHei" sz="2200"/>
          </a:p>
          <a:p>
            <a:pPr marL="16509" algn="l" rtl="0" eaLnBrk="0">
              <a:lnSpc>
                <a:spcPct val="108000"/>
              </a:lnSpc>
              <a:spcBef>
                <a:spcPts val="1284"/>
              </a:spcBef>
            </a:pPr>
            <a:r>
              <a:rPr sz="2300" b="1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●反映钢内部的热传导</a:t>
            </a:r>
            <a:r>
              <a:rPr sz="2300" b="1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系数以及钢与介质间的给热系数的关系，</a:t>
            </a:r>
            <a:r>
              <a:rPr sz="23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2300" b="1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即淬火介质的冷却能力。</a:t>
            </a:r>
            <a:endParaRPr lang="SimHei" altLang="SimHei" sz="23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marL="16509" algn="l" rtl="0" eaLnBrk="0">
              <a:lnSpc>
                <a:spcPct val="104000"/>
              </a:lnSpc>
              <a:spcBef>
                <a:spcPts val="5"/>
              </a:spcBef>
            </a:pPr>
            <a:r>
              <a:rPr sz="2300" b="1" kern="0" spc="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●注意：不同淬火介质，在工件淬火过程中其冷却能力</a:t>
            </a:r>
            <a:r>
              <a:rPr sz="2300" b="1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是变化</a:t>
            </a:r>
            <a:r>
              <a:rPr sz="23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</a:t>
            </a:r>
            <a:r>
              <a:rPr sz="2300" b="1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的。几种常见淬火介质的淬火烈度</a:t>
            </a:r>
            <a:r>
              <a:rPr sz="2300" b="1" kern="0" spc="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H</a:t>
            </a:r>
            <a:r>
              <a:rPr sz="2300" b="1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,</a:t>
            </a:r>
            <a:r>
              <a:rPr sz="2300" b="1" kern="0" spc="25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 </a:t>
            </a:r>
            <a:r>
              <a:rPr sz="2300" b="1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如下表所示。</a:t>
            </a:r>
            <a:endParaRPr lang="SimHei" altLang="SimHei" sz="23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66" name="table 66"/>
          <p:cNvGraphicFramePr>
            <a:graphicFrameLocks noGrp="1"/>
          </p:cNvGraphicFramePr>
          <p:nvPr/>
        </p:nvGraphicFramePr>
        <p:xfrm>
          <a:off x="834974" y="1673206"/>
          <a:ext cx="8966200" cy="3562349"/>
        </p:xfrm>
        <a:graphic>
          <a:graphicData uri="http://schemas.openxmlformats.org/drawingml/2006/table">
            <a:tbl>
              <a:tblPr/>
              <a:tblGrid>
                <a:gridCol w="2981325"/>
                <a:gridCol w="1492250"/>
                <a:gridCol w="1492250"/>
                <a:gridCol w="1504950"/>
                <a:gridCol w="1495425"/>
              </a:tblGrid>
              <a:tr h="454025">
                <a:tc rowSpan="2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1000"/>
                    </a:p>
                    <a:p>
                      <a:pPr marL="412115" algn="l" rtl="0" eaLnBrk="0">
                        <a:lnSpc>
                          <a:spcPct val="97000"/>
                        </a:lnSpc>
                        <a:spcBef>
                          <a:spcPts val="5"/>
                        </a:spcBef>
                      </a:pPr>
                      <a:r>
                        <a:rPr sz="1500" b="1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净火介质及工件运动情况</a:t>
                      </a:r>
                      <a:endParaRPr lang="SimSun" altLang="SimSun" sz="15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4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800"/>
                    </a:p>
                    <a:p>
                      <a:pPr algn="l" rtl="0" eaLnBrk="0">
                        <a:lnSpc>
                          <a:spcPct val="7168"/>
                        </a:lnSpc>
                      </a:pPr>
                      <a:endParaRPr lang="Arial" altLang="Arial" sz="100"/>
                    </a:p>
                    <a:p>
                      <a:pPr marL="2155189" algn="l" rtl="0" eaLnBrk="0">
                        <a:lnSpc>
                          <a:spcPct val="97000"/>
                        </a:lnSpc>
                      </a:pPr>
                      <a:r>
                        <a:rPr sz="1500" b="1" kern="0" spc="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不同净火介质的H值</a:t>
                      </a:r>
                      <a:endParaRPr lang="SimSun" altLang="SimSun" sz="15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1800">
                <a:tc vMerge="1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700"/>
                    </a:p>
                    <a:p>
                      <a:pPr algn="l" rtl="0" eaLnBrk="0">
                        <a:lnSpc>
                          <a:spcPct val="6121"/>
                        </a:lnSpc>
                      </a:pPr>
                      <a:endParaRPr lang="Arial" altLang="Arial" sz="100"/>
                    </a:p>
                    <a:p>
                      <a:pPr marL="548640" algn="l" rtl="0" eaLnBrk="0">
                        <a:lnSpc>
                          <a:spcPct val="98000"/>
                        </a:lnSpc>
                      </a:pPr>
                      <a:r>
                        <a:rPr sz="1500" b="1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突气</a:t>
                      </a:r>
                      <a:endParaRPr lang="SimSun" altLang="SimSun" sz="15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800"/>
                    </a:p>
                    <a:p>
                      <a:pPr algn="l" rtl="0" eaLnBrk="0">
                        <a:lnSpc>
                          <a:spcPct val="7321"/>
                        </a:lnSpc>
                      </a:pPr>
                      <a:endParaRPr lang="Arial" altLang="Arial" sz="100"/>
                    </a:p>
                    <a:p>
                      <a:pPr marL="650240" algn="l" rtl="0" eaLnBrk="0">
                        <a:lnSpc>
                          <a:spcPct val="100000"/>
                        </a:lnSpc>
                      </a:pPr>
                      <a:r>
                        <a:rPr sz="1500" b="1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油</a:t>
                      </a:r>
                      <a:endParaRPr lang="SimSun" altLang="SimSun" sz="15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700"/>
                    </a:p>
                    <a:p>
                      <a:pPr marL="654050" algn="l" rtl="0" eaLnBrk="0">
                        <a:lnSpc>
                          <a:spcPct val="98000"/>
                        </a:lnSpc>
                        <a:spcBef>
                          <a:spcPts val="5"/>
                        </a:spcBef>
                      </a:pPr>
                      <a:r>
                        <a:rPr sz="15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水</a:t>
                      </a:r>
                      <a:endParaRPr lang="SimSun" altLang="SimSun" sz="15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700"/>
                    </a:p>
                    <a:p>
                      <a:pPr marL="548640" algn="l" rtl="0" eaLnBrk="0">
                        <a:lnSpc>
                          <a:spcPct val="98000"/>
                        </a:lnSpc>
                      </a:pPr>
                      <a:r>
                        <a:rPr sz="1500" b="1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盘水</a:t>
                      </a:r>
                      <a:endParaRPr lang="SimSun" altLang="SimSun" sz="15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45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800"/>
                    </a:p>
                    <a:p>
                      <a:pPr marL="507365" algn="l" rtl="0" eaLnBrk="0">
                        <a:lnSpc>
                          <a:spcPct val="97000"/>
                        </a:lnSpc>
                        <a:spcBef>
                          <a:spcPts val="1"/>
                        </a:spcBef>
                      </a:pPr>
                      <a:r>
                        <a:rPr sz="1500" b="1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净火介质，工件不运动</a:t>
                      </a:r>
                      <a:endParaRPr lang="SimSun" altLang="SimSun" sz="15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Arial" altLang="Arial" sz="1000"/>
                    </a:p>
                    <a:p>
                      <a:pPr marL="596900" algn="l" rtl="0" eaLnBrk="0">
                        <a:lnSpc>
                          <a:spcPct val="80000"/>
                        </a:lnSpc>
                        <a:spcBef>
                          <a:spcPts val="4"/>
                        </a:spcBef>
                      </a:pPr>
                      <a:r>
                        <a:rPr sz="15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002</a:t>
                      </a:r>
                      <a:endParaRPr lang="SimSun" altLang="SimSun" sz="15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Arial" altLang="Arial" sz="1000"/>
                    </a:p>
                    <a:p>
                      <a:pPr marL="298450" algn="l" rtl="0" eaLnBrk="0">
                        <a:lnSpc>
                          <a:spcPct val="80000"/>
                        </a:lnSpc>
                        <a:spcBef>
                          <a:spcPts val="4"/>
                        </a:spcBef>
                      </a:pPr>
                      <a:r>
                        <a:rPr sz="15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0.02-0.30</a:t>
                      </a:r>
                      <a:endParaRPr lang="SimSun" altLang="SimSun" sz="15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8238"/>
                        </a:lnSpc>
                      </a:pPr>
                      <a:endParaRPr lang="Arial" altLang="Arial" sz="100"/>
                    </a:p>
                    <a:p>
                      <a:pPr marL="406400" algn="l" rtl="0" eaLnBrk="0">
                        <a:lnSpc>
                          <a:spcPct val="81000"/>
                        </a:lnSpc>
                      </a:pPr>
                      <a:r>
                        <a:rPr sz="15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0.90-10</a:t>
                      </a:r>
                      <a:endParaRPr lang="SimSun" altLang="SimSun" sz="15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08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800"/>
                    </a:p>
                    <a:p>
                      <a:pPr marL="412115" algn="l" rtl="0" eaLnBrk="0">
                        <a:lnSpc>
                          <a:spcPct val="97000"/>
                        </a:lnSpc>
                        <a:spcBef>
                          <a:spcPts val="3"/>
                        </a:spcBef>
                      </a:pPr>
                      <a:r>
                        <a:rPr sz="1500" b="1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净火介质，工件轻做运动</a:t>
                      </a:r>
                      <a:endParaRPr lang="SimSun" altLang="SimSun" sz="15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2000"/>
                        </a:lnSpc>
                      </a:pPr>
                      <a:endParaRPr lang="Arial" altLang="Arial" sz="1000"/>
                    </a:p>
                    <a:p>
                      <a:pPr marL="298450" algn="l" rtl="0" eaLnBrk="0">
                        <a:lnSpc>
                          <a:spcPct val="80000"/>
                        </a:lnSpc>
                        <a:spcBef>
                          <a:spcPts val="6"/>
                        </a:spcBef>
                      </a:pPr>
                      <a:r>
                        <a:rPr sz="15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0.30-0.35</a:t>
                      </a:r>
                      <a:endParaRPr lang="SimSun" altLang="SimSun" sz="15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1000"/>
                        </a:lnSpc>
                      </a:pPr>
                      <a:endParaRPr lang="Arial" altLang="Arial" sz="1000"/>
                    </a:p>
                    <a:p>
                      <a:pPr marL="406400" algn="l" rtl="0" eaLnBrk="0">
                        <a:lnSpc>
                          <a:spcPct val="81000"/>
                        </a:lnSpc>
                      </a:pPr>
                      <a:r>
                        <a:rPr sz="15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1.0-1.1</a:t>
                      </a:r>
                      <a:endParaRPr lang="SimSun" altLang="SimSun" sz="15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18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700"/>
                    </a:p>
                    <a:p>
                      <a:pPr algn="l" rtl="0" eaLnBrk="0">
                        <a:lnSpc>
                          <a:spcPct val="6126"/>
                        </a:lnSpc>
                      </a:pPr>
                      <a:endParaRPr lang="Arial" altLang="Arial" sz="100"/>
                    </a:p>
                    <a:p>
                      <a:pPr marL="412115" algn="l" rtl="0" eaLnBrk="0">
                        <a:lnSpc>
                          <a:spcPct val="97000"/>
                        </a:lnSpc>
                      </a:pPr>
                      <a:r>
                        <a:rPr sz="1500" b="1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净火介质，工件责当运动</a:t>
                      </a:r>
                      <a:endParaRPr lang="SimSun" altLang="SimSun" sz="15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marL="298450" algn="l" rtl="0" eaLnBrk="0">
                        <a:lnSpc>
                          <a:spcPct val="80000"/>
                        </a:lnSpc>
                        <a:spcBef>
                          <a:spcPts val="2"/>
                        </a:spcBef>
                      </a:pPr>
                      <a:r>
                        <a:rPr sz="15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0.35-0.40</a:t>
                      </a:r>
                      <a:endParaRPr lang="SimSun" altLang="SimSun" sz="15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6657"/>
                        </a:lnSpc>
                      </a:pPr>
                      <a:endParaRPr lang="Arial" altLang="Arial" sz="100"/>
                    </a:p>
                    <a:p>
                      <a:pPr marL="406400" algn="l" rtl="0" eaLnBrk="0">
                        <a:lnSpc>
                          <a:spcPct val="81000"/>
                        </a:lnSpc>
                      </a:pPr>
                      <a:r>
                        <a:rPr sz="15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  <a:hlinkClick r:id="rId2">
                            <a:extLst>
                              <a:ext uri="{DAF060AB-1E55-43B9-8AAB-6FB025537F2F}">
                                <wpsdc:hlinkClr xmlns:wpsdc="http://www.wps.cn/officeDocument/2017/drawingmlCustomData" val="000000"/>
                                <wpsdc:folHlinkClr xmlns:wpsdc="http://www.wps.cn/officeDocument/2017/drawingmlCustomData" val="000000"/>
                                <wpsdc:hlinkUnderline xmlns:wpsdc="http://www.wps.cn/officeDocument/2017/drawingmlCustomData" val="0"/>
                              </a:ext>
                            </a:extLst>
                          </a:hlinkClick>
                        </a:rPr>
                        <a:t>1.2.1.3</a:t>
                      </a:r>
                      <a:endParaRPr lang="SimSun" altLang="SimSun" sz="15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08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800"/>
                    </a:p>
                    <a:p>
                      <a:pPr marL="412115" algn="l" rtl="0" eaLnBrk="0">
                        <a:lnSpc>
                          <a:spcPct val="97000"/>
                        </a:lnSpc>
                        <a:spcBef>
                          <a:spcPts val="3"/>
                        </a:spcBef>
                      </a:pPr>
                      <a:r>
                        <a:rPr sz="1500" b="1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净火介质，工件较大运动</a:t>
                      </a:r>
                      <a:endParaRPr lang="SimSun" altLang="SimSun" sz="15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1000"/>
                        </a:lnSpc>
                      </a:pPr>
                      <a:endParaRPr lang="Arial" altLang="Arial" sz="1000"/>
                    </a:p>
                    <a:p>
                      <a:pPr marL="300990" algn="l" rtl="0" eaLnBrk="0">
                        <a:lnSpc>
                          <a:spcPct val="80000"/>
                        </a:lnSpc>
                        <a:spcBef>
                          <a:spcPts val="2"/>
                        </a:spcBef>
                      </a:pPr>
                      <a:r>
                        <a:rPr sz="1500" b="1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0.40-0.50</a:t>
                      </a:r>
                      <a:endParaRPr lang="SimSun" altLang="SimSun" sz="15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9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6981"/>
                        </a:lnSpc>
                      </a:pPr>
                      <a:endParaRPr lang="Arial" altLang="Arial" sz="100"/>
                    </a:p>
                    <a:p>
                      <a:pPr marL="408940" algn="l" rtl="0" eaLnBrk="0">
                        <a:lnSpc>
                          <a:spcPct val="81000"/>
                        </a:lnSpc>
                      </a:pPr>
                      <a:r>
                        <a:rPr sz="1500" b="1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  <a:hlinkClick r:id="rId3">
                            <a:extLst>
                              <a:ext uri="{DAF060AB-1E55-43B9-8AAB-6FB025537F2F}">
                                <wpsdc:hlinkClr xmlns:wpsdc="http://www.wps.cn/officeDocument/2017/drawingmlCustomData" val="000000"/>
                                <wpsdc:folHlinkClr xmlns:wpsdc="http://www.wps.cn/officeDocument/2017/drawingmlCustomData" val="000000"/>
                                <wpsdc:hlinkUnderline xmlns:wpsdc="http://www.wps.cn/officeDocument/2017/drawingmlCustomData" val="0"/>
                              </a:ext>
                            </a:extLst>
                          </a:hlinkClick>
                        </a:rPr>
                        <a:t>1.4.1.5</a:t>
                      </a:r>
                      <a:endParaRPr lang="SimSun" altLang="SimSun" sz="15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985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800"/>
                    </a:p>
                    <a:p>
                      <a:pPr marL="412115" algn="l" rtl="0" eaLnBrk="0">
                        <a:lnSpc>
                          <a:spcPct val="86000"/>
                        </a:lnSpc>
                        <a:spcBef>
                          <a:spcPts val="7"/>
                        </a:spcBef>
                      </a:pPr>
                      <a:r>
                        <a:rPr sz="1500" b="1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净火介质，工件剧烈运动</a:t>
                      </a:r>
                      <a:endParaRPr lang="SimSun" altLang="SimSun" sz="1500"/>
                    </a:p>
                    <a:p>
                      <a:pPr marL="310515" algn="l" rtl="0" eaLnBrk="0">
                        <a:lnSpc>
                          <a:spcPts val="3749"/>
                        </a:lnSpc>
                      </a:pPr>
                      <a:r>
                        <a:rPr sz="1500" b="1" kern="0" spc="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净火介质，工件投剧烈运动</a:t>
                      </a:r>
                      <a:endParaRPr lang="SimSun" altLang="SimSun" sz="15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Arial" altLang="Arial" sz="1000"/>
                    </a:p>
                    <a:p>
                      <a:pPr marL="596900" algn="l" rtl="0" eaLnBrk="0">
                        <a:lnSpc>
                          <a:spcPct val="80000"/>
                        </a:lnSpc>
                        <a:spcBef>
                          <a:spcPts val="4"/>
                        </a:spcBef>
                      </a:pPr>
                      <a:r>
                        <a:rPr sz="15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005</a:t>
                      </a:r>
                      <a:endParaRPr lang="SimSun" altLang="SimSun" sz="1500"/>
                    </a:p>
                    <a:p>
                      <a:pPr algn="l" rtl="0" eaLnBrk="0">
                        <a:lnSpc>
                          <a:spcPct val="15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25000"/>
                        </a:lnSpc>
                      </a:pPr>
                      <a:endParaRPr lang="Arial" altLang="Arial" sz="300"/>
                    </a:p>
                    <a:p>
                      <a:pPr marL="692150" algn="l" rtl="0" eaLnBrk="0">
                        <a:lnSpc>
                          <a:spcPct val="80000"/>
                        </a:lnSpc>
                      </a:pPr>
                      <a:r>
                        <a:rPr sz="15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0</a:t>
                      </a:r>
                      <a:endParaRPr lang="SimSun" altLang="SimSun" sz="15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6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6791"/>
                        </a:lnSpc>
                      </a:pPr>
                      <a:endParaRPr lang="Arial" altLang="Arial" sz="100"/>
                    </a:p>
                    <a:p>
                      <a:pPr marL="298450" algn="l" rtl="0" eaLnBrk="0">
                        <a:lnSpc>
                          <a:spcPct val="80000"/>
                        </a:lnSpc>
                      </a:pPr>
                      <a:r>
                        <a:rPr sz="15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0.50-0.80</a:t>
                      </a:r>
                      <a:endParaRPr lang="SimSun" altLang="SimSun" sz="1500"/>
                    </a:p>
                    <a:p>
                      <a:pPr algn="l" rtl="0" eaLnBrk="0">
                        <a:lnSpc>
                          <a:spcPct val="15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26000"/>
                        </a:lnSpc>
                      </a:pPr>
                      <a:endParaRPr lang="Arial" altLang="Arial" sz="300"/>
                    </a:p>
                    <a:p>
                      <a:pPr marL="450850" algn="l" rtl="0" eaLnBrk="0">
                        <a:lnSpc>
                          <a:spcPct val="81000"/>
                        </a:lnSpc>
                        <a:spcBef>
                          <a:spcPts val="3"/>
                        </a:spcBef>
                      </a:pPr>
                      <a:r>
                        <a:rPr sz="15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080.10</a:t>
                      </a:r>
                      <a:endParaRPr lang="SimSun" altLang="SimSun" sz="15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8413"/>
                        </a:lnSpc>
                      </a:pPr>
                      <a:endParaRPr lang="Arial" altLang="Arial" sz="100"/>
                    </a:p>
                    <a:p>
                      <a:pPr marL="501650" algn="l" rtl="0" eaLnBrk="0">
                        <a:lnSpc>
                          <a:spcPct val="81000"/>
                        </a:lnSpc>
                      </a:pPr>
                      <a:r>
                        <a:rPr sz="15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1.6-2</a:t>
                      </a:r>
                      <a:endParaRPr lang="SimSun" altLang="SimSun" sz="1500"/>
                    </a:p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200"/>
                    </a:p>
                    <a:p>
                      <a:pPr marL="698500" algn="l" rtl="0" eaLnBrk="0">
                        <a:lnSpc>
                          <a:spcPct val="100000"/>
                        </a:lnSpc>
                      </a:pPr>
                      <a:r>
                        <a:rPr sz="8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中</a:t>
                      </a:r>
                      <a:endParaRPr lang="SimSun" altLang="SimSun" sz="8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1000"/>
                    </a:p>
                    <a:p>
                      <a:pPr marL="692150" algn="l" rtl="0" eaLnBrk="0">
                        <a:lnSpc>
                          <a:spcPct val="80000"/>
                        </a:lnSpc>
                        <a:spcBef>
                          <a:spcPts val="4"/>
                        </a:spcBef>
                      </a:pPr>
                      <a:r>
                        <a:rPr sz="15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5</a:t>
                      </a:r>
                      <a:endParaRPr lang="SimSun" altLang="SimSun" sz="15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8" name="textbox 68"/>
          <p:cNvSpPr/>
          <p:nvPr/>
        </p:nvSpPr>
        <p:spPr>
          <a:xfrm>
            <a:off x="857208" y="502680"/>
            <a:ext cx="7454900" cy="17303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8097"/>
              </a:lnSpc>
            </a:pPr>
            <a:endParaRPr lang="Arial" altLang="Arial" sz="100"/>
          </a:p>
          <a:p>
            <a:pPr marL="500380" algn="l" rtl="0" eaLnBrk="0">
              <a:lnSpc>
                <a:spcPct val="95000"/>
              </a:lnSpc>
            </a:pPr>
            <a:r>
              <a:rPr sz="3100" b="1" kern="0" spc="0">
                <a:solidFill>
                  <a:srgbClr val="0000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三、</a:t>
            </a:r>
            <a:r>
              <a:rPr sz="3100" kern="0" spc="-540">
                <a:solidFill>
                  <a:srgbClr val="0000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3100" b="1" kern="0" spc="0">
                <a:solidFill>
                  <a:srgbClr val="0000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常用淬火介质及其冷却特性</a:t>
            </a:r>
            <a:endParaRPr lang="SimHei" altLang="SimHei" sz="3100"/>
          </a:p>
          <a:p>
            <a:pPr marL="35559" algn="l" rtl="0" eaLnBrk="0">
              <a:lnSpc>
                <a:spcPts val="2616"/>
              </a:lnSpc>
              <a:spcBef>
                <a:spcPts val="1393"/>
              </a:spcBef>
            </a:pPr>
            <a:r>
              <a:rPr sz="2100" b="1" kern="0" spc="-100">
                <a:solidFill>
                  <a:srgbClr val="FF32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1.</a:t>
            </a:r>
            <a:r>
              <a:rPr sz="2100" kern="0" spc="170">
                <a:solidFill>
                  <a:srgbClr val="FF32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100" b="1" kern="0" spc="-100">
                <a:solidFill>
                  <a:srgbClr val="FF32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水：</a:t>
            </a:r>
            <a:endParaRPr lang="SimHei" altLang="SimHei" sz="2100"/>
          </a:p>
          <a:p>
            <a:pPr marL="171450" algn="l" rtl="0" eaLnBrk="0">
              <a:lnSpc>
                <a:spcPct val="92000"/>
              </a:lnSpc>
              <a:spcBef>
                <a:spcPts val="304"/>
              </a:spcBef>
            </a:pPr>
            <a:r>
              <a:rPr sz="23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具有良好的物理化学性能，而且来源</a:t>
            </a:r>
            <a:r>
              <a:rPr sz="23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丰富，价格便宜。</a:t>
            </a:r>
            <a:endParaRPr lang="SimHei" altLang="SimHei" sz="2300"/>
          </a:p>
          <a:p>
            <a:pPr marL="12700" algn="l" rtl="0" eaLnBrk="0">
              <a:lnSpc>
                <a:spcPct val="96000"/>
              </a:lnSpc>
              <a:spcBef>
                <a:spcPts val="367"/>
              </a:spcBef>
            </a:pPr>
            <a:r>
              <a:rPr sz="2300" kern="0" spc="-220">
                <a:solidFill>
                  <a:srgbClr val="FF32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冷却特性：</a:t>
            </a:r>
            <a:endParaRPr lang="SimHei" altLang="SimHei" sz="2300"/>
          </a:p>
        </p:txBody>
      </p:sp>
      <p:pic>
        <p:nvPicPr>
          <p:cNvPr id="70" name="picture 7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6889757" y="2228847"/>
            <a:ext cx="2927318" cy="3073390"/>
          </a:xfrm>
          <a:prstGeom prst="rect">
            <a:avLst/>
          </a:prstGeom>
        </p:spPr>
      </p:pic>
      <p:pic>
        <p:nvPicPr>
          <p:cNvPr id="72" name="picture 7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822476" y="3403584"/>
            <a:ext cx="2317687" cy="3613151"/>
          </a:xfrm>
          <a:prstGeom prst="rect">
            <a:avLst/>
          </a:prstGeom>
        </p:spPr>
      </p:pic>
      <p:pic>
        <p:nvPicPr>
          <p:cNvPr id="74" name="picture 7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4273510" y="3435348"/>
            <a:ext cx="2108203" cy="3600446"/>
          </a:xfrm>
          <a:prstGeom prst="rect">
            <a:avLst/>
          </a:prstGeom>
        </p:spPr>
      </p:pic>
      <p:sp>
        <p:nvSpPr>
          <p:cNvPr id="76" name="textbox 76"/>
          <p:cNvSpPr/>
          <p:nvPr/>
        </p:nvSpPr>
        <p:spPr>
          <a:xfrm>
            <a:off x="876349" y="2235461"/>
            <a:ext cx="5939790" cy="10915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149"/>
              </a:lnSpc>
            </a:pPr>
            <a:endParaRPr lang="Arial" altLang="Arial" sz="100"/>
          </a:p>
          <a:p>
            <a:pPr marL="156210" algn="l" rtl="0" eaLnBrk="0">
              <a:lnSpc>
                <a:spcPct val="96000"/>
              </a:lnSpc>
            </a:pPr>
            <a:r>
              <a:rPr sz="2300" b="1" kern="0" spc="1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(1)水的冷却速度</a:t>
            </a:r>
            <a:endParaRPr lang="SimHei" altLang="SimHei" sz="2300"/>
          </a:p>
          <a:p>
            <a:pPr marL="12700" algn="l" rtl="0" eaLnBrk="0">
              <a:lnSpc>
                <a:spcPct val="91000"/>
              </a:lnSpc>
              <a:spcBef>
                <a:spcPts val="25"/>
              </a:spcBef>
            </a:pPr>
            <a:r>
              <a:rPr sz="2300" kern="0" spc="-20">
                <a:solidFill>
                  <a:srgbClr val="009A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●</a:t>
            </a:r>
            <a:r>
              <a:rPr sz="2300" kern="0" spc="-340">
                <a:solidFill>
                  <a:srgbClr val="009A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300" b="1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在650~400℃温度范围内</a:t>
            </a:r>
            <a:r>
              <a:rPr sz="2300" b="1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的冷却速度较小；</a:t>
            </a:r>
            <a:endParaRPr lang="SimHei" altLang="SimHei" sz="2300"/>
          </a:p>
          <a:p>
            <a:pPr marL="12700" algn="l" rtl="0" eaLnBrk="0">
              <a:lnSpc>
                <a:spcPct val="96000"/>
              </a:lnSpc>
              <a:spcBef>
                <a:spcPts val="567"/>
              </a:spcBef>
            </a:pPr>
            <a:r>
              <a:rPr sz="2300" kern="0" spc="-50">
                <a:solidFill>
                  <a:srgbClr val="009A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● </a:t>
            </a:r>
            <a:r>
              <a:rPr sz="2300" b="1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在马氏体转变温度区的冷却速度特别快。</a:t>
            </a:r>
            <a:endParaRPr lang="SimHei" altLang="SimHei" sz="2300"/>
          </a:p>
        </p:txBody>
      </p:sp>
      <p:sp>
        <p:nvSpPr>
          <p:cNvPr id="78" name="textbox 78"/>
          <p:cNvSpPr/>
          <p:nvPr/>
        </p:nvSpPr>
        <p:spPr>
          <a:xfrm>
            <a:off x="6819848" y="5465586"/>
            <a:ext cx="2430779" cy="14649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776"/>
              </a:lnSpc>
            </a:pPr>
            <a:endParaRPr lang="Arial" altLang="Arial" sz="100"/>
          </a:p>
          <a:p>
            <a:pPr algn="r" rtl="0" eaLnBrk="0">
              <a:lnSpc>
                <a:spcPct val="99000"/>
              </a:lnSpc>
            </a:pP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理想淬火介质冷却曲续</a:t>
            </a:r>
            <a:endParaRPr lang="FangSong" altLang="FangSong" sz="12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marL="12700" algn="l" rtl="0" eaLnBrk="0">
              <a:lnSpc>
                <a:spcPct val="85000"/>
              </a:lnSpc>
              <a:spcBef>
                <a:spcPts val="701"/>
              </a:spcBef>
            </a:pPr>
            <a:r>
              <a:rPr sz="23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不同温度纯水</a:t>
            </a:r>
            <a:endParaRPr lang="SimHei" altLang="SimHei" sz="2300"/>
          </a:p>
          <a:p>
            <a:pPr marL="19050" algn="l" rtl="0" eaLnBrk="0">
              <a:lnSpc>
                <a:spcPts val="2800"/>
              </a:lnSpc>
            </a:pPr>
            <a:r>
              <a:rPr sz="23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的冷却特性</a:t>
            </a:r>
            <a:endParaRPr lang="SimHei" altLang="SimHei" sz="2300"/>
          </a:p>
        </p:txBody>
      </p:sp>
      <p:sp>
        <p:nvSpPr>
          <p:cNvPr id="80" name="textbox 80"/>
          <p:cNvSpPr/>
          <p:nvPr/>
        </p:nvSpPr>
        <p:spPr>
          <a:xfrm>
            <a:off x="4787887" y="7030952"/>
            <a:ext cx="1054100" cy="1638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242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000" kern="0" spc="40">
                <a:solidFill>
                  <a:srgbClr val="000000">
                    <a:alpha val="100000"/>
                  </a:srgbClr>
                </a:solidFill>
                <a:latin typeface="STXinwei"/>
                <a:ea typeface="STXinwei"/>
                <a:cs typeface="STXinwei"/>
              </a:rPr>
              <a:t>试样中心温度(℃)</a:t>
            </a:r>
            <a:endParaRPr lang="STXinwei" altLang="STXinwei" sz="1000"/>
          </a:p>
        </p:txBody>
      </p:sp>
      <p:sp>
        <p:nvSpPr>
          <p:cNvPr id="82" name="textbox 82"/>
          <p:cNvSpPr/>
          <p:nvPr/>
        </p:nvSpPr>
        <p:spPr>
          <a:xfrm>
            <a:off x="2514578" y="7052677"/>
            <a:ext cx="1071880" cy="1714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100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0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试样中心温度(℃)</a:t>
            </a:r>
            <a:endParaRPr lang="SimHei" altLang="SimHei" sz="1000"/>
          </a:p>
        </p:txBody>
      </p:sp>
      <p:sp>
        <p:nvSpPr>
          <p:cNvPr id="84" name="textbox 84"/>
          <p:cNvSpPr/>
          <p:nvPr/>
        </p:nvSpPr>
        <p:spPr>
          <a:xfrm rot="16200000">
            <a:off x="1498126" y="5373112"/>
            <a:ext cx="532130" cy="1397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algn="r" rtl="0" eaLnBrk="0">
              <a:lnSpc>
                <a:spcPts val="899"/>
              </a:lnSpc>
            </a:pPr>
            <a:r>
              <a:rPr sz="6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冷却速度(C/s)</a:t>
            </a:r>
            <a:endParaRPr lang="SimSun" altLang="SimSun" sz="6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6" name="picture 8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714472" y="2241553"/>
            <a:ext cx="2838456" cy="4552910"/>
          </a:xfrm>
          <a:prstGeom prst="rect">
            <a:avLst/>
          </a:prstGeom>
        </p:spPr>
      </p:pic>
      <p:pic>
        <p:nvPicPr>
          <p:cNvPr id="88" name="picture 8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4781553" y="2266964"/>
            <a:ext cx="2628865" cy="4540205"/>
          </a:xfrm>
          <a:prstGeom prst="rect">
            <a:avLst/>
          </a:prstGeom>
        </p:spPr>
      </p:pic>
      <p:sp>
        <p:nvSpPr>
          <p:cNvPr id="90" name="textbox 90"/>
          <p:cNvSpPr/>
          <p:nvPr/>
        </p:nvSpPr>
        <p:spPr>
          <a:xfrm>
            <a:off x="1280566" y="774999"/>
            <a:ext cx="6367145" cy="10915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777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2300" b="1" kern="0" spc="1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(2)水温对冷却特性影响很大</a:t>
            </a:r>
            <a:endParaRPr lang="SimHei" altLang="SimHei" sz="2300"/>
          </a:p>
          <a:p>
            <a:pPr marL="628015" algn="l" rtl="0" eaLnBrk="0">
              <a:lnSpc>
                <a:spcPct val="92000"/>
              </a:lnSpc>
              <a:spcBef>
                <a:spcPts val="145"/>
              </a:spcBef>
            </a:pPr>
            <a:r>
              <a:rPr sz="2300" b="1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随水温提高，水的冷却</a:t>
            </a:r>
            <a:r>
              <a:rPr sz="2300" b="1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速度降低。</a:t>
            </a:r>
            <a:endParaRPr lang="SimHei" altLang="SimHei" sz="2300"/>
          </a:p>
          <a:p>
            <a:pPr marL="12700" algn="l" rtl="0" eaLnBrk="0">
              <a:lnSpc>
                <a:spcPct val="96000"/>
              </a:lnSpc>
              <a:spcBef>
                <a:spcPts val="417"/>
              </a:spcBef>
            </a:pPr>
            <a:r>
              <a:rPr sz="2300" b="1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(3)循环水的冷却能力大于静止水的冷却能力。</a:t>
            </a:r>
            <a:endParaRPr lang="SimHei" altLang="SimHei" sz="2300"/>
          </a:p>
        </p:txBody>
      </p:sp>
      <p:sp>
        <p:nvSpPr>
          <p:cNvPr id="92" name="textbox 92"/>
          <p:cNvSpPr/>
          <p:nvPr/>
        </p:nvSpPr>
        <p:spPr>
          <a:xfrm>
            <a:off x="7537481" y="5598829"/>
            <a:ext cx="1801495" cy="7105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0674"/>
              </a:lnSpc>
            </a:pPr>
            <a:endParaRPr lang="Arial" altLang="Arial" sz="100"/>
          </a:p>
          <a:p>
            <a:pPr marL="18415" indent="-5714" algn="l" rtl="0" eaLnBrk="0">
              <a:lnSpc>
                <a:spcPct val="98000"/>
              </a:lnSpc>
            </a:pPr>
            <a:r>
              <a:rPr sz="23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不同温度纯水</a:t>
            </a:r>
            <a:r>
              <a:rPr sz="23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3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的冷却特性</a:t>
            </a:r>
            <a:endParaRPr lang="SimHei" altLang="SimHei" sz="2300"/>
          </a:p>
        </p:txBody>
      </p:sp>
      <p:sp>
        <p:nvSpPr>
          <p:cNvPr id="94" name="textbox 94"/>
          <p:cNvSpPr/>
          <p:nvPr/>
        </p:nvSpPr>
        <p:spPr>
          <a:xfrm>
            <a:off x="2590821" y="6816221"/>
            <a:ext cx="4169409" cy="2133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476"/>
              </a:lnSpc>
            </a:pP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试样中心温度(℃)</a:t>
            </a:r>
            <a:r>
              <a:rPr sz="12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              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试样中心温度(℃)</a:t>
            </a:r>
            <a:endParaRPr lang="FangSong" altLang="FangSong" sz="1200"/>
          </a:p>
        </p:txBody>
      </p:sp>
      <p:sp>
        <p:nvSpPr>
          <p:cNvPr id="96" name="textbox 96"/>
          <p:cNvSpPr/>
          <p:nvPr/>
        </p:nvSpPr>
        <p:spPr>
          <a:xfrm rot="16200000">
            <a:off x="1134578" y="4543785"/>
            <a:ext cx="963294" cy="2114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6000"/>
              </a:lnSpc>
            </a:pPr>
            <a:endParaRPr lang="Arial" altLang="Arial" sz="200"/>
          </a:p>
          <a:p>
            <a:pPr marL="12700" algn="l" rtl="0" eaLnBrk="0">
              <a:lnSpc>
                <a:spcPct val="99000"/>
              </a:lnSpc>
              <a:spcBef>
                <a:spcPts val="1"/>
              </a:spcBef>
            </a:pPr>
            <a:r>
              <a:rPr sz="11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冷却速度(℃/s)</a:t>
            </a:r>
            <a:endParaRPr lang="SimSun" altLang="SimSun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8" name="textbox 98"/>
          <p:cNvSpPr/>
          <p:nvPr/>
        </p:nvSpPr>
        <p:spPr>
          <a:xfrm>
            <a:off x="1212870" y="483744"/>
            <a:ext cx="8596630" cy="33724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388"/>
              </a:lnSpc>
            </a:pPr>
            <a:endParaRPr lang="Arial" altLang="Arial" sz="100"/>
          </a:p>
          <a:p>
            <a:pPr marL="113664" algn="l" rtl="0" eaLnBrk="0">
              <a:lnSpc>
                <a:spcPct val="97000"/>
              </a:lnSpc>
            </a:pPr>
            <a:r>
              <a:rPr sz="3100" b="1" kern="0" spc="40">
                <a:solidFill>
                  <a:srgbClr val="FF32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2.</a:t>
            </a:r>
            <a:r>
              <a:rPr sz="3100" kern="0" spc="40">
                <a:solidFill>
                  <a:srgbClr val="FF32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3100" b="1" kern="0" spc="40">
                <a:solidFill>
                  <a:srgbClr val="FF32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碱或盐的水溶液</a:t>
            </a:r>
            <a:endParaRPr lang="SimHei" altLang="SimHei" sz="3100"/>
          </a:p>
          <a:p>
            <a:pPr marL="347345" indent="-334645" algn="l" rtl="0" eaLnBrk="0">
              <a:lnSpc>
                <a:spcPct val="96000"/>
              </a:lnSpc>
              <a:spcBef>
                <a:spcPts val="1080"/>
              </a:spcBef>
            </a:pPr>
            <a:r>
              <a:rPr sz="2700" kern="0" spc="80">
                <a:solidFill>
                  <a:srgbClr val="FF32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■</a:t>
            </a:r>
            <a:r>
              <a:rPr sz="2700" kern="0" spc="-870">
                <a:solidFill>
                  <a:srgbClr val="FF32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700" b="1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水中溶入盐、碱等物质，减少了蒸</a:t>
            </a:r>
            <a:r>
              <a:rPr sz="2700" b="1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汽膜的稳定性，使</a:t>
            </a:r>
            <a:r>
              <a:rPr sz="27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700" b="1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蒸汽膜阶段缩短，特性温度提高从而</a:t>
            </a:r>
            <a:r>
              <a:rPr sz="2700" b="1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加速冷却速度。</a:t>
            </a:r>
            <a:endParaRPr lang="SimHei" altLang="SimHei" sz="2700"/>
          </a:p>
          <a:p>
            <a:pPr marL="353695" indent="-340995" algn="l" rtl="0" eaLnBrk="0">
              <a:lnSpc>
                <a:spcPct val="94000"/>
              </a:lnSpc>
              <a:spcBef>
                <a:spcPts val="1310"/>
              </a:spcBef>
            </a:pPr>
            <a:r>
              <a:rPr sz="2700" kern="0" spc="80">
                <a:solidFill>
                  <a:srgbClr val="FF32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■</a:t>
            </a:r>
            <a:r>
              <a:rPr sz="2700" kern="0" spc="-960">
                <a:solidFill>
                  <a:srgbClr val="FF32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700" b="1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食盐水溶液在食盐浓度较低时随</a:t>
            </a:r>
            <a:r>
              <a:rPr sz="2700" b="1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食盐浓度的增加而</a:t>
            </a:r>
            <a:r>
              <a:rPr sz="27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提</a:t>
            </a:r>
            <a:r>
              <a:rPr sz="27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700" b="1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高，冷速均大于纯水</a:t>
            </a:r>
            <a:r>
              <a:rPr sz="2700" b="1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的。</a:t>
            </a:r>
            <a:endParaRPr lang="SimHei" altLang="SimHei" sz="2700"/>
          </a:p>
          <a:p>
            <a:pPr algn="l" rtl="0" eaLnBrk="0">
              <a:lnSpc>
                <a:spcPct val="109000"/>
              </a:lnSpc>
            </a:pPr>
            <a:endParaRPr lang="Arial" altLang="Arial" sz="900"/>
          </a:p>
          <a:p>
            <a:pPr marL="17145" indent="-4444" algn="l" rtl="0" eaLnBrk="0">
              <a:lnSpc>
                <a:spcPct val="106000"/>
              </a:lnSpc>
              <a:spcBef>
                <a:spcPts val="5"/>
              </a:spcBef>
            </a:pPr>
            <a:r>
              <a:rPr sz="2700" kern="0" spc="40">
                <a:solidFill>
                  <a:srgbClr val="FF32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■</a:t>
            </a:r>
            <a:r>
              <a:rPr sz="2700" kern="0" spc="-970">
                <a:solidFill>
                  <a:srgbClr val="FF32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700" b="1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碱溶液也具有很高的冷却能力，随温度提高冷却能</a:t>
            </a:r>
            <a:r>
              <a:rPr sz="27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</a:t>
            </a:r>
            <a:r>
              <a:rPr sz="2700" b="1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力降低，工件表面银白色、好的外观，但腐蚀严重。</a:t>
            </a:r>
            <a:endParaRPr lang="SimHei" altLang="SimHei" sz="2700"/>
          </a:p>
        </p:txBody>
      </p:sp>
      <p:pic>
        <p:nvPicPr>
          <p:cNvPr id="100" name="picture 10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5911846" y="4152912"/>
            <a:ext cx="2698800" cy="2578100"/>
          </a:xfrm>
          <a:prstGeom prst="rect">
            <a:avLst/>
          </a:prstGeom>
        </p:spPr>
      </p:pic>
      <p:pic>
        <p:nvPicPr>
          <p:cNvPr id="102" name="picture 10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2527277" y="4171970"/>
            <a:ext cx="2057410" cy="2419355"/>
          </a:xfrm>
          <a:prstGeom prst="rect">
            <a:avLst/>
          </a:prstGeom>
        </p:spPr>
      </p:pic>
      <p:sp>
        <p:nvSpPr>
          <p:cNvPr id="104" name="textbox 104"/>
          <p:cNvSpPr/>
          <p:nvPr/>
        </p:nvSpPr>
        <p:spPr>
          <a:xfrm>
            <a:off x="6242083" y="6744349"/>
            <a:ext cx="2851150" cy="4330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399"/>
              </a:lnSpc>
            </a:pPr>
            <a:endParaRPr lang="Arial" altLang="Arial" sz="100"/>
          </a:p>
          <a:p>
            <a:pPr marL="589915" algn="l" rtl="0" eaLnBrk="0">
              <a:lnSpc>
                <a:spcPct val="99000"/>
              </a:lnSpc>
            </a:pPr>
            <a:r>
              <a:rPr sz="1200" kern="0" spc="2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球心温度(℃)</a:t>
            </a:r>
            <a:endParaRPr lang="SimSun" altLang="SimSun" sz="1200"/>
          </a:p>
          <a:p>
            <a:pPr algn="l" rtl="0" eaLnBrk="0">
              <a:lnSpc>
                <a:spcPct val="105000"/>
              </a:lnSpc>
            </a:pPr>
            <a:endParaRPr lang="Arial" altLang="Arial" sz="300"/>
          </a:p>
          <a:p>
            <a:pPr marL="12700" algn="l" rtl="0" eaLnBrk="0">
              <a:lnSpc>
                <a:spcPct val="98000"/>
              </a:lnSpc>
              <a:spcBef>
                <a:spcPts val="1"/>
              </a:spcBef>
            </a:pP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不同温度的50%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NaOH</a:t>
            </a:r>
            <a:r>
              <a:rPr sz="1200" kern="0" spc="16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sz="1200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水溶液</a:t>
            </a:r>
            <a:r>
              <a:rPr sz="1200" kern="0" spc="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的冷却特性</a:t>
            </a:r>
            <a:endParaRPr lang="SimSun" altLang="SimSun" sz="1200"/>
          </a:p>
        </p:txBody>
      </p:sp>
      <p:sp>
        <p:nvSpPr>
          <p:cNvPr id="106" name="textbox 106"/>
          <p:cNvSpPr/>
          <p:nvPr/>
        </p:nvSpPr>
        <p:spPr>
          <a:xfrm>
            <a:off x="2393956" y="6940575"/>
            <a:ext cx="2216150" cy="2051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493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12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不同成分食盐水溶液的冷却特性</a:t>
            </a:r>
            <a:endParaRPr lang="SimSun" altLang="SimSun" sz="1200"/>
          </a:p>
        </p:txBody>
      </p:sp>
      <p:sp>
        <p:nvSpPr>
          <p:cNvPr id="108" name="textbox 108"/>
          <p:cNvSpPr/>
          <p:nvPr/>
        </p:nvSpPr>
        <p:spPr>
          <a:xfrm>
            <a:off x="2978137" y="6616258"/>
            <a:ext cx="953769" cy="2089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588"/>
              </a:lnSpc>
            </a:pPr>
            <a:endParaRPr lang="Arial" altLang="Arial" sz="100"/>
          </a:p>
          <a:p>
            <a:pPr marL="12700" algn="l" rtl="0" eaLnBrk="0">
              <a:lnSpc>
                <a:spcPct val="100000"/>
              </a:lnSpc>
            </a:pPr>
            <a:r>
              <a:rPr sz="1200" kern="0" spc="20">
                <a:solidFill>
                  <a:srgbClr val="000000">
                    <a:alpha val="100000"/>
                  </a:srgbClr>
                </a:solidFill>
                <a:latin typeface="FangSong"/>
                <a:ea typeface="FangSong"/>
                <a:cs typeface="FangSong"/>
              </a:rPr>
              <a:t>球心温度 </a:t>
            </a:r>
            <a:r>
              <a:rPr sz="12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(C)</a:t>
            </a:r>
            <a:endParaRPr lang="SimSun" altLang="SimSun" sz="1200"/>
          </a:p>
        </p:txBody>
      </p:sp>
      <p:sp>
        <p:nvSpPr>
          <p:cNvPr id="110" name="textbox 110"/>
          <p:cNvSpPr/>
          <p:nvPr/>
        </p:nvSpPr>
        <p:spPr>
          <a:xfrm rot="16200000">
            <a:off x="1774469" y="5203697"/>
            <a:ext cx="1299210" cy="1562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79000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8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冷</a:t>
            </a:r>
            <a:r>
              <a:rPr sz="800" kern="0" spc="2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8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却</a:t>
            </a:r>
            <a:r>
              <a:rPr sz="800" kern="0" spc="1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8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速</a:t>
            </a:r>
            <a:r>
              <a:rPr sz="800" kern="0" spc="1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8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度  (</a:t>
            </a:r>
            <a:r>
              <a:rPr sz="800" kern="0" spc="2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8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℃</a:t>
            </a:r>
            <a:r>
              <a:rPr sz="800" kern="0" spc="1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8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/</a:t>
            </a:r>
            <a:r>
              <a:rPr sz="800" kern="0" spc="2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8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s</a:t>
            </a:r>
            <a:r>
              <a:rPr sz="800" kern="0" spc="1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800" kern="0" spc="-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)</a:t>
            </a:r>
            <a:endParaRPr lang="SimSun" altLang="SimSun" sz="8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textbox 112"/>
          <p:cNvSpPr/>
          <p:nvPr/>
        </p:nvSpPr>
        <p:spPr>
          <a:xfrm>
            <a:off x="1045616" y="639936"/>
            <a:ext cx="3795395" cy="48768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024"/>
              </a:lnSpc>
            </a:pPr>
            <a:endParaRPr lang="Arial" altLang="Arial" sz="100"/>
          </a:p>
          <a:p>
            <a:pPr marL="152400" algn="l" rtl="0" eaLnBrk="0">
              <a:lnSpc>
                <a:spcPct val="99000"/>
              </a:lnSpc>
            </a:pPr>
            <a:r>
              <a:rPr sz="2300" b="1" kern="0" spc="-100">
                <a:solidFill>
                  <a:srgbClr val="FF32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3</a:t>
            </a:r>
            <a:r>
              <a:rPr sz="2300" kern="0" spc="-280">
                <a:solidFill>
                  <a:srgbClr val="FF32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300" b="1" kern="0" spc="-100">
                <a:solidFill>
                  <a:srgbClr val="FF32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.</a:t>
            </a:r>
            <a:r>
              <a:rPr sz="2300" kern="0" spc="-340">
                <a:solidFill>
                  <a:srgbClr val="FF32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300" b="1" kern="0" spc="-100">
                <a:solidFill>
                  <a:srgbClr val="FF32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油</a:t>
            </a:r>
            <a:endParaRPr lang="SimHei" altLang="SimHei" sz="2300"/>
          </a:p>
          <a:p>
            <a:pPr algn="r" rtl="0" eaLnBrk="0">
              <a:lnSpc>
                <a:spcPct val="86000"/>
              </a:lnSpc>
              <a:spcBef>
                <a:spcPts val="1269"/>
              </a:spcBef>
            </a:pPr>
            <a:r>
              <a:rPr sz="23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冷却能力比水差，油的冷却</a:t>
            </a:r>
            <a:endParaRPr lang="SimHei" altLang="SimHei" sz="2300"/>
          </a:p>
          <a:p>
            <a:pPr marL="147954" algn="l" rtl="0" eaLnBrk="0">
              <a:lnSpc>
                <a:spcPts val="4110"/>
              </a:lnSpc>
            </a:pPr>
            <a:r>
              <a:rPr sz="2300" kern="0" spc="-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过程也具有三个阶段。</a:t>
            </a:r>
            <a:endParaRPr lang="SimHei" altLang="SimHei" sz="2300"/>
          </a:p>
          <a:p>
            <a:pPr algn="l" rtl="0" eaLnBrk="0">
              <a:lnSpc>
                <a:spcPct val="139000"/>
              </a:lnSpc>
            </a:pPr>
            <a:endParaRPr lang="Arial" altLang="Arial" sz="1000"/>
          </a:p>
          <a:p>
            <a:pPr algn="l" rtl="0" eaLnBrk="0">
              <a:lnSpc>
                <a:spcPct val="139000"/>
              </a:lnSpc>
            </a:pPr>
            <a:endParaRPr lang="Arial" altLang="Arial" sz="1000"/>
          </a:p>
          <a:p>
            <a:pPr marL="63500" algn="l" rtl="0" eaLnBrk="0">
              <a:lnSpc>
                <a:spcPct val="86000"/>
              </a:lnSpc>
              <a:spcBef>
                <a:spcPts val="697"/>
              </a:spcBef>
            </a:pPr>
            <a:r>
              <a:rPr sz="2300" b="1" kern="0" spc="-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(1)在高温区冷却速</a:t>
            </a:r>
            <a:r>
              <a:rPr sz="2300" b="1" kern="0" spc="-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度低；</a:t>
            </a:r>
            <a:endParaRPr lang="SimHei" altLang="SimHei" sz="2300"/>
          </a:p>
          <a:p>
            <a:pPr marL="12700" indent="50800" algn="l" rtl="0" eaLnBrk="0">
              <a:lnSpc>
                <a:spcPct val="135000"/>
              </a:lnSpc>
              <a:spcBef>
                <a:spcPts val="18"/>
              </a:spcBef>
            </a:pPr>
            <a:r>
              <a:rPr sz="2300" b="1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(2)油在500℃~350℃间</a:t>
            </a:r>
            <a:r>
              <a:rPr sz="2300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</a:t>
            </a:r>
            <a:r>
              <a:rPr sz="2300" b="1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冷却速度最快。</a:t>
            </a:r>
            <a:endParaRPr lang="SimHei" altLang="SimHei" sz="2300"/>
          </a:p>
          <a:p>
            <a:pPr marL="63500" algn="l" rtl="0" eaLnBrk="0">
              <a:lnSpc>
                <a:spcPct val="86000"/>
              </a:lnSpc>
              <a:spcBef>
                <a:spcPts val="1225"/>
              </a:spcBef>
            </a:pPr>
            <a:r>
              <a:rPr sz="2300" b="1" kern="0" spc="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(3)油在低温区(350℃</a:t>
            </a:r>
            <a:endParaRPr lang="SimHei" altLang="SimHei" sz="2300"/>
          </a:p>
          <a:p>
            <a:pPr marL="12700" algn="l" rtl="0" eaLnBrk="0">
              <a:lnSpc>
                <a:spcPts val="3192"/>
              </a:lnSpc>
            </a:pPr>
            <a:r>
              <a:rPr sz="2300" b="1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下)冷速较慢。</a:t>
            </a:r>
            <a:endParaRPr lang="SimHei" altLang="SimHei" sz="2300"/>
          </a:p>
          <a:p>
            <a:pPr marL="63500" algn="l" rtl="0" eaLnBrk="0">
              <a:lnSpc>
                <a:spcPct val="86000"/>
              </a:lnSpc>
              <a:spcBef>
                <a:spcPts val="1366"/>
              </a:spcBef>
            </a:pPr>
            <a:r>
              <a:rPr sz="2300" b="1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(4)油在20℃~80℃使</a:t>
            </a:r>
            <a:r>
              <a:rPr sz="2300" b="1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用，</a:t>
            </a:r>
            <a:endParaRPr lang="SimHei" altLang="SimHei" sz="2300"/>
          </a:p>
          <a:p>
            <a:pPr marL="12700" algn="l" rtl="0" eaLnBrk="0">
              <a:lnSpc>
                <a:spcPts val="3310"/>
              </a:lnSpc>
            </a:pPr>
            <a:r>
              <a:rPr sz="2300" b="1" kern="0" spc="-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对工件冷速影响不大。</a:t>
            </a:r>
            <a:endParaRPr lang="SimHei" altLang="SimHei" sz="2300"/>
          </a:p>
        </p:txBody>
      </p:sp>
      <p:pic>
        <p:nvPicPr>
          <p:cNvPr id="114" name="picture 1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4984728" y="3238487"/>
            <a:ext cx="4051301" cy="3505230"/>
          </a:xfrm>
          <a:prstGeom prst="rect">
            <a:avLst/>
          </a:prstGeom>
        </p:spPr>
      </p:pic>
      <p:sp>
        <p:nvSpPr>
          <p:cNvPr id="116" name="textbox 116"/>
          <p:cNvSpPr/>
          <p:nvPr/>
        </p:nvSpPr>
        <p:spPr>
          <a:xfrm>
            <a:off x="7664412" y="2878420"/>
            <a:ext cx="485775" cy="2247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567"/>
              </a:lnSpc>
            </a:pPr>
            <a:r>
              <a:rPr sz="11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时间</a:t>
            </a:r>
            <a:r>
              <a:rPr sz="1100" kern="0" spc="3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(s)</a:t>
            </a:r>
            <a:endParaRPr lang="Arial" altLang="Arial" sz="1100"/>
          </a:p>
        </p:txBody>
      </p:sp>
      <p:pic>
        <p:nvPicPr>
          <p:cNvPr id="118" name="picture 11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6457958" y="317488"/>
            <a:ext cx="2603522" cy="2616216"/>
          </a:xfrm>
          <a:prstGeom prst="rect">
            <a:avLst/>
          </a:prstGeom>
        </p:spPr>
      </p:pic>
      <p:sp>
        <p:nvSpPr>
          <p:cNvPr id="120" name="textbox 120"/>
          <p:cNvSpPr/>
          <p:nvPr/>
        </p:nvSpPr>
        <p:spPr>
          <a:xfrm>
            <a:off x="6121354" y="6857476"/>
            <a:ext cx="1903095" cy="3879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699"/>
              </a:lnSpc>
            </a:pPr>
            <a:endParaRPr lang="Arial" altLang="Arial" sz="100"/>
          </a:p>
          <a:p>
            <a:pPr marL="494665" algn="l" rtl="0" eaLnBrk="0">
              <a:lnSpc>
                <a:spcPct val="99000"/>
              </a:lnSpc>
            </a:pPr>
            <a:r>
              <a:rPr sz="1100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试样中心温度，</a:t>
            </a:r>
            <a:r>
              <a:rPr sz="11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C</a:t>
            </a:r>
            <a:endParaRPr lang="Times New Roman" altLang="Times New Roman" sz="1100"/>
          </a:p>
          <a:p>
            <a:pPr marL="12700" algn="l" rtl="0" eaLnBrk="0">
              <a:lnSpc>
                <a:spcPct val="99000"/>
              </a:lnSpc>
              <a:spcBef>
                <a:spcPts val="243"/>
              </a:spcBef>
            </a:pPr>
            <a:r>
              <a:rPr sz="1100" kern="0" spc="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四种淬火油的冷却速度曲线</a:t>
            </a:r>
            <a:endParaRPr lang="SimSun" altLang="SimSun" sz="1100"/>
          </a:p>
        </p:txBody>
      </p:sp>
      <p:sp>
        <p:nvSpPr>
          <p:cNvPr id="122" name="textbox 122"/>
          <p:cNvSpPr/>
          <p:nvPr/>
        </p:nvSpPr>
        <p:spPr>
          <a:xfrm rot="16200000">
            <a:off x="4610337" y="4937151"/>
            <a:ext cx="540384" cy="165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algn="r" rtl="0" eaLnBrk="0">
              <a:lnSpc>
                <a:spcPts val="1098"/>
              </a:lnSpc>
            </a:pPr>
            <a:r>
              <a:rPr sz="7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冷却速度,C/s</a:t>
            </a:r>
            <a:endParaRPr lang="SimSun" altLang="SimSun" sz="7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textbox 124"/>
          <p:cNvSpPr/>
          <p:nvPr/>
        </p:nvSpPr>
        <p:spPr>
          <a:xfrm>
            <a:off x="1190769" y="844729"/>
            <a:ext cx="8220075" cy="60763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489"/>
              </a:lnSpc>
            </a:pPr>
            <a:endParaRPr lang="Arial" altLang="Arial" sz="100"/>
          </a:p>
          <a:p>
            <a:pPr marL="109220" algn="l" rtl="0" eaLnBrk="0">
              <a:lnSpc>
                <a:spcPct val="97000"/>
              </a:lnSpc>
            </a:pPr>
            <a:r>
              <a:rPr sz="2700" b="1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4.</a:t>
            </a:r>
            <a:r>
              <a:rPr sz="27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700" b="1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有机物的水溶液及乳化液。</a:t>
            </a:r>
            <a:endParaRPr lang="SimHei" altLang="SimHei" sz="2700"/>
          </a:p>
          <a:p>
            <a:pPr marL="12700" algn="l" rtl="0" eaLnBrk="0">
              <a:lnSpc>
                <a:spcPct val="93000"/>
              </a:lnSpc>
              <a:spcBef>
                <a:spcPts val="1603"/>
              </a:spcBef>
            </a:pPr>
            <a:r>
              <a:rPr sz="2700" b="1" kern="0" spc="-80">
                <a:solidFill>
                  <a:srgbClr val="FF32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■</a:t>
            </a:r>
            <a:r>
              <a:rPr sz="2700" b="1" kern="0" spc="-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水的冷却能力很大，但冷却特性很不理想；</a:t>
            </a:r>
            <a:endParaRPr lang="SimHei" altLang="SimHei" sz="2700"/>
          </a:p>
          <a:p>
            <a:pPr marL="12700" algn="l" rtl="0" eaLnBrk="0">
              <a:lnSpc>
                <a:spcPct val="93000"/>
              </a:lnSpc>
              <a:spcBef>
                <a:spcPts val="1687"/>
              </a:spcBef>
            </a:pPr>
            <a:r>
              <a:rPr sz="2700" b="1" kern="0" spc="-10">
                <a:solidFill>
                  <a:srgbClr val="FF32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■</a:t>
            </a:r>
            <a:r>
              <a:rPr sz="2700" b="1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油的冷却特性比较理想，</a:t>
            </a:r>
            <a:r>
              <a:rPr sz="2700" b="1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但其能确能力有小一些；</a:t>
            </a:r>
            <a:endParaRPr lang="SimHei" altLang="SimHei" sz="2700"/>
          </a:p>
          <a:p>
            <a:pPr marL="13970" indent="-1270" algn="l" rtl="0" eaLnBrk="0">
              <a:lnSpc>
                <a:spcPct val="113000"/>
              </a:lnSpc>
              <a:spcBef>
                <a:spcPts val="1653"/>
              </a:spcBef>
            </a:pPr>
            <a:r>
              <a:rPr sz="2700" b="1" kern="0" spc="80">
                <a:solidFill>
                  <a:srgbClr val="FF32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■</a:t>
            </a:r>
            <a:r>
              <a:rPr sz="2700" b="1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因此需要寻找冷却能力介于两者之间，而冷却特性</a:t>
            </a:r>
            <a:r>
              <a:rPr sz="27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700" b="1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又比较理想的介质。</a:t>
            </a:r>
            <a:endParaRPr lang="SimHei" altLang="SimHei" sz="2700"/>
          </a:p>
          <a:p>
            <a:pPr marL="13970" algn="l" rtl="0" eaLnBrk="0">
              <a:lnSpc>
                <a:spcPct val="108000"/>
              </a:lnSpc>
              <a:spcBef>
                <a:spcPts val="1527"/>
              </a:spcBef>
            </a:pPr>
            <a:r>
              <a:rPr sz="2700" b="1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●有机物的水溶液是较理想</a:t>
            </a:r>
            <a:r>
              <a:rPr sz="2700" b="1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的淬火介质，即在水中加</a:t>
            </a:r>
            <a:r>
              <a:rPr sz="27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700" b="1" kern="0" spc="1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入有机物或矿物盐，改变(降低</a:t>
            </a:r>
            <a:r>
              <a:rPr sz="2700" b="1" kern="0" spc="1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)水的冷却性能。</a:t>
            </a:r>
            <a:endParaRPr lang="SimHei" altLang="SimHei" sz="2700"/>
          </a:p>
          <a:p>
            <a:pPr marL="13970" algn="l" rtl="0" eaLnBrk="0">
              <a:lnSpc>
                <a:spcPct val="93000"/>
              </a:lnSpc>
              <a:spcBef>
                <a:spcPts val="1687"/>
              </a:spcBef>
            </a:pPr>
            <a:r>
              <a:rPr sz="2700" b="1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●常用的有聚乙二醇水</a:t>
            </a:r>
            <a:r>
              <a:rPr sz="2700" b="1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溶液，并加入一定的防蚀剂。</a:t>
            </a:r>
            <a:endParaRPr lang="SimHei" altLang="SimHei" sz="2700"/>
          </a:p>
          <a:p>
            <a:pPr algn="l" rtl="0" eaLnBrk="0">
              <a:lnSpc>
                <a:spcPct val="101000"/>
              </a:lnSpc>
            </a:pPr>
            <a:endParaRPr lang="Arial" altLang="Arial" sz="1400"/>
          </a:p>
          <a:p>
            <a:pPr algn="l" rtl="0" eaLnBrk="0">
              <a:lnSpc>
                <a:spcPct val="10961"/>
              </a:lnSpc>
            </a:pPr>
            <a:endParaRPr lang="Arial" altLang="Arial" sz="100"/>
          </a:p>
          <a:p>
            <a:pPr marL="13970" algn="l" rtl="0" eaLnBrk="0">
              <a:lnSpc>
                <a:spcPct val="116000"/>
              </a:lnSpc>
            </a:pPr>
            <a:r>
              <a:rPr sz="2700" b="1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●工业生产中常用乳化液，是矿物油与水经强</a:t>
            </a:r>
            <a:r>
              <a:rPr sz="2700" b="1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烈搅拌</a:t>
            </a:r>
            <a:r>
              <a:rPr sz="27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700" b="1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及振动而成。冷却能力可通过调配浓度来调节。</a:t>
            </a:r>
            <a:r>
              <a:rPr sz="2700" b="1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常用</a:t>
            </a:r>
            <a:r>
              <a:rPr sz="27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700" b="1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于表面淬火。</a:t>
            </a:r>
            <a:endParaRPr lang="SimHei" altLang="SimHei" sz="2700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textbox 126"/>
          <p:cNvSpPr/>
          <p:nvPr/>
        </p:nvSpPr>
        <p:spPr>
          <a:xfrm>
            <a:off x="1269973" y="744665"/>
            <a:ext cx="8213725" cy="59347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9520"/>
              </a:lnSpc>
            </a:pPr>
            <a:endParaRPr lang="Arial" altLang="Arial" sz="100"/>
          </a:p>
          <a:p>
            <a:pPr marL="2171064" algn="l" rtl="0" eaLnBrk="0">
              <a:lnSpc>
                <a:spcPct val="95000"/>
              </a:lnSpc>
            </a:pPr>
            <a:r>
              <a:rPr sz="3400" b="1" kern="0" spc="350">
                <a:solidFill>
                  <a:srgbClr val="0000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第三节钢的淬透性</a:t>
            </a:r>
            <a:endParaRPr lang="SimHei" altLang="SimHei" sz="3400"/>
          </a:p>
          <a:p>
            <a:pPr algn="l" rtl="0" eaLnBrk="0">
              <a:lnSpc>
                <a:spcPct val="139000"/>
              </a:lnSpc>
            </a:pPr>
            <a:endParaRPr lang="Arial" altLang="Arial" sz="1000"/>
          </a:p>
          <a:p>
            <a:pPr marL="17145" algn="l" rtl="0" eaLnBrk="0">
              <a:lnSpc>
                <a:spcPct val="85000"/>
              </a:lnSpc>
              <a:spcBef>
                <a:spcPts val="811"/>
              </a:spcBef>
            </a:pPr>
            <a:r>
              <a:rPr sz="2700" b="1" kern="0" spc="60">
                <a:solidFill>
                  <a:srgbClr val="FF32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一.淬透性的概念及影</a:t>
            </a:r>
            <a:r>
              <a:rPr sz="2700" b="1" kern="0" spc="50">
                <a:solidFill>
                  <a:srgbClr val="FF32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响因素</a:t>
            </a:r>
            <a:endParaRPr lang="SimHei" altLang="SimHei" sz="2700"/>
          </a:p>
          <a:p>
            <a:pPr marL="17145" algn="l" rtl="0" eaLnBrk="0">
              <a:lnSpc>
                <a:spcPts val="4350"/>
              </a:lnSpc>
            </a:pPr>
            <a:r>
              <a:rPr sz="2600" b="1" kern="0" spc="-210">
                <a:solidFill>
                  <a:srgbClr val="FF32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1.</a:t>
            </a:r>
            <a:r>
              <a:rPr sz="2600" kern="0" spc="120">
                <a:solidFill>
                  <a:srgbClr val="FF32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600" b="1" kern="0" spc="-210">
                <a:solidFill>
                  <a:srgbClr val="FF32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概念：</a:t>
            </a:r>
            <a:endParaRPr lang="SimHei" altLang="SimHei" sz="2600"/>
          </a:p>
          <a:p>
            <a:pPr marL="539750" algn="l" rtl="0" eaLnBrk="0">
              <a:lnSpc>
                <a:spcPct val="85000"/>
              </a:lnSpc>
              <a:spcBef>
                <a:spcPts val="1668"/>
              </a:spcBef>
            </a:pPr>
            <a:r>
              <a:rPr sz="2700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钢材被淬透的能力，或者说淬火时获得马氏体</a:t>
            </a:r>
            <a:endParaRPr lang="SimHei" altLang="SimHei" sz="2700"/>
          </a:p>
          <a:p>
            <a:pPr marL="12700" algn="l" rtl="0" eaLnBrk="0">
              <a:lnSpc>
                <a:spcPts val="4427"/>
              </a:lnSpc>
            </a:pPr>
            <a:r>
              <a:rPr sz="2600" kern="0" spc="-2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的能力。</a:t>
            </a:r>
            <a:endParaRPr lang="SimHei" altLang="SimHei" sz="2600"/>
          </a:p>
          <a:p>
            <a:pPr marL="340995" indent="-328295" algn="l" rtl="0" eaLnBrk="0">
              <a:lnSpc>
                <a:spcPct val="103000"/>
              </a:lnSpc>
              <a:spcBef>
                <a:spcPts val="1497"/>
              </a:spcBef>
            </a:pPr>
            <a:r>
              <a:rPr sz="2400" kern="0" spc="80" baseline="4340">
                <a:solidFill>
                  <a:srgbClr val="009A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■</a:t>
            </a:r>
            <a:r>
              <a:rPr sz="1500" kern="0" spc="490">
                <a:solidFill>
                  <a:srgbClr val="009A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700" b="1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不同的钢种，淬透性是不同的，因此工件表面到</a:t>
            </a:r>
            <a:r>
              <a:rPr sz="27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内</a:t>
            </a:r>
            <a:r>
              <a:rPr sz="27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700" b="1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部的截面上淬成马氏体组织的厚度也不同；</a:t>
            </a:r>
            <a:endParaRPr lang="SimHei" altLang="SimHei" sz="2700"/>
          </a:p>
          <a:p>
            <a:pPr marL="340995" indent="-156845" algn="l" rtl="0" eaLnBrk="0">
              <a:lnSpc>
                <a:spcPct val="106000"/>
              </a:lnSpc>
              <a:spcBef>
                <a:spcPts val="1425"/>
              </a:spcBef>
            </a:pPr>
            <a:r>
              <a:rPr sz="27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	</a:t>
            </a:r>
            <a:r>
              <a:rPr sz="2700" b="1" kern="0" spc="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淬成马氏体组织的厚度越大，表示该</a:t>
            </a:r>
            <a:r>
              <a:rPr sz="2700" b="1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钢中的淬透性</a:t>
            </a:r>
            <a:r>
              <a:rPr sz="27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700" b="1" kern="0" spc="-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愈高。</a:t>
            </a:r>
            <a:endParaRPr lang="SimHei" altLang="SimHei" sz="2700"/>
          </a:p>
          <a:p>
            <a:pPr marL="215265" algn="l" rtl="0" eaLnBrk="0">
              <a:lnSpc>
                <a:spcPct val="85000"/>
              </a:lnSpc>
              <a:spcBef>
                <a:spcPts val="1332"/>
              </a:spcBef>
              <a:tabLst>
                <a:tab pos="227965"/>
              </a:tabLst>
            </a:pPr>
            <a:r>
              <a:rPr sz="27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	</a:t>
            </a:r>
            <a:r>
              <a:rPr sz="2700" kern="0" spc="-5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700" b="1" kern="0" spc="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这种马氏体组织厚度通常称为硬化层厚度或淬透深</a:t>
            </a:r>
            <a:endParaRPr lang="SimHei" altLang="SimHei" sz="2700"/>
          </a:p>
          <a:p>
            <a:pPr marL="340995" algn="l" rtl="0" eaLnBrk="0">
              <a:lnSpc>
                <a:spcPts val="3649"/>
              </a:lnSpc>
            </a:pPr>
            <a:r>
              <a:rPr sz="2700" b="1" kern="0" spc="-1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度、淬硬层深度等。</a:t>
            </a:r>
            <a:endParaRPr lang="SimHei" altLang="SimHei" sz="2700"/>
          </a:p>
        </p:txBody>
      </p:sp>
      <p:pic>
        <p:nvPicPr>
          <p:cNvPr id="128" name="picture 12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371642" y="6045212"/>
            <a:ext cx="114205" cy="50822"/>
          </a:xfrm>
          <a:prstGeom prst="rect">
            <a:avLst/>
          </a:prstGeom>
        </p:spPr>
      </p:pic>
      <p:pic>
        <p:nvPicPr>
          <p:cNvPr id="130" name="picture 13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352501" y="5943568"/>
            <a:ext cx="146071" cy="101644"/>
          </a:xfrm>
          <a:prstGeom prst="rect">
            <a:avLst/>
          </a:prstGeom>
        </p:spPr>
      </p:pic>
      <p:pic>
        <p:nvPicPr>
          <p:cNvPr id="132" name="picture 13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352501" y="4914869"/>
            <a:ext cx="101694" cy="152467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textbox 134"/>
          <p:cNvSpPr/>
          <p:nvPr/>
        </p:nvSpPr>
        <p:spPr>
          <a:xfrm>
            <a:off x="1192323" y="793786"/>
            <a:ext cx="7560944" cy="57270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2308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2700" b="1" kern="0" spc="50">
                <a:solidFill>
                  <a:srgbClr val="FF32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2.</a:t>
            </a:r>
            <a:r>
              <a:rPr sz="2700" kern="0" spc="50">
                <a:solidFill>
                  <a:srgbClr val="FF32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700" b="1" kern="0" spc="50">
                <a:solidFill>
                  <a:srgbClr val="FF32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淬透性与淬硬性的区别</a:t>
            </a:r>
            <a:endParaRPr lang="SimHei" altLang="SimHei" sz="2700"/>
          </a:p>
          <a:p>
            <a:pPr marL="196214" algn="l" rtl="0" eaLnBrk="0">
              <a:lnSpc>
                <a:spcPts val="4750"/>
              </a:lnSpc>
            </a:pPr>
            <a:r>
              <a:rPr sz="2700" b="1" kern="0" spc="240">
                <a:solidFill>
                  <a:srgbClr val="FF32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(1)淬透性</a:t>
            </a:r>
            <a:endParaRPr lang="SimHei" altLang="SimHei" sz="2700"/>
          </a:p>
          <a:p>
            <a:pPr marL="36194" algn="l" rtl="0" eaLnBrk="0">
              <a:lnSpc>
                <a:spcPct val="92000"/>
              </a:lnSpc>
              <a:spcBef>
                <a:spcPts val="1940"/>
              </a:spcBef>
            </a:pPr>
            <a:r>
              <a:rPr sz="2700" b="1" kern="0" spc="-60">
                <a:solidFill>
                  <a:srgbClr val="FF32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■</a:t>
            </a:r>
            <a:r>
              <a:rPr sz="2700" kern="0" spc="-940">
                <a:solidFill>
                  <a:srgbClr val="FF32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700" b="1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概念：系指淬火时获得马氏体的</a:t>
            </a:r>
            <a:r>
              <a:rPr sz="2700" b="1" kern="0" spc="-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难易程度；</a:t>
            </a:r>
            <a:endParaRPr lang="SimHei" altLang="SimHei" sz="2700"/>
          </a:p>
          <a:p>
            <a:pPr algn="r" rtl="0" eaLnBrk="0">
              <a:lnSpc>
                <a:spcPct val="96000"/>
              </a:lnSpc>
              <a:spcBef>
                <a:spcPts val="1443"/>
              </a:spcBef>
            </a:pPr>
            <a:r>
              <a:rPr sz="2700" b="1" kern="0" spc="1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影响因素：主要和钢的过冷奥氏体的稳</a:t>
            </a:r>
            <a:r>
              <a:rPr sz="2700" b="1" kern="0" spc="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定性有</a:t>
            </a:r>
            <a:endParaRPr lang="SimHei" altLang="SimHei" sz="2700"/>
          </a:p>
          <a:p>
            <a:pPr marL="374650" algn="l" rtl="0" eaLnBrk="0">
              <a:lnSpc>
                <a:spcPct val="85000"/>
              </a:lnSpc>
              <a:spcBef>
                <a:spcPts val="1056"/>
              </a:spcBef>
            </a:pPr>
            <a:r>
              <a:rPr sz="2700" b="1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关或者说与钢的临界淬火冷却速度有关</a:t>
            </a:r>
            <a:r>
              <a:rPr sz="2700" b="1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，</a:t>
            </a:r>
            <a:endParaRPr lang="SimHei" altLang="SimHei" sz="2700"/>
          </a:p>
          <a:p>
            <a:pPr marL="33019" algn="l" rtl="0" eaLnBrk="0">
              <a:lnSpc>
                <a:spcPts val="5065"/>
              </a:lnSpc>
            </a:pPr>
            <a:r>
              <a:rPr sz="2700" kern="0" spc="-10">
                <a:solidFill>
                  <a:srgbClr val="FF32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■</a:t>
            </a:r>
            <a:r>
              <a:rPr sz="2700" b="1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淬透性是钢材本身固有的一</a:t>
            </a:r>
            <a:r>
              <a:rPr sz="2700" b="1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个属性。</a:t>
            </a:r>
            <a:endParaRPr lang="SimHei" altLang="SimHei" sz="2700"/>
          </a:p>
          <a:p>
            <a:pPr marL="196214" algn="l" rtl="0" eaLnBrk="0">
              <a:lnSpc>
                <a:spcPct val="81000"/>
              </a:lnSpc>
              <a:spcBef>
                <a:spcPts val="1773"/>
              </a:spcBef>
            </a:pPr>
            <a:r>
              <a:rPr sz="2700" b="1" kern="0" spc="240">
                <a:solidFill>
                  <a:srgbClr val="FF32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(2)淬硬性</a:t>
            </a:r>
            <a:endParaRPr lang="SimHei" altLang="SimHei" sz="2700"/>
          </a:p>
          <a:p>
            <a:pPr marL="33019" algn="l" rtl="0" eaLnBrk="0">
              <a:lnSpc>
                <a:spcPct val="88000"/>
              </a:lnSpc>
              <a:spcBef>
                <a:spcPts val="23"/>
              </a:spcBef>
            </a:pPr>
            <a:r>
              <a:rPr sz="2700" kern="0" spc="-30">
                <a:solidFill>
                  <a:srgbClr val="FF32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■</a:t>
            </a:r>
            <a:r>
              <a:rPr sz="2700" kern="0" spc="-910">
                <a:solidFill>
                  <a:srgbClr val="FF32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700" b="1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概念：是指淬成马氏体可</a:t>
            </a:r>
            <a:r>
              <a:rPr sz="2700" b="1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得到的硬度，</a:t>
            </a:r>
            <a:endParaRPr lang="SimHei" altLang="SimHei" sz="27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marL="380365" algn="l" rtl="0" eaLnBrk="0">
              <a:lnSpc>
                <a:spcPct val="95000"/>
              </a:lnSpc>
              <a:spcBef>
                <a:spcPts val="820"/>
              </a:spcBef>
            </a:pPr>
            <a:r>
              <a:rPr sz="2700" b="1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影响因素：主要和钢中含碳量有关。</a:t>
            </a:r>
            <a:endParaRPr lang="SimHei" altLang="SimHei" sz="2700"/>
          </a:p>
          <a:p>
            <a:pPr marL="344170" algn="l" rtl="0" eaLnBrk="0">
              <a:lnSpc>
                <a:spcPct val="79000"/>
              </a:lnSpc>
              <a:spcBef>
                <a:spcPts val="340"/>
              </a:spcBef>
            </a:pPr>
            <a:r>
              <a:rPr sz="8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</a:t>
            </a:r>
            <a:endParaRPr lang="SimSun" altLang="SimSun" sz="800"/>
          </a:p>
          <a:p>
            <a:pPr algn="l" rtl="0" eaLnBrk="0">
              <a:lnSpc>
                <a:spcPct val="134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600"/>
          </a:p>
          <a:p>
            <a:pPr marL="33019" algn="l" rtl="0" eaLnBrk="0">
              <a:lnSpc>
                <a:spcPct val="95000"/>
              </a:lnSpc>
              <a:spcBef>
                <a:spcPts val="3"/>
              </a:spcBef>
            </a:pPr>
            <a:r>
              <a:rPr sz="2700" kern="0" spc="-50">
                <a:solidFill>
                  <a:srgbClr val="FF32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■</a:t>
            </a:r>
            <a:r>
              <a:rPr sz="2700" kern="0" spc="-890">
                <a:solidFill>
                  <a:srgbClr val="FF32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700" b="1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淬硬性是钢淬火后获得马氏体的最高硬度。</a:t>
            </a:r>
            <a:endParaRPr lang="SimHei" altLang="SimHei" sz="2700"/>
          </a:p>
        </p:txBody>
      </p:sp>
      <p:pic>
        <p:nvPicPr>
          <p:cNvPr id="136" name="picture 13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282673" y="5581685"/>
            <a:ext cx="292143" cy="1015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8" name="picture 13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924063" y="1981164"/>
            <a:ext cx="3867161" cy="3943421"/>
          </a:xfrm>
          <a:prstGeom prst="rect">
            <a:avLst/>
          </a:prstGeom>
        </p:spPr>
      </p:pic>
      <p:sp>
        <p:nvSpPr>
          <p:cNvPr id="140" name="textbox 140"/>
          <p:cNvSpPr/>
          <p:nvPr/>
        </p:nvSpPr>
        <p:spPr>
          <a:xfrm>
            <a:off x="2698208" y="865003"/>
            <a:ext cx="5280025" cy="4978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867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3200" b="1" kern="0" spc="-30">
                <a:solidFill>
                  <a:srgbClr val="FF32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工件淬硬层与冷却速度</a:t>
            </a:r>
            <a:r>
              <a:rPr sz="3200" b="1" kern="0" spc="-40">
                <a:solidFill>
                  <a:srgbClr val="FF32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的关系</a:t>
            </a:r>
            <a:endParaRPr lang="SimHei" altLang="SimHei" sz="3200"/>
          </a:p>
        </p:txBody>
      </p:sp>
      <p:sp>
        <p:nvSpPr>
          <p:cNvPr id="142" name="textbox 142"/>
          <p:cNvSpPr/>
          <p:nvPr/>
        </p:nvSpPr>
        <p:spPr>
          <a:xfrm>
            <a:off x="6261117" y="2205933"/>
            <a:ext cx="2343150" cy="7924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196"/>
              </a:lnSpc>
            </a:pPr>
            <a:endParaRPr lang="Arial" altLang="Arial" sz="100"/>
          </a:p>
          <a:p>
            <a:pPr marL="1854200" algn="l" rtl="0" eaLnBrk="0">
              <a:lnSpc>
                <a:spcPct val="98000"/>
              </a:lnSpc>
            </a:pPr>
            <a:r>
              <a:rPr sz="1400" kern="0" spc="-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表面</a:t>
            </a:r>
            <a:endParaRPr lang="SimSun" altLang="SimSun" sz="1400"/>
          </a:p>
          <a:p>
            <a:pPr algn="l" rtl="0" eaLnBrk="0">
              <a:lnSpc>
                <a:spcPct val="187000"/>
              </a:lnSpc>
            </a:pPr>
            <a:endParaRPr lang="Arial" altLang="Arial" sz="1000"/>
          </a:p>
          <a:p>
            <a:pPr algn="l" rtl="0" eaLnBrk="0">
              <a:lnSpc>
                <a:spcPct val="140000"/>
              </a:lnSpc>
            </a:pPr>
            <a:endParaRPr lang="Arial" altLang="Arial" sz="200"/>
          </a:p>
          <a:p>
            <a:pPr marL="12700" algn="l" rtl="0" eaLnBrk="0">
              <a:lnSpc>
                <a:spcPct val="129000"/>
              </a:lnSpc>
              <a:spcBef>
                <a:spcPts val="1"/>
              </a:spcBef>
              <a:tabLst>
                <a:tab pos="729615"/>
                <a:tab pos="2329814"/>
              </a:tabLst>
            </a:pPr>
            <a:r>
              <a:rPr sz="1100" u="sng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	</a:t>
            </a:r>
            <a:r>
              <a:rPr sz="1100" kern="0" spc="3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00" u="sng" kern="0" spc="2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1100" u="sng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心部</a:t>
            </a:r>
            <a:r>
              <a:rPr sz="1100" u="sng" kern="0" spc="1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1100" kern="0" spc="3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00" u="sng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	</a:t>
            </a:r>
            <a:endParaRPr lang="SimHei" altLang="SimHei" sz="1100"/>
          </a:p>
        </p:txBody>
      </p:sp>
      <p:pic>
        <p:nvPicPr>
          <p:cNvPr id="144" name="picture 14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7270762" y="4191029"/>
            <a:ext cx="762011" cy="647681"/>
          </a:xfrm>
          <a:prstGeom prst="rect">
            <a:avLst/>
          </a:prstGeom>
        </p:spPr>
      </p:pic>
      <p:pic>
        <p:nvPicPr>
          <p:cNvPr id="146" name="picture 14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6851689" y="5556274"/>
            <a:ext cx="1193809" cy="253960"/>
          </a:xfrm>
          <a:prstGeom prst="rect">
            <a:avLst/>
          </a:prstGeom>
        </p:spPr>
      </p:pic>
      <p:sp>
        <p:nvSpPr>
          <p:cNvPr id="148" name="textbox 148"/>
          <p:cNvSpPr/>
          <p:nvPr/>
        </p:nvSpPr>
        <p:spPr>
          <a:xfrm>
            <a:off x="7086647" y="5391245"/>
            <a:ext cx="748030" cy="1917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280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1100" kern="0" spc="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非马氏体区</a:t>
            </a:r>
            <a:endParaRPr lang="SimSun" altLang="SimSun" sz="1100"/>
          </a:p>
        </p:txBody>
      </p:sp>
      <p:sp>
        <p:nvSpPr>
          <p:cNvPr id="150" name="textbox 150"/>
          <p:cNvSpPr/>
          <p:nvPr/>
        </p:nvSpPr>
        <p:spPr>
          <a:xfrm>
            <a:off x="7207269" y="5962694"/>
            <a:ext cx="599440" cy="1917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280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11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马氏体区</a:t>
            </a:r>
            <a:endParaRPr lang="SimSun" altLang="SimSun" sz="1100"/>
          </a:p>
        </p:txBody>
      </p:sp>
      <p:sp>
        <p:nvSpPr>
          <p:cNvPr id="152" name="textbox 152"/>
          <p:cNvSpPr/>
          <p:nvPr/>
        </p:nvSpPr>
        <p:spPr>
          <a:xfrm rot="16200000">
            <a:off x="6188262" y="4203813"/>
            <a:ext cx="385445" cy="2114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7000"/>
              </a:lnSpc>
            </a:pPr>
            <a:endParaRPr lang="Arial" altLang="Arial" sz="200"/>
          </a:p>
          <a:p>
            <a:pPr marL="12700" algn="l" rtl="0" eaLnBrk="0">
              <a:lnSpc>
                <a:spcPts val="1306"/>
              </a:lnSpc>
              <a:spcBef>
                <a:spcPts val="1"/>
              </a:spcBef>
            </a:pPr>
            <a:r>
              <a:rPr sz="10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冷速V-</a:t>
            </a:r>
            <a:endParaRPr lang="SimSun" altLang="SimSun" sz="1000"/>
          </a:p>
        </p:txBody>
      </p:sp>
      <p:sp>
        <p:nvSpPr>
          <p:cNvPr id="154" name="textbox 154"/>
          <p:cNvSpPr/>
          <p:nvPr/>
        </p:nvSpPr>
        <p:spPr>
          <a:xfrm>
            <a:off x="3822701" y="5906763"/>
            <a:ext cx="338454" cy="1924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442"/>
              </a:lnSpc>
            </a:pPr>
            <a:endParaRPr lang="Arial" altLang="Arial" sz="100"/>
          </a:p>
          <a:p>
            <a:pPr marL="12700" algn="l" rtl="0" eaLnBrk="0">
              <a:lnSpc>
                <a:spcPct val="100000"/>
              </a:lnSpc>
            </a:pPr>
            <a:r>
              <a:rPr sz="1100" kern="0" spc="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时间</a:t>
            </a:r>
            <a:endParaRPr lang="SimSun" altLang="SimSun" sz="1100"/>
          </a:p>
        </p:txBody>
      </p:sp>
      <p:sp>
        <p:nvSpPr>
          <p:cNvPr id="156" name="textbox 156"/>
          <p:cNvSpPr/>
          <p:nvPr/>
        </p:nvSpPr>
        <p:spPr>
          <a:xfrm>
            <a:off x="6381739" y="4739511"/>
            <a:ext cx="178435" cy="1276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467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800" kern="0" spc="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Vk|</a:t>
            </a:r>
            <a:endParaRPr lang="Times New Roman" altLang="Times New Roman" sz="800"/>
          </a:p>
        </p:txBody>
      </p:sp>
      <p:sp>
        <p:nvSpPr>
          <p:cNvPr id="158" name="rect"/>
          <p:cNvSpPr/>
          <p:nvPr/>
        </p:nvSpPr>
        <p:spPr>
          <a:xfrm>
            <a:off x="7442179" y="2425708"/>
            <a:ext cx="6415" cy="349252"/>
          </a:xfrm>
          <a:prstGeom prst="rect">
            <a:avLst/>
          </a:pr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textbox 160"/>
          <p:cNvSpPr/>
          <p:nvPr/>
        </p:nvSpPr>
        <p:spPr>
          <a:xfrm>
            <a:off x="1025772" y="624644"/>
            <a:ext cx="8827769" cy="59683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927"/>
              </a:lnSpc>
            </a:pPr>
            <a:endParaRPr lang="Arial" altLang="Arial" sz="100"/>
          </a:p>
          <a:p>
            <a:pPr marL="15240" algn="l" rtl="0" eaLnBrk="0">
              <a:lnSpc>
                <a:spcPct val="86000"/>
              </a:lnSpc>
            </a:pPr>
            <a:r>
              <a:rPr sz="3600" b="1" kern="0" spc="-30">
                <a:solidFill>
                  <a:srgbClr val="FF32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3.</a:t>
            </a:r>
            <a:r>
              <a:rPr sz="3600" kern="0" spc="-30">
                <a:solidFill>
                  <a:srgbClr val="FF32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3600" b="1" kern="0" spc="-30">
                <a:solidFill>
                  <a:srgbClr val="FF32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影响钢的淬透性的因素</a:t>
            </a:r>
            <a:endParaRPr lang="SimHei" altLang="SimHei" sz="3600"/>
          </a:p>
          <a:p>
            <a:pPr marL="96519" algn="l" rtl="0" eaLnBrk="0">
              <a:lnSpc>
                <a:spcPts val="4071"/>
              </a:lnSpc>
            </a:pPr>
            <a:r>
              <a:rPr sz="2800" b="1" kern="0" spc="-100">
                <a:solidFill>
                  <a:srgbClr val="FF32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(1)钢的化学成分</a:t>
            </a:r>
            <a:endParaRPr lang="SimHei" altLang="SimHei" sz="2800"/>
          </a:p>
          <a:p>
            <a:pPr marL="13970" algn="l" rtl="0" eaLnBrk="0">
              <a:lnSpc>
                <a:spcPct val="86000"/>
              </a:lnSpc>
              <a:spcBef>
                <a:spcPts val="1451"/>
              </a:spcBef>
            </a:pPr>
            <a:r>
              <a:rPr sz="2700" b="1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①</a:t>
            </a:r>
            <a:r>
              <a:rPr sz="2700" kern="0" spc="-6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700" b="1" kern="0" spc="5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过共析钢在正常淬火温度区间(低</a:t>
            </a:r>
            <a:r>
              <a:rPr sz="2700" b="1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于</a:t>
            </a:r>
            <a:r>
              <a:rPr sz="2700" b="1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Ac</a:t>
            </a:r>
            <a:r>
              <a:rPr sz="2700" b="1" kern="0" spc="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</a:t>
            </a:r>
            <a:r>
              <a:rPr sz="2700" b="1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m</a:t>
            </a:r>
            <a:r>
              <a:rPr sz="2700" b="1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温度)加热</a:t>
            </a:r>
            <a:endParaRPr lang="SimHei" altLang="SimHei" sz="2700"/>
          </a:p>
          <a:p>
            <a:pPr marL="13970" algn="l" rtl="0" eaLnBrk="0">
              <a:lnSpc>
                <a:spcPct val="112000"/>
              </a:lnSpc>
              <a:spcBef>
                <a:spcPts val="23"/>
              </a:spcBef>
            </a:pPr>
            <a:r>
              <a:rPr sz="2700" b="1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■含碳量低于1%的钢，随含碳量的升高，临界冷速降低，</a:t>
            </a:r>
            <a:r>
              <a:rPr sz="27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2700" b="1" kern="0" spc="-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淬透性提高；</a:t>
            </a:r>
            <a:endParaRPr lang="SimHei" altLang="SimHei" sz="2700"/>
          </a:p>
          <a:p>
            <a:pPr marL="13970" indent="-1270" algn="l" rtl="0" eaLnBrk="0">
              <a:lnSpc>
                <a:spcPct val="100000"/>
              </a:lnSpc>
              <a:spcBef>
                <a:spcPts val="1167"/>
              </a:spcBef>
            </a:pPr>
            <a:r>
              <a:rPr sz="2700" b="1" kern="0" spc="70">
                <a:solidFill>
                  <a:srgbClr val="FF32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■</a:t>
            </a:r>
            <a:r>
              <a:rPr sz="2700" b="1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含碳量高于1%的钢，随含碳量的增加，单调下降，淬</a:t>
            </a:r>
            <a:r>
              <a:rPr sz="27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2700" b="1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透性降低。</a:t>
            </a:r>
            <a:endParaRPr lang="SimHei" altLang="SimHei" sz="2700"/>
          </a:p>
          <a:p>
            <a:pPr marL="13970" algn="l" rtl="0" eaLnBrk="0">
              <a:lnSpc>
                <a:spcPct val="98000"/>
              </a:lnSpc>
              <a:spcBef>
                <a:spcPts val="1093"/>
              </a:spcBef>
            </a:pPr>
            <a:r>
              <a:rPr sz="2700" b="1" kern="0" spc="-1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②</a:t>
            </a:r>
            <a:r>
              <a:rPr sz="2700" kern="0" spc="-6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700" b="1" kern="0" spc="-1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钢在高于</a:t>
            </a:r>
            <a:r>
              <a:rPr sz="2700" b="1" kern="0" spc="-17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Ac</a:t>
            </a:r>
            <a:r>
              <a:rPr sz="2700" b="1" kern="0" spc="-17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₃</a:t>
            </a:r>
            <a:r>
              <a:rPr sz="2700" b="1" kern="0" spc="-1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或</a:t>
            </a:r>
            <a:r>
              <a:rPr sz="2700" b="1" kern="0" spc="-18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Acom</a:t>
            </a:r>
            <a:r>
              <a:rPr sz="2700" b="1" kern="0" spc="-1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加热</a:t>
            </a:r>
            <a:endParaRPr lang="SimHei" altLang="SimHei" sz="2700"/>
          </a:p>
          <a:p>
            <a:pPr marL="13970" algn="l" rtl="0" eaLnBrk="0">
              <a:lnSpc>
                <a:spcPct val="86000"/>
              </a:lnSpc>
              <a:spcBef>
                <a:spcPts val="613"/>
              </a:spcBef>
            </a:pPr>
            <a:r>
              <a:rPr sz="2700" b="1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随着含碳量的增加，临界冷速降低，淬</a:t>
            </a:r>
            <a:r>
              <a:rPr sz="2700" b="1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透性增加。</a:t>
            </a:r>
            <a:endParaRPr lang="SimHei" altLang="SimHei" sz="2700"/>
          </a:p>
          <a:p>
            <a:pPr marL="14604" algn="l" rtl="0" eaLnBrk="0">
              <a:lnSpc>
                <a:spcPts val="4621"/>
              </a:lnSpc>
            </a:pPr>
            <a:r>
              <a:rPr sz="3200" b="1" kern="0" spc="-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③合金元素</a:t>
            </a:r>
            <a:r>
              <a:rPr sz="3200" b="1" kern="0" spc="-1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的影响</a:t>
            </a:r>
            <a:endParaRPr lang="SimHei" altLang="SimHei" sz="32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marL="13970" algn="l" rtl="0" eaLnBrk="0">
              <a:lnSpc>
                <a:spcPct val="98000"/>
              </a:lnSpc>
              <a:spcBef>
                <a:spcPts val="3"/>
              </a:spcBef>
            </a:pPr>
            <a:r>
              <a:rPr sz="2700" b="1" kern="0" spc="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除</a:t>
            </a:r>
            <a:r>
              <a:rPr sz="2700" b="1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</a:t>
            </a:r>
            <a:r>
              <a:rPr sz="2700" b="1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2700" b="1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Ti</a:t>
            </a:r>
            <a:r>
              <a:rPr sz="2700" b="1" kern="0" spc="1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、</a:t>
            </a:r>
            <a:r>
              <a:rPr sz="2700" b="1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Zr</a:t>
            </a:r>
            <a:r>
              <a:rPr sz="2700" kern="0" spc="-5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700" b="1" kern="0" spc="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以外，大多数</a:t>
            </a:r>
            <a:r>
              <a:rPr sz="2700" b="1" kern="0" spc="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合金元素溶入奥氏体后</a:t>
            </a:r>
            <a:r>
              <a:rPr sz="2700" kern="0" spc="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使</a:t>
            </a:r>
            <a:r>
              <a:rPr sz="2700" kern="0" spc="10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  </a:t>
            </a:r>
            <a:r>
              <a:rPr sz="2700" b="1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曲线右移，提高钢的淬透性。</a:t>
            </a:r>
            <a:endParaRPr lang="SimHei" altLang="SimHei" sz="2700"/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textbox 162"/>
          <p:cNvSpPr/>
          <p:nvPr/>
        </p:nvSpPr>
        <p:spPr>
          <a:xfrm>
            <a:off x="1136626" y="852479"/>
            <a:ext cx="8550275" cy="55200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279"/>
              </a:lnSpc>
            </a:pPr>
            <a:endParaRPr lang="Arial" altLang="Arial" sz="100"/>
          </a:p>
          <a:p>
            <a:pPr marL="252095" algn="l" rtl="0" eaLnBrk="0">
              <a:lnSpc>
                <a:spcPct val="97000"/>
              </a:lnSpc>
            </a:pPr>
            <a:r>
              <a:rPr sz="2700" b="1" kern="0" spc="50">
                <a:solidFill>
                  <a:srgbClr val="FF32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2.</a:t>
            </a:r>
            <a:r>
              <a:rPr sz="2700" kern="0" spc="50">
                <a:solidFill>
                  <a:srgbClr val="FF32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700" b="1" kern="0" spc="50">
                <a:solidFill>
                  <a:srgbClr val="FF32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奥氏体晶粒度</a:t>
            </a:r>
            <a:r>
              <a:rPr sz="2700" b="1" kern="0" spc="40">
                <a:solidFill>
                  <a:srgbClr val="FF32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的影响</a:t>
            </a:r>
            <a:endParaRPr lang="SimHei" altLang="SimHei" sz="2700"/>
          </a:p>
          <a:p>
            <a:pPr marL="387350" algn="l" rtl="0" eaLnBrk="0">
              <a:lnSpc>
                <a:spcPct val="86000"/>
              </a:lnSpc>
              <a:spcBef>
                <a:spcPts val="1061"/>
              </a:spcBef>
            </a:pPr>
            <a:r>
              <a:rPr sz="2700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奥氏体晶粒尺寸增大，淬透性提高，奥氏体晶粒尺</a:t>
            </a:r>
            <a:endParaRPr lang="SimHei" altLang="SimHei" sz="2700"/>
          </a:p>
          <a:p>
            <a:pPr marL="12700" algn="l" rtl="0" eaLnBrk="0">
              <a:lnSpc>
                <a:spcPts val="4029"/>
              </a:lnSpc>
            </a:pPr>
            <a:r>
              <a:rPr sz="27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寸对珠光体转变的延迟作用比</a:t>
            </a:r>
            <a:r>
              <a:rPr sz="27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贝氏体的大。</a:t>
            </a:r>
            <a:endParaRPr lang="SimHei" altLang="SimHei" sz="2700"/>
          </a:p>
          <a:p>
            <a:pPr marL="207645" algn="l" rtl="0" eaLnBrk="0">
              <a:lnSpc>
                <a:spcPct val="97000"/>
              </a:lnSpc>
              <a:spcBef>
                <a:spcPts val="1331"/>
              </a:spcBef>
            </a:pPr>
            <a:r>
              <a:rPr sz="2700" b="1" kern="0" spc="20">
                <a:solidFill>
                  <a:srgbClr val="FF32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3.</a:t>
            </a:r>
            <a:r>
              <a:rPr sz="2700" kern="0" spc="20">
                <a:solidFill>
                  <a:srgbClr val="FF32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700" b="1" kern="0" spc="20">
                <a:solidFill>
                  <a:srgbClr val="FF32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奥氏体化温度</a:t>
            </a:r>
            <a:endParaRPr lang="SimHei" altLang="SimHei" sz="2700"/>
          </a:p>
          <a:p>
            <a:pPr marL="391795" algn="l" rtl="0" eaLnBrk="0">
              <a:lnSpc>
                <a:spcPct val="86000"/>
              </a:lnSpc>
              <a:spcBef>
                <a:spcPts val="771"/>
              </a:spcBef>
            </a:pPr>
            <a:r>
              <a:rPr sz="2700" b="1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不仅可以促进奥氏体晶粒增大，而且可以促使碳化</a:t>
            </a:r>
            <a:endParaRPr lang="SimHei" altLang="SimHei" sz="2700"/>
          </a:p>
          <a:p>
            <a:pPr marL="17145" algn="l" rtl="0" eaLnBrk="0">
              <a:lnSpc>
                <a:spcPct val="125000"/>
              </a:lnSpc>
              <a:spcBef>
                <a:spcPts val="37"/>
              </a:spcBef>
            </a:pPr>
            <a:r>
              <a:rPr sz="2700" b="1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物及其它非金属夹杂物溶入，并使奥氏体成</a:t>
            </a:r>
            <a:r>
              <a:rPr sz="2700" b="1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分均匀化，</a:t>
            </a:r>
            <a:r>
              <a:rPr sz="27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2700" b="1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这将提高过冷奥氏体的稳定性，从而提高淬透性。</a:t>
            </a:r>
            <a:endParaRPr lang="SimHei" altLang="SimHei" sz="2700"/>
          </a:p>
          <a:p>
            <a:pPr marL="201295" algn="l" rtl="0" eaLnBrk="0">
              <a:lnSpc>
                <a:spcPct val="97000"/>
              </a:lnSpc>
              <a:spcBef>
                <a:spcPts val="1263"/>
              </a:spcBef>
            </a:pPr>
            <a:r>
              <a:rPr sz="2700" b="1" kern="0" spc="60">
                <a:solidFill>
                  <a:srgbClr val="FF32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4.</a:t>
            </a:r>
            <a:r>
              <a:rPr sz="2700" kern="0" spc="60">
                <a:solidFill>
                  <a:srgbClr val="FF32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700" b="1" kern="0" spc="60">
                <a:solidFill>
                  <a:srgbClr val="FF32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第二相的存在和</a:t>
            </a:r>
            <a:r>
              <a:rPr sz="2700" b="1" kern="0" spc="50">
                <a:solidFill>
                  <a:srgbClr val="FF32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分布</a:t>
            </a:r>
            <a:endParaRPr lang="SimHei" altLang="SimHei" sz="2700"/>
          </a:p>
          <a:p>
            <a:pPr marL="391795" algn="l" rtl="0" eaLnBrk="0">
              <a:lnSpc>
                <a:spcPct val="93000"/>
              </a:lnSpc>
              <a:spcBef>
                <a:spcPts val="931"/>
              </a:spcBef>
            </a:pPr>
            <a:r>
              <a:rPr sz="2700" b="1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奥氏体中未溶的非金属夹杂物和碳化物的存在，以</a:t>
            </a:r>
            <a:endParaRPr lang="SimHei" altLang="SimHei" sz="2700"/>
          </a:p>
          <a:p>
            <a:pPr algn="r" rtl="0" eaLnBrk="0">
              <a:lnSpc>
                <a:spcPct val="86000"/>
              </a:lnSpc>
              <a:spcBef>
                <a:spcPts val="877"/>
              </a:spcBef>
            </a:pPr>
            <a:r>
              <a:rPr sz="2700" b="1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及大小和分布，影响过冷奥氏体的稳定性，从而影响</a:t>
            </a:r>
            <a:r>
              <a:rPr sz="27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淬</a:t>
            </a:r>
            <a:endParaRPr lang="SimHei" altLang="SimHei" sz="2700"/>
          </a:p>
          <a:p>
            <a:pPr marL="17145" algn="l" rtl="0" eaLnBrk="0">
              <a:lnSpc>
                <a:spcPts val="4048"/>
              </a:lnSpc>
            </a:pPr>
            <a:r>
              <a:rPr sz="2500" b="1" kern="0" spc="-1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透性。</a:t>
            </a:r>
            <a:endParaRPr lang="SimHei" altLang="SimHei" sz="2500"/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textbox 164"/>
          <p:cNvSpPr/>
          <p:nvPr/>
        </p:nvSpPr>
        <p:spPr>
          <a:xfrm>
            <a:off x="1161290" y="1018605"/>
            <a:ext cx="8317865" cy="41382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186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3100" b="1" kern="0" spc="60">
                <a:solidFill>
                  <a:srgbClr val="FF32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5.</a:t>
            </a:r>
            <a:r>
              <a:rPr sz="3100" kern="0" spc="60">
                <a:solidFill>
                  <a:srgbClr val="FF32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3100" b="1" kern="0" spc="60">
                <a:solidFill>
                  <a:srgbClr val="FF32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钢的原始组织</a:t>
            </a:r>
            <a:r>
              <a:rPr sz="3100" b="1" kern="0" spc="50">
                <a:solidFill>
                  <a:srgbClr val="FF32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的影响</a:t>
            </a:r>
            <a:endParaRPr lang="SimHei" altLang="SimHei" sz="3100"/>
          </a:p>
          <a:p>
            <a:pPr marL="185420" algn="l" rtl="0" eaLnBrk="0">
              <a:lnSpc>
                <a:spcPct val="92000"/>
              </a:lnSpc>
              <a:spcBef>
                <a:spcPts val="1537"/>
              </a:spcBef>
              <a:tabLst>
                <a:tab pos="337184"/>
              </a:tabLst>
            </a:pPr>
            <a:r>
              <a:rPr sz="800" kern="0" spc="0">
                <a:solidFill>
                  <a:srgbClr val="FF32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	</a:t>
            </a:r>
            <a:r>
              <a:rPr sz="1300" kern="0" spc="200" baseline="-4006">
                <a:solidFill>
                  <a:srgbClr val="FF32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·</a:t>
            </a:r>
            <a:r>
              <a:rPr sz="3100" b="1" kern="0" spc="2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钢的原始组织中，由于珠光体的类型(片</a:t>
            </a:r>
            <a:r>
              <a:rPr sz="3100" b="1" kern="0" spc="1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状</a:t>
            </a:r>
            <a:endParaRPr lang="SimHei" altLang="SimHei" sz="3100"/>
          </a:p>
          <a:p>
            <a:pPr marL="342900" algn="l" rtl="0" eaLnBrk="0">
              <a:lnSpc>
                <a:spcPct val="85000"/>
              </a:lnSpc>
              <a:spcBef>
                <a:spcPts val="1366"/>
              </a:spcBef>
            </a:pPr>
            <a:r>
              <a:rPr sz="3100" b="1" kern="0" spc="1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或粒状)及弥散度的不同，在奥氏体化时，</a:t>
            </a:r>
            <a:endParaRPr lang="SimHei" altLang="SimHei" sz="3100"/>
          </a:p>
          <a:p>
            <a:pPr marL="342900" algn="l" rtl="0" eaLnBrk="0">
              <a:lnSpc>
                <a:spcPct val="130000"/>
              </a:lnSpc>
              <a:spcBef>
                <a:spcPts val="68"/>
              </a:spcBef>
            </a:pPr>
            <a:r>
              <a:rPr sz="3100" b="1" kern="0" spc="1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将会影响到奥氏体的均匀性，从而影响到钢</a:t>
            </a:r>
            <a:r>
              <a:rPr sz="31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3100" b="1" kern="0" spc="-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的淬透性。</a:t>
            </a:r>
            <a:endParaRPr lang="SimHei" altLang="SimHei" sz="3100"/>
          </a:p>
          <a:p>
            <a:pPr marL="329565" algn="l" rtl="0" eaLnBrk="0">
              <a:lnSpc>
                <a:spcPct val="85000"/>
              </a:lnSpc>
              <a:spcBef>
                <a:spcPts val="1700"/>
              </a:spcBef>
            </a:pPr>
            <a:r>
              <a:rPr sz="3100" b="1" kern="0" spc="1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碳化物愈细小，溶入奥氏体愈迅速，</a:t>
            </a:r>
            <a:r>
              <a:rPr sz="3100" b="1" kern="0" spc="1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从而有</a:t>
            </a:r>
            <a:endParaRPr lang="SimHei" altLang="SimHei" sz="3100"/>
          </a:p>
          <a:p>
            <a:pPr marL="342900" algn="l" rtl="0" eaLnBrk="0">
              <a:lnSpc>
                <a:spcPts val="4732"/>
              </a:lnSpc>
            </a:pPr>
            <a:r>
              <a:rPr sz="3100" b="1" kern="0" spc="-1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利于提高钢的淬透性。</a:t>
            </a:r>
            <a:endParaRPr lang="SimHei" altLang="SimHei" sz="3100"/>
          </a:p>
        </p:txBody>
      </p:sp>
      <p:sp>
        <p:nvSpPr>
          <p:cNvPr id="166" name="textbox 166"/>
          <p:cNvSpPr/>
          <p:nvPr/>
        </p:nvSpPr>
        <p:spPr>
          <a:xfrm>
            <a:off x="1282698" y="1859578"/>
            <a:ext cx="77469" cy="730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372"/>
              </a:lnSpc>
            </a:pPr>
            <a:r>
              <a:rPr sz="300" kern="0" spc="-20">
                <a:solidFill>
                  <a:srgbClr val="FF32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■4</a:t>
            </a:r>
            <a:endParaRPr lang="SimSun" altLang="SimSun" sz="300"/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textbox 168"/>
          <p:cNvSpPr/>
          <p:nvPr/>
        </p:nvSpPr>
        <p:spPr>
          <a:xfrm>
            <a:off x="1244629" y="522427"/>
            <a:ext cx="8324850" cy="64630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8513"/>
              </a:lnSpc>
            </a:pPr>
            <a:endParaRPr lang="Arial" altLang="Arial" sz="100"/>
          </a:p>
          <a:p>
            <a:pPr marL="2729229" indent="-2615564" algn="l" rtl="0" eaLnBrk="0">
              <a:lnSpc>
                <a:spcPct val="99000"/>
              </a:lnSpc>
            </a:pPr>
            <a:r>
              <a:rPr sz="3400" kern="0" spc="280">
                <a:solidFill>
                  <a:srgbClr val="0000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第五节确定淬火工艺规范的原则淬火工</a:t>
            </a:r>
            <a:r>
              <a:rPr sz="3400" kern="0" spc="30">
                <a:solidFill>
                  <a:srgbClr val="0000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3400" kern="0" spc="160">
                <a:solidFill>
                  <a:srgbClr val="0000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艺方法及应用</a:t>
            </a:r>
            <a:endParaRPr lang="SimHei" altLang="SimHei" sz="3400"/>
          </a:p>
          <a:p>
            <a:pPr algn="l" rtl="0" eaLnBrk="0">
              <a:lnSpc>
                <a:spcPct val="140000"/>
              </a:lnSpc>
            </a:pPr>
            <a:endParaRPr lang="Arial" altLang="Arial" sz="1000"/>
          </a:p>
          <a:p>
            <a:pPr algn="l" rtl="0" eaLnBrk="0">
              <a:lnSpc>
                <a:spcPct val="141000"/>
              </a:lnSpc>
            </a:pPr>
            <a:endParaRPr lang="Arial" altLang="Arial" sz="1000"/>
          </a:p>
          <a:p>
            <a:pPr marL="12700" algn="l" rtl="0" eaLnBrk="0">
              <a:lnSpc>
                <a:spcPct val="97000"/>
              </a:lnSpc>
              <a:spcBef>
                <a:spcPts val="819"/>
              </a:spcBef>
            </a:pPr>
            <a:r>
              <a:rPr sz="2700" kern="0" spc="1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淬火工艺规范包括淬火加热方式、加热温度、加热时</a:t>
            </a:r>
            <a:r>
              <a:rPr sz="27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7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间、冷却介质及冷却方式等。</a:t>
            </a:r>
            <a:endParaRPr lang="SimHei" altLang="SimHei" sz="2700"/>
          </a:p>
          <a:p>
            <a:pPr marL="17145" algn="l" rtl="0" eaLnBrk="0">
              <a:lnSpc>
                <a:spcPct val="97000"/>
              </a:lnSpc>
              <a:spcBef>
                <a:spcPts val="840"/>
              </a:spcBef>
            </a:pPr>
            <a:r>
              <a:rPr sz="2700" b="1" kern="0" spc="50">
                <a:solidFill>
                  <a:srgbClr val="FF32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确定规范的依据</a:t>
            </a:r>
            <a:endParaRPr lang="SimHei" altLang="SimHei" sz="2700"/>
          </a:p>
          <a:p>
            <a:pPr marL="15875" algn="l" rtl="0" eaLnBrk="0">
              <a:lnSpc>
                <a:spcPct val="93000"/>
              </a:lnSpc>
              <a:spcBef>
                <a:spcPts val="881"/>
              </a:spcBef>
            </a:pPr>
            <a:r>
              <a:rPr sz="2700" b="1" kern="0" spc="-190">
                <a:solidFill>
                  <a:srgbClr val="FF32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■</a:t>
            </a:r>
            <a:r>
              <a:rPr sz="2700" b="1" kern="0" spc="-1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工件图纸及技术要求；</a:t>
            </a:r>
            <a:endParaRPr lang="SimHei" altLang="SimHei" sz="2700"/>
          </a:p>
          <a:p>
            <a:pPr marL="12700" algn="l" rtl="0" eaLnBrk="0">
              <a:lnSpc>
                <a:spcPct val="97000"/>
              </a:lnSpc>
              <a:spcBef>
                <a:spcPts val="1015"/>
              </a:spcBef>
            </a:pPr>
            <a:r>
              <a:rPr sz="2600" kern="0" spc="-180">
                <a:solidFill>
                  <a:srgbClr val="FF32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■</a:t>
            </a:r>
            <a:r>
              <a:rPr sz="2600" b="1" kern="0" spc="-1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所用材料牌号；</a:t>
            </a:r>
            <a:endParaRPr lang="SimHei" altLang="SimHei" sz="2600"/>
          </a:p>
          <a:p>
            <a:pPr marL="15875" algn="l" rtl="0" eaLnBrk="0">
              <a:lnSpc>
                <a:spcPct val="100000"/>
              </a:lnSpc>
              <a:spcBef>
                <a:spcPts val="1091"/>
              </a:spcBef>
            </a:pPr>
            <a:r>
              <a:rPr sz="2500" b="1" kern="0" spc="-240">
                <a:solidFill>
                  <a:srgbClr val="FF32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■</a:t>
            </a:r>
            <a:r>
              <a:rPr sz="2500" b="1" kern="0" spc="-2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相变点；</a:t>
            </a:r>
            <a:endParaRPr lang="SimHei" altLang="SimHei" sz="2500"/>
          </a:p>
          <a:p>
            <a:pPr marL="15875" algn="l" rtl="0" eaLnBrk="0">
              <a:lnSpc>
                <a:spcPct val="93000"/>
              </a:lnSpc>
              <a:spcBef>
                <a:spcPts val="1045"/>
              </a:spcBef>
            </a:pPr>
            <a:r>
              <a:rPr sz="2700" b="1" kern="0" spc="30">
                <a:solidFill>
                  <a:srgbClr val="FF32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■</a:t>
            </a:r>
            <a:r>
              <a:rPr sz="2700" b="1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过冷奥氏体等温或连续</a:t>
            </a:r>
            <a:r>
              <a:rPr sz="2700" b="1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冷却曲线</a:t>
            </a:r>
            <a:r>
              <a:rPr sz="27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；</a:t>
            </a:r>
            <a:endParaRPr lang="SimHei" altLang="SimHei" sz="2700"/>
          </a:p>
          <a:p>
            <a:pPr marL="15875" algn="l" rtl="0" eaLnBrk="0">
              <a:lnSpc>
                <a:spcPct val="100000"/>
              </a:lnSpc>
              <a:spcBef>
                <a:spcPts val="993"/>
              </a:spcBef>
            </a:pPr>
            <a:r>
              <a:rPr sz="2500" b="1" kern="0" spc="-170">
                <a:solidFill>
                  <a:srgbClr val="FF32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■</a:t>
            </a:r>
            <a:r>
              <a:rPr sz="2500" b="1" kern="0" spc="-1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端淬曲线；</a:t>
            </a:r>
            <a:endParaRPr lang="SimHei" altLang="SimHei" sz="2500"/>
          </a:p>
          <a:p>
            <a:pPr marL="12700" algn="l" rtl="0" eaLnBrk="0">
              <a:lnSpc>
                <a:spcPct val="100000"/>
              </a:lnSpc>
              <a:spcBef>
                <a:spcPts val="1000"/>
              </a:spcBef>
            </a:pPr>
            <a:r>
              <a:rPr sz="2500" kern="0" spc="-160">
                <a:solidFill>
                  <a:srgbClr val="FF32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■</a:t>
            </a:r>
            <a:r>
              <a:rPr sz="2500" b="1" kern="0" spc="-1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原始组织；</a:t>
            </a:r>
            <a:endParaRPr lang="SimHei" altLang="SimHei" sz="2500"/>
          </a:p>
          <a:p>
            <a:pPr algn="l" rtl="0" eaLnBrk="0">
              <a:lnSpc>
                <a:spcPct val="112000"/>
              </a:lnSpc>
            </a:pPr>
            <a:endParaRPr lang="Arial" altLang="Arial" sz="700"/>
          </a:p>
          <a:p>
            <a:pPr algn="l" rtl="0" eaLnBrk="0">
              <a:lnSpc>
                <a:spcPct val="6493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2700" kern="0" spc="-260">
                <a:solidFill>
                  <a:srgbClr val="FF32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■</a:t>
            </a:r>
            <a:r>
              <a:rPr sz="2700" b="1" kern="0" spc="-2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加工工艺路线。</a:t>
            </a:r>
            <a:endParaRPr lang="SimHei" altLang="SimHei" sz="2700"/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0" name="textbox 170"/>
          <p:cNvSpPr/>
          <p:nvPr/>
        </p:nvSpPr>
        <p:spPr>
          <a:xfrm>
            <a:off x="1466838" y="851204"/>
            <a:ext cx="7912734" cy="57315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6665"/>
              </a:lnSpc>
            </a:pPr>
            <a:endParaRPr lang="Arial" altLang="Arial" sz="100"/>
          </a:p>
          <a:p>
            <a:pPr marL="17779" algn="l" rtl="0" eaLnBrk="0">
              <a:lnSpc>
                <a:spcPct val="95000"/>
              </a:lnSpc>
            </a:pPr>
            <a:r>
              <a:rPr sz="2800" b="1" kern="0" spc="-30">
                <a:solidFill>
                  <a:srgbClr val="0000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一、淬火加热</a:t>
            </a:r>
            <a:r>
              <a:rPr sz="2800" b="1" strike="sngStrike" kern="0" spc="-30">
                <a:solidFill>
                  <a:srgbClr val="0000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方</a:t>
            </a:r>
            <a:r>
              <a:rPr sz="2800" strike="sngStrike" kern="0" spc="-1260">
                <a:solidFill>
                  <a:srgbClr val="0000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800" kern="0" spc="-1350">
                <a:solidFill>
                  <a:srgbClr val="0000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800" b="1" kern="0" spc="-30">
                <a:solidFill>
                  <a:srgbClr val="0000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式及加热温度的确定原则</a:t>
            </a:r>
            <a:endParaRPr lang="SimHei" altLang="SimHei" sz="28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marL="17779" algn="l" rtl="0" eaLnBrk="0">
              <a:lnSpc>
                <a:spcPct val="95000"/>
              </a:lnSpc>
              <a:spcBef>
                <a:spcPts val="848"/>
              </a:spcBef>
            </a:pPr>
            <a:r>
              <a:rPr sz="2800" b="1" kern="0" spc="-90">
                <a:solidFill>
                  <a:srgbClr val="FF32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1、加热方式</a:t>
            </a:r>
            <a:endParaRPr lang="SimHei" altLang="SimHei" sz="28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marL="12700" algn="l" rtl="0" eaLnBrk="0">
              <a:lnSpc>
                <a:spcPct val="96000"/>
              </a:lnSpc>
              <a:spcBef>
                <a:spcPts val="845"/>
              </a:spcBef>
            </a:pPr>
            <a:r>
              <a:rPr sz="2800" kern="0" spc="-260">
                <a:solidFill>
                  <a:srgbClr val="FF32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■</a:t>
            </a:r>
            <a:r>
              <a:rPr sz="2800" b="1" kern="0" spc="-2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保护气氛或盐浴加</a:t>
            </a:r>
            <a:r>
              <a:rPr sz="2800" b="1" kern="0" spc="-2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热。</a:t>
            </a:r>
            <a:endParaRPr lang="SimHei" altLang="SimHei" sz="28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marL="16509" algn="l" rtl="0" eaLnBrk="0">
              <a:lnSpc>
                <a:spcPts val="3181"/>
              </a:lnSpc>
              <a:spcBef>
                <a:spcPts val="784"/>
              </a:spcBef>
            </a:pPr>
            <a:r>
              <a:rPr sz="2600" b="1" kern="0" spc="-240">
                <a:solidFill>
                  <a:srgbClr val="FF32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■</a:t>
            </a:r>
            <a:r>
              <a:rPr sz="2600" b="1" kern="0" spc="-2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装炉方式：</a:t>
            </a:r>
            <a:endParaRPr lang="SimHei" altLang="SimHei" sz="26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marL="15240" algn="l" rtl="0" eaLnBrk="0">
              <a:lnSpc>
                <a:spcPct val="99000"/>
              </a:lnSpc>
              <a:spcBef>
                <a:spcPts val="816"/>
              </a:spcBef>
            </a:pPr>
            <a:r>
              <a:rPr sz="2700" b="1" kern="0" spc="-230">
                <a:solidFill>
                  <a:srgbClr val="0000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●</a:t>
            </a:r>
            <a:r>
              <a:rPr sz="2700" b="1" kern="0" spc="-2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一般是热炉装料。</a:t>
            </a:r>
            <a:endParaRPr lang="SimHei" altLang="SimHei" sz="27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marL="17145" indent="-5080" algn="l" rtl="0" eaLnBrk="0">
              <a:lnSpc>
                <a:spcPct val="109000"/>
              </a:lnSpc>
              <a:spcBef>
                <a:spcPts val="841"/>
              </a:spcBef>
            </a:pPr>
            <a:r>
              <a:rPr sz="2800" kern="0" spc="70">
                <a:solidFill>
                  <a:srgbClr val="0000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●</a:t>
            </a:r>
            <a:r>
              <a:rPr sz="28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对</a:t>
            </a:r>
            <a:r>
              <a:rPr sz="2800" b="1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尺寸较大，形状复杂高合金钢件采用预热(预</a:t>
            </a:r>
            <a:r>
              <a:rPr sz="28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800" b="1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热炉)或分段式加热炉加热</a:t>
            </a:r>
            <a:r>
              <a:rPr sz="2800" b="1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。</a:t>
            </a:r>
            <a:endParaRPr lang="SimHei" altLang="SimHei" sz="28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marL="17779" algn="l" rtl="0" eaLnBrk="0">
              <a:lnSpc>
                <a:spcPct val="95000"/>
              </a:lnSpc>
              <a:spcBef>
                <a:spcPts val="842"/>
              </a:spcBef>
            </a:pPr>
            <a:r>
              <a:rPr sz="2800" b="1" kern="0" spc="-50">
                <a:solidFill>
                  <a:srgbClr val="FF32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2、淬火加热温度</a:t>
            </a:r>
            <a:endParaRPr lang="SimHei" altLang="SimHei" sz="28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700"/>
          </a:p>
          <a:p>
            <a:pPr marL="385445" algn="l" rtl="0" eaLnBrk="0">
              <a:lnSpc>
                <a:spcPct val="96000"/>
              </a:lnSpc>
              <a:spcBef>
                <a:spcPts val="3"/>
              </a:spcBef>
            </a:pPr>
            <a:r>
              <a:rPr sz="2800" b="1" kern="0" spc="-1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主要根据钢的相变点</a:t>
            </a:r>
            <a:r>
              <a:rPr sz="2800" b="1" kern="0" spc="-1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确定。</a:t>
            </a:r>
            <a:endParaRPr lang="SimHei" altLang="SimHei" sz="2800"/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2" name="picture 17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4794279" y="1035052"/>
            <a:ext cx="4851381" cy="4552910"/>
          </a:xfrm>
          <a:prstGeom prst="rect">
            <a:avLst/>
          </a:prstGeom>
        </p:spPr>
      </p:pic>
      <p:sp>
        <p:nvSpPr>
          <p:cNvPr id="174" name="textbox 174"/>
          <p:cNvSpPr/>
          <p:nvPr/>
        </p:nvSpPr>
        <p:spPr>
          <a:xfrm>
            <a:off x="1174802" y="743381"/>
            <a:ext cx="3400425" cy="51219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074"/>
              </a:lnSpc>
            </a:pPr>
            <a:endParaRPr lang="Arial" altLang="Arial" sz="100"/>
          </a:p>
          <a:p>
            <a:pPr marL="16509" algn="l" rtl="0" eaLnBrk="0">
              <a:lnSpc>
                <a:spcPct val="98000"/>
              </a:lnSpc>
            </a:pPr>
            <a:r>
              <a:rPr sz="2300" b="1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亚共析钢加热温度为</a:t>
            </a:r>
            <a:endParaRPr lang="SimHei" altLang="SimHei" sz="2300"/>
          </a:p>
          <a:p>
            <a:pPr marL="359409" algn="l" rtl="0" eaLnBrk="0">
              <a:lnSpc>
                <a:spcPct val="96000"/>
              </a:lnSpc>
              <a:spcBef>
                <a:spcPts val="139"/>
              </a:spcBef>
            </a:pPr>
            <a:r>
              <a:rPr sz="2300" b="1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Ac</a:t>
            </a:r>
            <a:r>
              <a:rPr sz="2300" b="1" kern="0" spc="1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₃</a:t>
            </a:r>
            <a:r>
              <a:rPr sz="2300" b="1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+30~50℃</a:t>
            </a:r>
            <a:r>
              <a:rPr sz="2300" kern="0" spc="3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23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;</a:t>
            </a:r>
            <a:endParaRPr lang="SimSun" altLang="SimSun" sz="2300"/>
          </a:p>
          <a:p>
            <a:pPr marL="16509" algn="l" rtl="0" eaLnBrk="0">
              <a:lnSpc>
                <a:spcPts val="2684"/>
              </a:lnSpc>
              <a:spcBef>
                <a:spcPts val="134"/>
              </a:spcBef>
            </a:pPr>
            <a:r>
              <a:rPr sz="2100" b="1" kern="0" spc="-140">
                <a:solidFill>
                  <a:srgbClr val="FF32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原因：</a:t>
            </a:r>
            <a:endParaRPr lang="SimHei" altLang="SimHei" sz="2100"/>
          </a:p>
          <a:p>
            <a:pPr marL="15875" indent="-3810" algn="l" rtl="0" eaLnBrk="0">
              <a:lnSpc>
                <a:spcPct val="107000"/>
              </a:lnSpc>
              <a:spcBef>
                <a:spcPts val="517"/>
              </a:spcBef>
            </a:pPr>
            <a:r>
              <a:rPr sz="2300" kern="0" spc="-10">
                <a:solidFill>
                  <a:srgbClr val="009A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■</a:t>
            </a:r>
            <a:r>
              <a:rPr sz="2300" kern="0" spc="-340">
                <a:solidFill>
                  <a:srgbClr val="009A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300" b="1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若在</a:t>
            </a:r>
            <a:r>
              <a:rPr sz="2300" b="1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Ac</a:t>
            </a:r>
            <a:r>
              <a:rPr sz="2300" b="1" kern="0" spc="-1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₁</a:t>
            </a:r>
            <a:r>
              <a:rPr sz="2300" b="1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~Ac</a:t>
            </a:r>
            <a:r>
              <a:rPr sz="2300" b="1" kern="0" spc="-1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₃</a:t>
            </a:r>
            <a:r>
              <a:rPr sz="2300" b="1" kern="0" spc="19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</a:t>
            </a:r>
            <a:r>
              <a:rPr sz="2300" b="1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加热，则</a:t>
            </a:r>
            <a:r>
              <a:rPr sz="23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2300" b="1" kern="0" spc="-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得到</a:t>
            </a:r>
            <a:r>
              <a:rPr sz="2300" b="1" kern="0" spc="-10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A+F</a:t>
            </a:r>
            <a:r>
              <a:rPr sz="2300" b="1" kern="0" spc="-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两相组织</a:t>
            </a:r>
            <a:r>
              <a:rPr sz="2300" b="1" kern="0" spc="-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，淬火冷</a:t>
            </a:r>
            <a:r>
              <a:rPr sz="23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300" b="1" kern="0" spc="-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却后，铁素体保存下来，</a:t>
            </a:r>
            <a:endParaRPr lang="SimHei" altLang="SimHei" sz="2300"/>
          </a:p>
          <a:p>
            <a:pPr marL="16509" algn="l" rtl="0" eaLnBrk="0">
              <a:lnSpc>
                <a:spcPct val="86000"/>
              </a:lnSpc>
              <a:spcBef>
                <a:spcPts val="575"/>
              </a:spcBef>
            </a:pPr>
            <a:r>
              <a:rPr sz="2300" b="1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导致硬度不均匀，强度和</a:t>
            </a:r>
            <a:endParaRPr lang="SimHei" altLang="SimHei" sz="2300"/>
          </a:p>
          <a:p>
            <a:pPr marL="16509" algn="l" rtl="0" eaLnBrk="0">
              <a:lnSpc>
                <a:spcPts val="3260"/>
              </a:lnSpc>
            </a:pPr>
            <a:r>
              <a:rPr sz="2300" b="1" kern="0" spc="-2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硬度降低。</a:t>
            </a:r>
            <a:endParaRPr lang="SimHei" altLang="SimHei" sz="2300"/>
          </a:p>
          <a:p>
            <a:pPr marL="15875" indent="-3810" algn="l" rtl="0" eaLnBrk="0">
              <a:lnSpc>
                <a:spcPct val="108000"/>
              </a:lnSpc>
              <a:spcBef>
                <a:spcPts val="986"/>
              </a:spcBef>
            </a:pPr>
            <a:r>
              <a:rPr sz="3600" kern="0" spc="-30" baseline="2893">
                <a:solidFill>
                  <a:srgbClr val="009A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■</a:t>
            </a:r>
            <a:r>
              <a:rPr sz="2300" kern="0" spc="-30">
                <a:solidFill>
                  <a:srgbClr val="009A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3600" b="1" kern="0" spc="-30" baseline="2893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若在</a:t>
            </a:r>
            <a:r>
              <a:rPr sz="3600" b="1" kern="0" spc="-30" baseline="2893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Ac</a:t>
            </a:r>
            <a:r>
              <a:rPr sz="2300" b="1" kern="0" spc="-3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₃</a:t>
            </a:r>
            <a:r>
              <a:rPr sz="2300" b="1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以上30~50℃加</a:t>
            </a:r>
            <a:r>
              <a:rPr sz="23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300" b="1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热得到</a:t>
            </a:r>
            <a:r>
              <a:rPr sz="2300" b="1" kern="0" spc="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A</a:t>
            </a:r>
            <a:r>
              <a:rPr sz="2300" b="1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组织，冷却后得</a:t>
            </a:r>
            <a:r>
              <a:rPr sz="23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2300" b="1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到细小的马氏体，强度</a:t>
            </a:r>
            <a:r>
              <a:rPr sz="2300" b="1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和</a:t>
            </a:r>
            <a:r>
              <a:rPr sz="23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300" b="1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硬度较高。</a:t>
            </a:r>
            <a:endParaRPr lang="SimHei" altLang="SimHei" sz="2300"/>
          </a:p>
          <a:p>
            <a:pPr marL="12700" algn="l" rtl="0" eaLnBrk="0">
              <a:lnSpc>
                <a:spcPct val="97000"/>
              </a:lnSpc>
              <a:spcBef>
                <a:spcPts val="604"/>
              </a:spcBef>
            </a:pPr>
            <a:r>
              <a:rPr sz="2300" kern="0" spc="10">
                <a:solidFill>
                  <a:srgbClr val="009A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■</a:t>
            </a:r>
            <a:r>
              <a:rPr sz="2300" kern="0" spc="-360">
                <a:solidFill>
                  <a:srgbClr val="009A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300" b="1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若加热温度在在</a:t>
            </a:r>
            <a:r>
              <a:rPr sz="2300" b="1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Ac</a:t>
            </a:r>
            <a:r>
              <a:rPr sz="2300" b="1" kern="0" spc="1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₃</a:t>
            </a:r>
            <a:r>
              <a:rPr sz="2300" b="1" kern="0" spc="-34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</a:t>
            </a:r>
            <a:r>
              <a:rPr sz="2300" b="1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以</a:t>
            </a:r>
            <a:endParaRPr lang="SimHei" altLang="SimHei" sz="2300"/>
          </a:p>
        </p:txBody>
      </p:sp>
      <p:sp>
        <p:nvSpPr>
          <p:cNvPr id="176" name="textbox 176"/>
          <p:cNvSpPr/>
          <p:nvPr/>
        </p:nvSpPr>
        <p:spPr>
          <a:xfrm>
            <a:off x="1179069" y="5885554"/>
            <a:ext cx="3362959" cy="11544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6000"/>
              </a:lnSpc>
            </a:pPr>
            <a:endParaRPr lang="Arial" altLang="Arial" sz="100"/>
          </a:p>
          <a:p>
            <a:pPr marL="12700" algn="l" rtl="0" eaLnBrk="0">
              <a:lnSpc>
                <a:spcPct val="107000"/>
              </a:lnSpc>
              <a:spcBef>
                <a:spcPts val="1"/>
              </a:spcBef>
            </a:pPr>
            <a:r>
              <a:rPr sz="2300" b="1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上，得到粗大的奥氏体晶</a:t>
            </a:r>
            <a:r>
              <a:rPr sz="23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300" b="1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粒，冷却后得到粗大马氏</a:t>
            </a:r>
            <a:r>
              <a:rPr sz="23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300" b="1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体，降低强度和硬度。</a:t>
            </a:r>
            <a:endParaRPr lang="SimHei" altLang="SimHei" sz="2300"/>
          </a:p>
        </p:txBody>
      </p:sp>
      <p:sp>
        <p:nvSpPr>
          <p:cNvPr id="178" name="textbox 178"/>
          <p:cNvSpPr/>
          <p:nvPr/>
        </p:nvSpPr>
        <p:spPr>
          <a:xfrm rot="16200000">
            <a:off x="4327542" y="2857209"/>
            <a:ext cx="683259" cy="2705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95000"/>
              </a:lnSpc>
              <a:spcBef>
                <a:spcPts val="1"/>
              </a:spcBef>
            </a:pPr>
            <a:r>
              <a:rPr sz="15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温度(C)</a:t>
            </a:r>
            <a:endParaRPr lang="SimSun" altLang="SimSun" sz="1500"/>
          </a:p>
        </p:txBody>
      </p:sp>
      <p:sp>
        <p:nvSpPr>
          <p:cNvPr id="180" name="textbox 180"/>
          <p:cNvSpPr/>
          <p:nvPr/>
        </p:nvSpPr>
        <p:spPr>
          <a:xfrm>
            <a:off x="7239028" y="5592276"/>
            <a:ext cx="677544" cy="1816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960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2Uc×100</a:t>
            </a:r>
            <a:endParaRPr lang="SimSun" altLang="SimSun" sz="1300"/>
          </a:p>
        </p:txBody>
      </p: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2" name="textbox 182"/>
          <p:cNvSpPr/>
          <p:nvPr/>
        </p:nvSpPr>
        <p:spPr>
          <a:xfrm>
            <a:off x="1320087" y="2061190"/>
            <a:ext cx="6847205" cy="18243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3534"/>
              </a:lnSpc>
            </a:pPr>
            <a:r>
              <a:rPr sz="2800" b="1" kern="0" spc="-2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例题：</a:t>
            </a:r>
            <a:endParaRPr lang="SimHei" altLang="SimHei" sz="2800"/>
          </a:p>
          <a:p>
            <a:pPr marL="44450" algn="l" rtl="0" eaLnBrk="0">
              <a:lnSpc>
                <a:spcPct val="92000"/>
              </a:lnSpc>
              <a:spcBef>
                <a:spcPts val="2007"/>
              </a:spcBef>
            </a:pPr>
            <a:r>
              <a:rPr sz="3100" b="1" kern="0" spc="-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已知45钢，</a:t>
            </a:r>
            <a:r>
              <a:rPr sz="3100" kern="0" spc="-4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3100" b="1" kern="0" spc="-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Ac</a:t>
            </a:r>
            <a:r>
              <a:rPr sz="3100" b="1" kern="0" spc="-7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₁</a:t>
            </a:r>
            <a:r>
              <a:rPr sz="3100" b="1" kern="0" spc="-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=730℃,AC</a:t>
            </a:r>
            <a:r>
              <a:rPr sz="3100" b="1" kern="0" spc="-7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₃</a:t>
            </a:r>
            <a:r>
              <a:rPr sz="3100" b="1" kern="0" spc="-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=780℃</a:t>
            </a:r>
            <a:r>
              <a:rPr sz="3100" kern="0" spc="3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3100" kern="0" spc="-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,</a:t>
            </a:r>
            <a:endParaRPr lang="SimHei" altLang="SimHei" sz="3100"/>
          </a:p>
          <a:p>
            <a:pPr algn="l" rtl="0" eaLnBrk="0">
              <a:lnSpc>
                <a:spcPct val="105000"/>
              </a:lnSpc>
            </a:pPr>
            <a:endParaRPr lang="Arial" altLang="Arial" sz="1400"/>
          </a:p>
          <a:p>
            <a:pPr algn="l" rtl="0" eaLnBrk="0">
              <a:lnSpc>
                <a:spcPct val="12158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3100" b="1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试确定其淬火加热温度，并分析原因。</a:t>
            </a:r>
            <a:endParaRPr lang="SimHei" altLang="SimHei" sz="3100"/>
          </a:p>
        </p:txBody>
      </p:sp>
    </p:spTree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4" name="picture 18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5054556" y="1035051"/>
            <a:ext cx="4597413" cy="4292598"/>
          </a:xfrm>
          <a:prstGeom prst="rect">
            <a:avLst/>
          </a:prstGeom>
        </p:spPr>
      </p:pic>
      <p:sp>
        <p:nvSpPr>
          <p:cNvPr id="186" name="textbox 186"/>
          <p:cNvSpPr/>
          <p:nvPr/>
        </p:nvSpPr>
        <p:spPr>
          <a:xfrm>
            <a:off x="1149351" y="745280"/>
            <a:ext cx="3361690" cy="50819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265"/>
              </a:lnSpc>
            </a:pPr>
            <a:endParaRPr lang="Arial" altLang="Arial" sz="100"/>
          </a:p>
          <a:p>
            <a:pPr marL="16509" algn="l" rtl="0" eaLnBrk="0">
              <a:lnSpc>
                <a:spcPct val="96000"/>
              </a:lnSpc>
            </a:pPr>
            <a:r>
              <a:rPr sz="2300" b="1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过共析钢Ac</a:t>
            </a:r>
            <a:r>
              <a:rPr sz="2300" b="1" kern="0" spc="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₁</a:t>
            </a:r>
            <a:r>
              <a:rPr sz="2300" b="1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+30~50</a:t>
            </a:r>
            <a:r>
              <a:rPr sz="2300" b="1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℃</a:t>
            </a:r>
            <a:endParaRPr lang="SimHei" altLang="SimHei" sz="2300"/>
          </a:p>
          <a:p>
            <a:pPr marL="16509" algn="l" rtl="0" eaLnBrk="0">
              <a:lnSpc>
                <a:spcPts val="2633"/>
              </a:lnSpc>
              <a:spcBef>
                <a:spcPts val="997"/>
              </a:spcBef>
            </a:pPr>
            <a:r>
              <a:rPr sz="2100" b="1" kern="0" spc="-170">
                <a:solidFill>
                  <a:srgbClr val="FF32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原因：</a:t>
            </a:r>
            <a:endParaRPr lang="SimHei" altLang="SimHei" sz="2100"/>
          </a:p>
          <a:p>
            <a:pPr marL="12700" algn="l" rtl="0" eaLnBrk="0">
              <a:lnSpc>
                <a:spcPct val="85000"/>
              </a:lnSpc>
              <a:spcBef>
                <a:spcPts val="1389"/>
              </a:spcBef>
            </a:pPr>
            <a:r>
              <a:rPr sz="2000" kern="0" spc="10" baseline="23439">
                <a:solidFill>
                  <a:srgbClr val="009A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■:</a:t>
            </a:r>
            <a:r>
              <a:rPr sz="1300" kern="0" spc="380">
                <a:solidFill>
                  <a:srgbClr val="009A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300" b="1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若加热温度在</a:t>
            </a:r>
            <a:r>
              <a:rPr sz="2300" b="1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Ac</a:t>
            </a:r>
            <a:r>
              <a:rPr sz="2300" b="1" kern="0" spc="1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₁</a:t>
            </a:r>
            <a:r>
              <a:rPr sz="2300" b="1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~</a:t>
            </a:r>
            <a:r>
              <a:rPr sz="2300" b="1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Accm</a:t>
            </a:r>
            <a:endParaRPr lang="SimSun" altLang="SimSun" sz="2300"/>
          </a:p>
          <a:p>
            <a:pPr marL="16509" algn="l" rtl="0" eaLnBrk="0">
              <a:lnSpc>
                <a:spcPct val="134000"/>
              </a:lnSpc>
              <a:spcBef>
                <a:spcPts val="101"/>
              </a:spcBef>
            </a:pPr>
            <a:r>
              <a:rPr sz="2300" b="1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之间，得到细小的奥氏</a:t>
            </a:r>
            <a:r>
              <a:rPr sz="2300" b="1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体</a:t>
            </a:r>
            <a:r>
              <a:rPr sz="23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300" b="1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晶粒和未溶解碳化物，淬</a:t>
            </a:r>
            <a:r>
              <a:rPr sz="23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2300" b="1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火后得到隐晶马氏体和颗</a:t>
            </a:r>
            <a:r>
              <a:rPr sz="23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300" b="1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粒状碳化物，提高强度、</a:t>
            </a:r>
            <a:r>
              <a:rPr sz="23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300" b="1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硬度和耐磨性。</a:t>
            </a:r>
            <a:endParaRPr lang="SimHei" altLang="SimHei" sz="2300"/>
          </a:p>
          <a:p>
            <a:pPr marL="12700" algn="l" rtl="0" eaLnBrk="0">
              <a:lnSpc>
                <a:spcPct val="85000"/>
              </a:lnSpc>
              <a:spcBef>
                <a:spcPts val="1263"/>
              </a:spcBef>
            </a:pPr>
            <a:r>
              <a:rPr sz="2300" kern="0" spc="-30">
                <a:solidFill>
                  <a:srgbClr val="009A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■</a:t>
            </a:r>
            <a:r>
              <a:rPr sz="2300" kern="0" spc="-380">
                <a:solidFill>
                  <a:srgbClr val="009A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300" b="1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若加热温度高于</a:t>
            </a:r>
            <a:r>
              <a:rPr sz="2300" b="1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ACc</a:t>
            </a:r>
            <a:r>
              <a:rPr sz="2300" b="1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m'</a:t>
            </a:r>
            <a:endParaRPr lang="SimSun" altLang="SimSun" sz="2300"/>
          </a:p>
          <a:p>
            <a:pPr marL="16509" algn="l" rtl="0" eaLnBrk="0">
              <a:lnSpc>
                <a:spcPct val="137000"/>
              </a:lnSpc>
              <a:spcBef>
                <a:spcPts val="32"/>
              </a:spcBef>
            </a:pPr>
            <a:r>
              <a:rPr sz="2300" b="1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碳化物溶解，得到粗大的</a:t>
            </a:r>
            <a:r>
              <a:rPr sz="23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300" b="1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奥氏体晶粒，并且含碳量</a:t>
            </a:r>
            <a:endParaRPr lang="SimHei" altLang="SimHei" sz="2300"/>
          </a:p>
        </p:txBody>
      </p:sp>
      <p:sp>
        <p:nvSpPr>
          <p:cNvPr id="188" name="textbox 188"/>
          <p:cNvSpPr/>
          <p:nvPr/>
        </p:nvSpPr>
        <p:spPr>
          <a:xfrm>
            <a:off x="1153528" y="5955586"/>
            <a:ext cx="861694" cy="3454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315"/>
              </a:lnSpc>
            </a:pPr>
            <a:endParaRPr lang="Arial" altLang="Arial" sz="100"/>
          </a:p>
          <a:p>
            <a:pPr marL="12700" algn="l" rtl="0" eaLnBrk="0">
              <a:lnSpc>
                <a:spcPct val="100000"/>
              </a:lnSpc>
            </a:pPr>
            <a:r>
              <a:rPr sz="2100" b="1" kern="0" spc="-1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增加；</a:t>
            </a:r>
            <a:endParaRPr lang="SimHei" altLang="SimHei" sz="2100"/>
          </a:p>
        </p:txBody>
      </p:sp>
      <p:sp>
        <p:nvSpPr>
          <p:cNvPr id="190" name="textbox 190"/>
          <p:cNvSpPr/>
          <p:nvPr/>
        </p:nvSpPr>
        <p:spPr>
          <a:xfrm rot="16200000">
            <a:off x="4648546" y="2769820"/>
            <a:ext cx="617855" cy="2438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0000"/>
              </a:lnSpc>
            </a:pPr>
            <a:endParaRPr lang="Arial" altLang="Arial" sz="200"/>
          </a:p>
          <a:p>
            <a:pPr marL="12700" algn="l" rtl="0" eaLnBrk="0">
              <a:lnSpc>
                <a:spcPct val="98000"/>
              </a:lnSpc>
              <a:spcBef>
                <a:spcPts val="2"/>
              </a:spcBef>
            </a:pP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温度(c)</a:t>
            </a:r>
            <a:endParaRPr lang="SimSun" altLang="SimSun" sz="1300"/>
          </a:p>
        </p:txBody>
      </p:sp>
      <p:sp>
        <p:nvSpPr>
          <p:cNvPr id="192" name="textbox 192"/>
          <p:cNvSpPr/>
          <p:nvPr/>
        </p:nvSpPr>
        <p:spPr>
          <a:xfrm>
            <a:off x="7442203" y="5322085"/>
            <a:ext cx="605155" cy="1828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979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wcX</a:t>
            </a: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100</a:t>
            </a:r>
            <a:endParaRPr lang="Times New Roman" altLang="Times New Roman" sz="1300"/>
          </a:p>
        </p:txBody>
      </p:sp>
    </p:spTree>
  </p:cSld>
  <p:clrMapOvr>
    <a:masterClrMapping/>
  </p:clrMapOvr>
  <p:transition/>
  <p:timing/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textbox 194"/>
          <p:cNvSpPr/>
          <p:nvPr/>
        </p:nvSpPr>
        <p:spPr>
          <a:xfrm>
            <a:off x="1276389" y="824722"/>
            <a:ext cx="8260715" cy="17386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4000"/>
              </a:lnSpc>
            </a:pPr>
            <a:endParaRPr lang="Arial" altLang="Arial" sz="100"/>
          </a:p>
          <a:p>
            <a:pPr marL="320675" indent="-308609" algn="l" rtl="0" eaLnBrk="0">
              <a:lnSpc>
                <a:spcPct val="108000"/>
              </a:lnSpc>
              <a:spcBef>
                <a:spcPts val="1"/>
              </a:spcBef>
            </a:pPr>
            <a:r>
              <a:rPr sz="2300" kern="0" spc="190">
                <a:solidFill>
                  <a:srgbClr val="FF32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●</a:t>
            </a:r>
            <a:r>
              <a:rPr sz="2300" kern="0" spc="-340">
                <a:solidFill>
                  <a:srgbClr val="FF32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300" b="1" kern="0" spc="1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一方面，淬火后得到粗大的片状马氏体</a:t>
            </a:r>
            <a:r>
              <a:rPr sz="2300" b="1" kern="0" spc="1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(孪晶马氏体),显</a:t>
            </a:r>
            <a:r>
              <a:rPr sz="23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300" b="1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微裂纹增加，脆性增大</a:t>
            </a:r>
            <a:r>
              <a:rPr sz="2300" b="1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，淬火开裂倾向也增大。</a:t>
            </a:r>
            <a:endParaRPr lang="SimHei" altLang="SimHei" sz="2300"/>
          </a:p>
          <a:p>
            <a:pPr algn="l" rtl="0" eaLnBrk="0">
              <a:lnSpc>
                <a:spcPct val="102000"/>
              </a:lnSpc>
            </a:pPr>
            <a:endParaRPr lang="Arial" altLang="Arial" sz="1300"/>
          </a:p>
          <a:p>
            <a:pPr marL="320675" indent="-302259" algn="l" rtl="0" eaLnBrk="0">
              <a:lnSpc>
                <a:spcPct val="107000"/>
              </a:lnSpc>
              <a:spcBef>
                <a:spcPts val="3"/>
              </a:spcBef>
            </a:pPr>
            <a:r>
              <a:rPr sz="2300" kern="0" spc="40">
                <a:solidFill>
                  <a:srgbClr val="FF32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● </a:t>
            </a:r>
            <a:r>
              <a:rPr sz="2300" b="1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另一方面，由于碳化物的溶解，奥氏体中含碳量增加，淬火</a:t>
            </a:r>
            <a:r>
              <a:rPr sz="23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300" b="1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后残余奥氏体量增多，</a:t>
            </a:r>
            <a:r>
              <a:rPr sz="2300" b="1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钢的硬度和耐磨性降低。</a:t>
            </a:r>
            <a:endParaRPr lang="SimHei" altLang="SimHei" sz="2300"/>
          </a:p>
        </p:txBody>
      </p:sp>
      <p:pic>
        <p:nvPicPr>
          <p:cNvPr id="196" name="picture 19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3308323" y="2654333"/>
            <a:ext cx="3155943" cy="3784601"/>
          </a:xfrm>
          <a:prstGeom prst="rect">
            <a:avLst/>
          </a:prstGeom>
        </p:spPr>
      </p:pic>
      <p:sp>
        <p:nvSpPr>
          <p:cNvPr id="198" name="textbox 198"/>
          <p:cNvSpPr/>
          <p:nvPr/>
        </p:nvSpPr>
        <p:spPr>
          <a:xfrm rot="16200000">
            <a:off x="2725991" y="4696840"/>
            <a:ext cx="583565" cy="2470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2000"/>
              </a:lnSpc>
            </a:pPr>
            <a:endParaRPr lang="Arial" altLang="Arial" sz="200"/>
          </a:p>
          <a:p>
            <a:pPr algn="r" rtl="0" eaLnBrk="0">
              <a:lnSpc>
                <a:spcPts val="1569"/>
              </a:lnSpc>
              <a:spcBef>
                <a:spcPts val="2"/>
              </a:spcBef>
            </a:pPr>
            <a:r>
              <a:rPr sz="1200" kern="0" spc="-90">
                <a:solidFill>
                  <a:srgbClr val="BA312C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温度(℃)</a:t>
            </a:r>
            <a:endParaRPr lang="SimSun" altLang="SimSun" sz="1200"/>
          </a:p>
        </p:txBody>
      </p:sp>
      <p:sp>
        <p:nvSpPr>
          <p:cNvPr id="200" name="textbox 200"/>
          <p:cNvSpPr/>
          <p:nvPr/>
        </p:nvSpPr>
        <p:spPr>
          <a:xfrm>
            <a:off x="4800612" y="6548916"/>
            <a:ext cx="423544" cy="1936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741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C(℃)</a:t>
            </a:r>
            <a:endParaRPr lang="Times New Roman" altLang="Times New Roman" sz="1400"/>
          </a:p>
        </p:txBody>
      </p:sp>
    </p:spTree>
  </p:cSld>
  <p:clrMapOvr>
    <a:masterClrMapping/>
  </p:clrMapOvr>
  <p:transition/>
  <p:timing/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2" name="textbox 202"/>
          <p:cNvSpPr/>
          <p:nvPr/>
        </p:nvSpPr>
        <p:spPr>
          <a:xfrm>
            <a:off x="1314457" y="2061190"/>
            <a:ext cx="6858634" cy="18300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7779" algn="l" rtl="0" eaLnBrk="0">
              <a:lnSpc>
                <a:spcPts val="3534"/>
              </a:lnSpc>
            </a:pPr>
            <a:r>
              <a:rPr sz="2800" b="1" kern="0" spc="-2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例题：</a:t>
            </a:r>
            <a:endParaRPr lang="SimHei" altLang="SimHei" sz="2800"/>
          </a:p>
          <a:p>
            <a:pPr marL="50165" algn="l" rtl="0" eaLnBrk="0">
              <a:lnSpc>
                <a:spcPct val="95000"/>
              </a:lnSpc>
              <a:spcBef>
                <a:spcPts val="2045"/>
              </a:spcBef>
            </a:pPr>
            <a:r>
              <a:rPr sz="3000" kern="0" spc="-1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已知T12钢 ，</a:t>
            </a:r>
            <a:r>
              <a:rPr sz="3000" kern="0" spc="-16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Ac</a:t>
            </a:r>
            <a:r>
              <a:rPr sz="3000" kern="0" spc="-16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₁</a:t>
            </a:r>
            <a:r>
              <a:rPr sz="3000" kern="0" spc="-530">
                <a:solidFill>
                  <a:srgbClr val="000000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</a:t>
            </a:r>
            <a:r>
              <a:rPr sz="3000" kern="0" spc="-16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=730</a:t>
            </a:r>
            <a:r>
              <a:rPr sz="3000" kern="0" spc="-16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℃</a:t>
            </a:r>
            <a:r>
              <a:rPr sz="3000" kern="0" spc="-16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,</a:t>
            </a:r>
            <a:r>
              <a:rPr sz="3000" kern="0" spc="-17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AC</a:t>
            </a:r>
            <a:r>
              <a:rPr sz="3000" kern="0" spc="-1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。</a:t>
            </a:r>
            <a:r>
              <a:rPr sz="3000" kern="0" spc="-17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m=820</a:t>
            </a:r>
            <a:r>
              <a:rPr sz="3000" kern="0" spc="-1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℃</a:t>
            </a:r>
            <a:r>
              <a:rPr sz="3000" kern="0" spc="-17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,</a:t>
            </a:r>
            <a:endParaRPr lang="Arial" altLang="Arial" sz="3000"/>
          </a:p>
          <a:p>
            <a:pPr algn="l" rtl="0" eaLnBrk="0">
              <a:lnSpc>
                <a:spcPct val="106000"/>
              </a:lnSpc>
            </a:pPr>
            <a:endParaRPr lang="Arial" altLang="Arial" sz="1400"/>
          </a:p>
          <a:p>
            <a:pPr marL="12700" algn="l" rtl="0" eaLnBrk="0">
              <a:lnSpc>
                <a:spcPct val="92000"/>
              </a:lnSpc>
              <a:spcBef>
                <a:spcPts val="7"/>
              </a:spcBef>
            </a:pPr>
            <a:r>
              <a:rPr sz="31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试确定其淬火加热温度，并分析原因。</a:t>
            </a:r>
            <a:endParaRPr lang="SimHei" altLang="SimHei" sz="3100"/>
          </a:p>
        </p:txBody>
      </p:sp>
    </p:spTree>
  </p:cSld>
  <p:clrMapOvr>
    <a:masterClrMapping/>
  </p:clrMapOvr>
  <p:transition/>
  <p:timing/>
</p:sld>
</file>

<file path=ppt/slides/slide3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9423400" cy="629285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https://d.book118.com/065330104142011120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215</Paragraphs>
  <Slides>30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baseType="lpstr" size="39">
      <vt:lpstr>Arial</vt:lpstr>
      <vt:lpstr>Calibri</vt:lpstr>
      <vt:lpstr>SimHei</vt:lpstr>
      <vt:lpstr>SimSun</vt:lpstr>
      <vt:lpstr>Times New Roman</vt:lpstr>
      <vt:lpstr>KaiTi</vt:lpstr>
      <vt:lpstr>FangSong</vt:lpstr>
      <vt:lpstr>STXinwei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2024-09-23T00:15:07.927</cp:lastPrinted>
  <dcterms:created xsi:type="dcterms:W3CDTF">2024-09-22T16:15:07Z</dcterms:created>
  <dcterms:modified xsi:type="dcterms:W3CDTF">2024-09-22T16:15:09Z</dcterms:modified>
</cp:coreProperties>
</file>