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  <p:sldMasterId id="2147483665" r:id="rId3"/>
    <p:sldMasterId id="2147483670" r:id="rId4"/>
    <p:sldMasterId id="2147483673" r:id="rId5"/>
    <p:sldMasterId id="2147483676" r:id="rId6"/>
    <p:sldMasterId id="2147483682" r:id="rId7"/>
  </p:sldMasterIdLst>
  <p:sldIdLst>
    <p:sldId id="259" r:id="rId8"/>
    <p:sldId id="262" r:id="rId9"/>
    <p:sldId id="265" r:id="rId10"/>
    <p:sldId id="268" r:id="rId11"/>
    <p:sldId id="271" r:id="rId12"/>
    <p:sldId id="274" r:id="rId13"/>
    <p:sldId id="277" r:id="rId14"/>
    <p:sldId id="280" r:id="rId15"/>
    <p:sldId id="283" r:id="rId16"/>
    <p:sldId id="286" r:id="rId17"/>
    <p:sldId id="289" r:id="rId18"/>
    <p:sldId id="292" r:id="rId19"/>
    <p:sldId id="295" r:id="rId20"/>
    <p:sldId id="298" r:id="rId21"/>
    <p:sldId id="301" r:id="rId22"/>
    <p:sldId id="304" r:id="rId23"/>
    <p:sldId id="307" r:id="rId24"/>
    <p:sldId id="310" r:id="rId25"/>
    <p:sldId id="313" r:id="rId26"/>
    <p:sldId id="316" r:id="rId27"/>
    <p:sldId id="319" r:id="rId28"/>
    <p:sldId id="322" r:id="rId29"/>
    <p:sldId id="325" r:id="rId30"/>
    <p:sldId id="328" r:id="rId31"/>
    <p:sldId id="331" r:id="rId32"/>
    <p:sldId id="334" r:id="rId33"/>
    <p:sldId id="336" r:id="rId34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3.xml" /><Relationship Id="rId11" Type="http://schemas.openxmlformats.org/officeDocument/2006/relationships/slide" Target="slides/slide4.xml" /><Relationship Id="rId12" Type="http://schemas.openxmlformats.org/officeDocument/2006/relationships/slide" Target="slides/slide5.xml" /><Relationship Id="rId13" Type="http://schemas.openxmlformats.org/officeDocument/2006/relationships/slide" Target="slides/slide6.xml" /><Relationship Id="rId14" Type="http://schemas.openxmlformats.org/officeDocument/2006/relationships/slide" Target="slides/slide7.xml" /><Relationship Id="rId15" Type="http://schemas.openxmlformats.org/officeDocument/2006/relationships/slide" Target="slides/slide8.xml" /><Relationship Id="rId16" Type="http://schemas.openxmlformats.org/officeDocument/2006/relationships/slide" Target="slides/slide9.xml" /><Relationship Id="rId17" Type="http://schemas.openxmlformats.org/officeDocument/2006/relationships/slide" Target="slides/slide10.xml" /><Relationship Id="rId18" Type="http://schemas.openxmlformats.org/officeDocument/2006/relationships/slide" Target="slides/slide11.xml" /><Relationship Id="rId19" Type="http://schemas.openxmlformats.org/officeDocument/2006/relationships/slide" Target="slides/slide12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3.xml" /><Relationship Id="rId21" Type="http://schemas.openxmlformats.org/officeDocument/2006/relationships/slide" Target="slides/slide14.xml" /><Relationship Id="rId22" Type="http://schemas.openxmlformats.org/officeDocument/2006/relationships/slide" Target="slides/slide15.xml" /><Relationship Id="rId23" Type="http://schemas.openxmlformats.org/officeDocument/2006/relationships/slide" Target="slides/slide16.xml" /><Relationship Id="rId24" Type="http://schemas.openxmlformats.org/officeDocument/2006/relationships/slide" Target="slides/slide17.xml" /><Relationship Id="rId25" Type="http://schemas.openxmlformats.org/officeDocument/2006/relationships/slide" Target="slides/slide18.xml" /><Relationship Id="rId26" Type="http://schemas.openxmlformats.org/officeDocument/2006/relationships/slide" Target="slides/slide19.xml" /><Relationship Id="rId27" Type="http://schemas.openxmlformats.org/officeDocument/2006/relationships/slide" Target="slides/slide20.xml" /><Relationship Id="rId28" Type="http://schemas.openxmlformats.org/officeDocument/2006/relationships/slide" Target="slides/slide21.xml" /><Relationship Id="rId29" Type="http://schemas.openxmlformats.org/officeDocument/2006/relationships/slide" Target="slides/slide22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3.xml" /><Relationship Id="rId31" Type="http://schemas.openxmlformats.org/officeDocument/2006/relationships/slide" Target="slides/slide24.xml" /><Relationship Id="rId32" Type="http://schemas.openxmlformats.org/officeDocument/2006/relationships/slide" Target="slides/slide25.xml" /><Relationship Id="rId33" Type="http://schemas.openxmlformats.org/officeDocument/2006/relationships/slide" Target="slides/slide26.xml" /><Relationship Id="rId34" Type="http://schemas.openxmlformats.org/officeDocument/2006/relationships/slide" Target="slides/slide27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" Target="slides/slide1.xml" /><Relationship Id="rId9" Type="http://schemas.openxmlformats.org/officeDocument/2006/relationships/slide" Target="slides/slide2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D6768-F7D2-4AF8-8785-F70AD53B4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32154-D6F3-4E7E-986B-7B45E347A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77A94-66C6-4856-8E23-86F89701E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BDC75-B804-4624-B6FB-8F4D4536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7AEB2-96C8-4102-A22D-1C2F3C4F2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0000F-2A78-44D4-99F2-7661765CC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9B248-A2B5-4A82-996A-EF9169A0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A4486-9231-4C18-8041-D36D3BD74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999BE-A47C-4FD1-B000-310E9B22D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8C951-F0C5-47FA-A75A-A2E1098A2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0DC51-738E-4F2D-8EBC-59516FF37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一级标题01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一级标题01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 spd="med" advClick="0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一级标题01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一级标题01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 spd="med" advClick="0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一级标题01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 spd="med" advClick="0"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一级标题01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med" advClick="0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Layout" Target="../slideLayouts/slideLayout15.xml" /><Relationship Id="rId3" Type="http://schemas.openxmlformats.org/officeDocument/2006/relationships/image" Target="../media/image1.png" /><Relationship Id="rId4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Layout" Target="../slideLayouts/slideLayout17.xml" /><Relationship Id="rId3" Type="http://schemas.openxmlformats.org/officeDocument/2006/relationships/slideLayout" Target="../slideLayouts/slideLayout18.xml" /><Relationship Id="rId4" Type="http://schemas.openxmlformats.org/officeDocument/2006/relationships/slideLayout" Target="../slideLayouts/slideLayout19.xml" /><Relationship Id="rId5" Type="http://schemas.openxmlformats.org/officeDocument/2006/relationships/image" Target="../media/image1.png" /><Relationship Id="rId6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slideLayout" Target="../slideLayouts/slideLayout21.xml" /><Relationship Id="rId3" Type="http://schemas.openxmlformats.org/officeDocument/2006/relationships/image" Target="../media/image1.png" /><Relationship Id="rId4" Type="http://schemas.openxmlformats.org/officeDocument/2006/relationships/theme" Target="../theme/theme5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slideLayout" Target="../slideLayouts/slideLayout23.xml" /><Relationship Id="rId3" Type="http://schemas.openxmlformats.org/officeDocument/2006/relationships/image" Target="../media/image1.png" /><Relationship Id="rId4" Type="http://schemas.openxmlformats.org/officeDocument/2006/relationships/theme" Target="../theme/theme6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image" Target="../media/image1.png" /><Relationship Id="rId7" Type="http://schemas.openxmlformats.org/officeDocument/2006/relationships/theme" Target="../theme/theme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 spd="med" advClick="0">
    <p:fade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</p:sldLayoutIdLst>
  <p:transition spd="med" advClick="0">
    <p:fade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</p:sldLayoutIdLst>
  <p:transition spd="med" advClick="0">
    <p:fade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</p:sldLayoutIdLst>
  <p:transition spd="med" advClick="0">
    <p:fade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ransition spd="med" advClick="0">
    <p:fade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</p:sldLayoutIdLst>
  <p:transition spd="med" advClick="0">
    <p:fade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 Light"/>
          <a:ea typeface="微软雅黑 Light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png" /><Relationship Id="rId4" Type="http://schemas.openxmlformats.org/officeDocument/2006/relationships/image" Target="../media/image1.png" /><Relationship Id="rId5" Type="http://schemas.openxmlformats.org/officeDocument/2006/relationships/vmlDrawing" Target="../drawings/vmlDrawing1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pn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pn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3234233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714" name="Rectangle 2"/>
          <p:cNvSpPr>
            <a:spLocks noGrp="1"/>
          </p:cNvSpPr>
          <p:nvPr>
            <p:ph type="title" idx="4294967295"/>
          </p:nvPr>
        </p:nvSpPr>
        <p:spPr>
          <a:xfrm>
            <a:off x="838200" y="149860"/>
            <a:ext cx="10515600" cy="1325563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安全型继电器</a:t>
            </a:r>
          </a:p>
        </p:txBody>
      </p:sp>
      <p:sp>
        <p:nvSpPr>
          <p:cNvPr id="115715" name="Rectangle 3"/>
          <p:cNvSpPr>
            <a:spLocks noGrp="1"/>
          </p:cNvSpPr>
          <p:nvPr>
            <p:ph idx="4294967295"/>
          </p:nvPr>
        </p:nvSpPr>
        <p:spPr>
          <a:xfrm>
            <a:off x="74295" y="873125"/>
            <a:ext cx="12117705" cy="5723890"/>
          </a:xfrm>
        </p:spPr>
        <p:txBody>
          <a:bodyPr vert="horz" wrap="square" lIns="91440" tIns="45720" rIns="91440" bIns="45720" anchor="t"/>
          <a:lstStyle/>
          <a:p>
            <a:pPr marL="0" indent="0" algn="just" latinLnBrk="0">
              <a:lnSpc>
                <a:spcPct val="100000"/>
              </a:lnSpc>
              <a:buNone/>
            </a:pPr>
            <a:r>
              <a:rPr lang="zh-CN" altLang="en-US" sz="26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一、安全型继电器概述</a:t>
            </a:r>
            <a:endParaRPr lang="zh-CN" altLang="en-US" sz="2600" b="1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0" indent="0" algn="just" latinLnBrk="0">
              <a:lnSpc>
                <a:spcPct val="100000"/>
              </a:lnSpc>
              <a:buNone/>
            </a:pPr>
            <a:r>
              <a:rPr lang="zh-CN" altLang="en-US" sz="26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定义：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是直流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24V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的重弹力式直流电磁继电器。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0" indent="0" algn="just" latinLnBrk="0">
              <a:lnSpc>
                <a:spcPct val="100000"/>
              </a:lnSpc>
              <a:buNone/>
            </a:pP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1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、插入式继电器：便于维修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0" indent="0" algn="just" latinLnBrk="0">
              <a:lnSpc>
                <a:spcPct val="100000"/>
              </a:lnSpc>
              <a:buNone/>
            </a:pPr>
            <a:r>
              <a:rPr lang="zh-CN" altLang="en-US" sz="26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型别盖板：鉴别继电器类型</a:t>
            </a:r>
            <a:endParaRPr lang="zh-CN" altLang="en-US" sz="2600" b="1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0" indent="0" algn="just" latinLnBrk="0">
              <a:lnSpc>
                <a:spcPct val="100000"/>
              </a:lnSpc>
              <a:buNone/>
            </a:pP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2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、安全型继电器的型号表示法：</a:t>
            </a:r>
          </a:p>
          <a:p>
            <a:pPr marL="0" indent="0" algn="just" latinLnBrk="0">
              <a:lnSpc>
                <a:spcPct val="100000"/>
              </a:lnSpc>
              <a:buNone/>
            </a:pP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由汉语拼音字母和数字表示，字母表示继电器的种类、数字表示线圈的电阻值。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0" indent="0" algn="just" latinLnBrk="0">
              <a:lnSpc>
                <a:spcPct val="100000"/>
              </a:lnSpc>
              <a:buNone/>
            </a:pP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例：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JWJXC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—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H125/0.44                        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教材表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1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—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1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（继电器代号意义图）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0" indent="0" algn="just" latinLnBrk="0">
              <a:lnSpc>
                <a:spcPct val="100000"/>
              </a:lnSpc>
              <a:buNone/>
            </a:pP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3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、安全型继电器的品种和用途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0" indent="0" algn="just" latinLnBrk="0">
              <a:lnSpc>
                <a:spcPct val="100000"/>
              </a:lnSpc>
              <a:buNone/>
            </a:pP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无极、无极加强接点、无极缓放、无极加强接点缓放、整流式、有极、有极加强、偏极、单闭磁等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5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种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9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类。</a:t>
            </a:r>
          </a:p>
        </p:txBody>
      </p:sp>
    </p:spTree>
  </p:cSld>
  <p:clrMapOvr>
    <a:masterClrMapping/>
  </p:clrMapOvr>
  <p:transition spd="med">
    <p:blinds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140" y="694690"/>
            <a:ext cx="7412355" cy="571436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5714" name="Rectangle 2"/>
          <p:cNvSpPr>
            <a:spLocks noGrp="1"/>
          </p:cNvSpPr>
          <p:nvPr/>
        </p:nvSpPr>
        <p:spPr>
          <a:xfrm>
            <a:off x="838200" y="149860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安全型继电器</a:t>
            </a:r>
          </a:p>
        </p:txBody>
      </p:sp>
    </p:spTree>
  </p:cSld>
  <p:clrMapOvr>
    <a:masterClrMapping/>
  </p:clrMapOvr>
  <p:transition spd="med" advClick="0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786" name="Rectangle 2"/>
          <p:cNvSpPr>
            <a:spLocks noGrp="1"/>
          </p:cNvSpPr>
          <p:nvPr>
            <p:ph sz="half" idx="4294967295"/>
          </p:nvPr>
        </p:nvSpPr>
        <p:spPr>
          <a:xfrm>
            <a:off x="-215265" y="835660"/>
            <a:ext cx="5616575" cy="5266690"/>
          </a:xfrm>
        </p:spPr>
        <p:txBody>
          <a:bodyPr vert="horz" wrap="square" lIns="91440" tIns="45720" rIns="91440" bIns="45720" anchor="t"/>
          <a:lstStyle/>
          <a:p>
            <a:pPr marL="0" indent="536575" eaLnBrk="1" hangingPunct="1">
              <a:lnSpc>
                <a:spcPct val="125000"/>
              </a:lnSpc>
              <a:buClr>
                <a:schemeClr val="accent1"/>
              </a:buClr>
              <a:buSzPct val="65000"/>
              <a:buFont typeface="Wingdings" panose="05000000000000000000" pitchFamily="2" charset="2"/>
              <a:buNone/>
            </a:pP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4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、继电器   插座</a:t>
            </a:r>
          </a:p>
          <a:p>
            <a:pPr marL="0" indent="536575" eaLnBrk="1" hangingPunct="1">
              <a:lnSpc>
                <a:spcPct val="125000"/>
              </a:lnSpc>
              <a:buClr>
                <a:schemeClr val="accent1"/>
              </a:buClr>
              <a:buSzPct val="65000"/>
              <a:buFont typeface="Wingdings" panose="05000000000000000000" pitchFamily="2" charset="2"/>
              <a:buNone/>
            </a:pPr>
            <a:endParaRPr lang="en-US" altLang="zh-CN" sz="15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pic>
        <p:nvPicPr>
          <p:cNvPr id="11267" name="Picture 3" descr="继电器背面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1980" y="679133"/>
            <a:ext cx="1512888" cy="570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8" name="Picture 4" descr="接点座编号对照图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3248" y="866140"/>
            <a:ext cx="4895850" cy="54721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5714" name="Rectangle 2"/>
          <p:cNvSpPr>
            <a:spLocks noGrp="1"/>
          </p:cNvSpPr>
          <p:nvPr/>
        </p:nvSpPr>
        <p:spPr>
          <a:xfrm>
            <a:off x="838200" y="149860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安全型继电器</a:t>
            </a:r>
          </a:p>
        </p:txBody>
      </p:sp>
    </p:spTree>
  </p:cSld>
  <p:clrMapOvr>
    <a:masterClrMapping/>
  </p:clrMapOvr>
  <p:transition spd="med">
    <p:blinds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Rot="1"/>
          </p:cNvSpPr>
          <p:nvPr/>
        </p:nvSpPr>
        <p:spPr>
          <a:xfrm>
            <a:off x="2135188" y="2997200"/>
            <a:ext cx="7921625" cy="316865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3200" b="1">
              <a:solidFill>
                <a:schemeClr val="tx2"/>
              </a:solidFill>
              <a:latin typeface="Arial" pitchFamily="34" charset="0"/>
            </a:endParaRPr>
          </a:p>
        </p:txBody>
      </p:sp>
      <p:sp>
        <p:nvSpPr>
          <p:cNvPr id="12291" name="Rectangle 3"/>
          <p:cNvSpPr>
            <a:spLocks noRot="1"/>
          </p:cNvSpPr>
          <p:nvPr/>
        </p:nvSpPr>
        <p:spPr>
          <a:xfrm>
            <a:off x="478155" y="993140"/>
            <a:ext cx="11356975" cy="500951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800100" indent="-800100"/>
            <a: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教材图</a:t>
            </a:r>
            <a:r>
              <a:rPr lang="en-US" altLang="zh-CN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1—5 </a:t>
            </a:r>
            <a: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继电器插座接点的编号对照</a:t>
            </a:r>
            <a:b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</a:br>
            <a: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例如：对于插座板的左边下起第五片，如果插的是</a:t>
            </a:r>
            <a:r>
              <a:rPr lang="en-US" altLang="zh-CN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JWXC</a:t>
            </a:r>
            <a: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的继电器，则是第一组前接点，如果插的是</a:t>
            </a:r>
            <a:r>
              <a:rPr lang="en-US" altLang="zh-CN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JWJXC</a:t>
            </a:r>
            <a: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的继电器，则是第一组后接点，</a:t>
            </a:r>
          </a:p>
          <a:p>
            <a:pPr marL="800100" indent="-800100"/>
            <a:b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</a:br>
            <a: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鉴别销：在继电器与插座插接时，保证不同类型的继电器不至于插错位置，影响使用</a:t>
            </a:r>
            <a:b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</a:br>
            <a:b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</a:br>
            <a:r>
              <a:rPr lang="zh-CN" altLang="en-US" sz="32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课堂练习</a:t>
            </a:r>
          </a:p>
        </p:txBody>
      </p:sp>
      <p:sp>
        <p:nvSpPr>
          <p:cNvPr id="115714" name="Rectangle 2"/>
          <p:cNvSpPr>
            <a:spLocks noGrp="1"/>
          </p:cNvSpPr>
          <p:nvPr/>
        </p:nvSpPr>
        <p:spPr>
          <a:xfrm>
            <a:off x="838200" y="149860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安全型继电器</a:t>
            </a:r>
          </a:p>
        </p:txBody>
      </p:sp>
    </p:spTree>
  </p:cSld>
  <p:clrMapOvr>
    <a:masterClrMapping/>
  </p:clrMapOvr>
  <p:transition spd="med" advClick="0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/>
          </p:cNvSpPr>
          <p:nvPr>
            <p:ph idx="4294967295"/>
          </p:nvPr>
        </p:nvSpPr>
        <p:spPr>
          <a:xfrm>
            <a:off x="216535" y="1339215"/>
            <a:ext cx="11831955" cy="4824095"/>
          </a:xfrm>
        </p:spPr>
        <p:txBody>
          <a:bodyPr vert="horz" wrap="square" lIns="91440" tIns="45720" rIns="91440" bIns="45720" anchor="t"/>
          <a:lstStyle/>
          <a:p>
            <a:pPr indent="106680" eaLnBrk="1" hangingPunct="1">
              <a:lnSpc>
                <a:spcPct val="125000"/>
              </a:lnSpc>
              <a:buNone/>
            </a:pP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、安全型继电器的特点：</a:t>
            </a:r>
          </a:p>
          <a:p>
            <a:pPr indent="106680" eaLnBrk="1" hangingPunct="1">
              <a:lnSpc>
                <a:spcPct val="125000"/>
              </a:lnSpc>
              <a:buNone/>
            </a:pP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前接点代表危险侧信息</a:t>
            </a:r>
          </a:p>
          <a:p>
            <a:pPr indent="106680" eaLnBrk="1" hangingPunct="1">
              <a:lnSpc>
                <a:spcPct val="125000"/>
              </a:lnSpc>
              <a:buNone/>
            </a:pP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后接点代表安全侧信息</a:t>
            </a:r>
          </a:p>
          <a:p>
            <a:pPr indent="106680" eaLnBrk="1" hangingPunct="1">
              <a:lnSpc>
                <a:spcPct val="125000"/>
              </a:lnSpc>
              <a:buNone/>
            </a:pP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接点符合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: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故障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—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安全原则：发生安全侧故障的可能性远远大于发生危险侧故障的可能性，处于禁止运行的状态的故障有利于性车的安全称为安全侧，处于允许运行状态的故障可能危及性车安全，称为危险侧故障。由于其在故障情况下，使前接点闭合的概率远远小于后接点闭合的概率。</a:t>
            </a:r>
          </a:p>
          <a:p>
            <a:pPr indent="106680" eaLnBrk="1" hangingPunct="1">
              <a:lnSpc>
                <a:spcPct val="80000"/>
              </a:lnSpc>
            </a:pPr>
            <a:endParaRPr lang="en-US" altLang="zh-CN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5714" name="Rectangle 2"/>
          <p:cNvSpPr>
            <a:spLocks noGrp="1"/>
          </p:cNvSpPr>
          <p:nvPr/>
        </p:nvSpPr>
        <p:spPr>
          <a:xfrm>
            <a:off x="838200" y="149860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安全型继电器</a:t>
            </a:r>
          </a:p>
        </p:txBody>
      </p:sp>
    </p:spTree>
  </p:cSld>
  <p:clrMapOvr>
    <a:masterClrMapping/>
  </p:clrMapOvr>
  <p:transition spd="med">
    <p:blinds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62610" y="1558290"/>
            <a:ext cx="11851005" cy="35921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106680" algn="just" eaLnBrk="1" hangingPunct="1">
              <a:lnSpc>
                <a:spcPct val="125000"/>
              </a:lnSpc>
              <a:buNone/>
            </a:pP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安全型继电器结构必须符合</a:t>
            </a:r>
            <a:r>
              <a:rPr lang="zh-CN" altLang="en-US" sz="26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故障</a:t>
            </a:r>
            <a:r>
              <a:rPr lang="en-US" altLang="zh-CN" sz="26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—</a:t>
            </a:r>
            <a:r>
              <a:rPr lang="zh-CN" altLang="en-US" sz="2600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安全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的原则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indent="106680" algn="just" eaLnBrk="1" hangingPunct="1">
              <a:lnSpc>
                <a:spcPct val="125000"/>
              </a:lnSpc>
              <a:buNone/>
            </a:pP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前接点采用熔点高，不易粘连导电性能良好的材料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indent="106680" algn="just" eaLnBrk="1" hangingPunct="1">
              <a:lnSpc>
                <a:spcPct val="125000"/>
              </a:lnSpc>
              <a:buNone/>
            </a:pP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增加衔铁重量，线圈断电时强制前接点断开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indent="106680" algn="just" eaLnBrk="1" hangingPunct="1">
              <a:lnSpc>
                <a:spcPct val="125000"/>
              </a:lnSpc>
              <a:buNone/>
            </a:pP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采用剩磁小的铁磁材料，在衔铁与极靴间设非磁性的止片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indent="106680" algn="just" eaLnBrk="1" hangingPunct="1">
              <a:lnSpc>
                <a:spcPct val="125000"/>
              </a:lnSpc>
              <a:buNone/>
            </a:pP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衔铁不能因机械故障卡在吸器状态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indent="106680" eaLnBrk="1" hangingPunct="1">
              <a:lnSpc>
                <a:spcPct val="125000"/>
              </a:lnSpc>
              <a:buNone/>
            </a:pP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6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、安全性继电器的寿命</a:t>
            </a:r>
            <a:endParaRPr lang="zh-CN" altLang="en-US" sz="26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indent="106680" eaLnBrk="1" hangingPunct="1">
              <a:lnSpc>
                <a:spcPct val="125000"/>
              </a:lnSpc>
              <a:buNone/>
            </a:pP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电寿命、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2×10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5-6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）机械寿命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10×10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（</a:t>
            </a:r>
            <a:r>
              <a:rPr lang="en-US" altLang="zh-CN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6</a:t>
            </a:r>
            <a:r>
              <a:rPr lang="zh-CN" altLang="en-US" sz="2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）</a:t>
            </a:r>
            <a:endParaRPr lang="zh-CN" altLang="en-US" sz="2600"/>
          </a:p>
        </p:txBody>
      </p:sp>
      <p:sp>
        <p:nvSpPr>
          <p:cNvPr id="115714" name="Rectangle 2"/>
          <p:cNvSpPr>
            <a:spLocks noGrp="1"/>
          </p:cNvSpPr>
          <p:nvPr/>
        </p:nvSpPr>
        <p:spPr>
          <a:xfrm>
            <a:off x="838200" y="149860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安全型继电器</a:t>
            </a:r>
          </a:p>
        </p:txBody>
      </p:sp>
    </p:spTree>
  </p:cSld>
  <p:clrMapOvr>
    <a:masterClrMapping/>
  </p:clrMapOvr>
  <p:transition spd="med" advClick="0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2"/>
          <p:cNvSpPr txBox="1"/>
          <p:nvPr/>
        </p:nvSpPr>
        <p:spPr>
          <a:xfrm>
            <a:off x="755650" y="1129665"/>
            <a:ext cx="10830560" cy="5077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rPr>
              <a:t>交流二元继电器</a:t>
            </a:r>
          </a:p>
          <a:p>
            <a:pPr marL="0" lvl="0" indent="0" algn="l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、二元：指有两个相互独立又相互作用的交变电磁系统。（一个局部线圈、一个轨道线圈）有</a:t>
            </a:r>
            <a:r>
              <a:rPr lang="en-US" altLang="zh-CN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25Hz </a:t>
            </a:r>
            <a:r>
              <a:rPr lang="zh-CN" altLang="en-US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50Hz </a:t>
            </a:r>
            <a:r>
              <a:rPr lang="zh-CN" altLang="en-US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两种类型。多用于交流电气化区段的</a:t>
            </a:r>
            <a:r>
              <a:rPr lang="en-US" altLang="zh-CN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25HZ</a:t>
            </a:r>
            <a:r>
              <a:rPr lang="zh-CN" altLang="en-US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相敏轨道电路中做轨道继电器，</a:t>
            </a:r>
            <a:r>
              <a:rPr lang="en-US" altLang="zh-CN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50HZ</a:t>
            </a:r>
            <a:r>
              <a:rPr lang="zh-CN" altLang="en-US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用于地铁、矿山的直流牵引区段的轨道电路做轨道继电器。以反映和检查列车的占用情况。 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</a:t>
            </a:r>
            <a:r>
              <a:rPr lang="zh-CN" altLang="en-US" sz="36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	结构：电磁系统、翼板、接点组</a:t>
            </a:r>
          </a:p>
          <a:p>
            <a:pPr marL="0" lvl="0" indent="0" algn="l" eaLnBrk="1" hangingPunct="1">
              <a:spcBef>
                <a:spcPct val="0"/>
              </a:spcBef>
              <a:buClrTx/>
              <a:buSzTx/>
              <a:buNone/>
            </a:pPr>
            <a:endParaRPr lang="zh-CN" altLang="en-US" sz="360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交流二元继电器</a:t>
            </a:r>
            <a:endParaRPr lang="zh-CN" altLang="en-US" sz="2800" noProof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j-cs"/>
              <a:sym typeface="+mn-ea"/>
            </a:endParaRP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Text Box 2"/>
          <p:cNvSpPr txBox="1"/>
          <p:nvPr/>
        </p:nvSpPr>
        <p:spPr>
          <a:xfrm>
            <a:off x="599440" y="1631950"/>
            <a:ext cx="11027410" cy="34150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	工作原理：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）相位选择性：局部线圈、轨道线圈分别通一定相位差的交流电流，形成交变磁通，交变磁通在翼板上产生感应电流，感应电流与磁通又相互作用，产生同方向磁力使翼板动作，接点闭合。如果只在一个线圈或两个线圈接入同一个电源，继电器都不能动作。</a:t>
            </a:r>
          </a:p>
        </p:txBody>
      </p:sp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交流二元继电器</a:t>
            </a:r>
            <a:endParaRPr lang="zh-CN" altLang="en-US" sz="2800" noProof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j-cs"/>
              <a:sym typeface="+mn-ea"/>
            </a:endParaRP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2"/>
          <p:cNvSpPr txBox="1"/>
          <p:nvPr/>
        </p:nvSpPr>
        <p:spPr>
          <a:xfrm>
            <a:off x="643890" y="914400"/>
            <a:ext cx="11014075" cy="5077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）频率选择性：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50HZ</a:t>
            </a:r>
            <a:r>
              <a:rPr lang="zh-CN" altLang="en-US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混入轨道线圈，在一个周期内产生的转矩力的平均值为</a:t>
            </a:r>
            <a:r>
              <a:rPr lang="en-US" altLang="zh-CN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0</a:t>
            </a:r>
            <a:r>
              <a:rPr lang="zh-CN" altLang="en-US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，对翼板没有作用。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利用交流二元继电器的频率选择性，便于电码化的实现。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25HZ</a:t>
            </a:r>
            <a:r>
              <a:rPr lang="zh-CN" altLang="en-US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相敏轨道电路中叠加移频轨道电路时移频信号加在轨道线圈上，轨道继电器不会动作。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JRJC1——70/240</a:t>
            </a:r>
            <a:r>
              <a:rPr lang="zh-CN" altLang="en-US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，   </a:t>
            </a:r>
            <a:r>
              <a:rPr lang="en-US" altLang="zh-CN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70—</a:t>
            </a:r>
            <a:r>
              <a:rPr lang="zh-CN" altLang="en-US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轨道线圈电阻，</a:t>
            </a:r>
            <a:r>
              <a:rPr lang="en-US" altLang="zh-CN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240—</a:t>
            </a:r>
            <a:r>
              <a:rPr lang="zh-CN" altLang="en-US" sz="36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局部线圈电阻。</a:t>
            </a:r>
          </a:p>
        </p:txBody>
      </p:sp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交流二元继电器</a:t>
            </a:r>
            <a:endParaRPr lang="zh-CN" altLang="en-US" sz="2800" noProof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j-cs"/>
              <a:sym typeface="+mn-ea"/>
            </a:endParaRP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/>
          <p:nvPr/>
        </p:nvSpPr>
        <p:spPr>
          <a:xfrm>
            <a:off x="1524000" y="1420813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endParaRPr lang="zh-CN" altLang="en-US" sz="1800"/>
          </a:p>
        </p:txBody>
      </p:sp>
      <p:graphicFrame>
        <p:nvGraphicFramePr>
          <p:cNvPr id="151555" name="Object 3"/>
          <p:cNvGraphicFramePr>
            <a:graphicFrameLocks noChangeAspect="1"/>
          </p:cNvGraphicFramePr>
          <p:nvPr/>
        </p:nvGraphicFramePr>
        <p:xfrm>
          <a:off x="3072130" y="768350"/>
          <a:ext cx="5895340" cy="561530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6677025" imgH="6353175" progId="Paint.Picture">
                  <p:embed/>
                </p:oleObj>
              </mc:Choice>
              <mc:Fallback>
                <p:oleObj r:id="rId2" imgW="6677025" imgH="635317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072130" y="768350"/>
                        <a:ext cx="5895340" cy="561530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交流二元继电器</a:t>
            </a:r>
            <a:endParaRPr lang="zh-CN" altLang="en-US" sz="2800" noProof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cs typeface="+mj-cs"/>
              <a:sym typeface="+mn-ea"/>
            </a:endParaRP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151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894080"/>
            <a:ext cx="10515600" cy="686435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 sz="3200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</a:rPr>
              <a:t>安全型继电器的结构和动作原理</a:t>
            </a:r>
          </a:p>
        </p:txBody>
      </p:sp>
      <p:sp>
        <p:nvSpPr>
          <p:cNvPr id="120835" name="Rectangle 3"/>
          <p:cNvSpPr>
            <a:spLocks noGrp="1"/>
          </p:cNvSpPr>
          <p:nvPr>
            <p:ph sz="half" idx="4294967295"/>
          </p:nvPr>
        </p:nvSpPr>
        <p:spPr>
          <a:xfrm>
            <a:off x="254635" y="1596390"/>
            <a:ext cx="6470650" cy="3616325"/>
          </a:xfrm>
        </p:spPr>
        <p:txBody>
          <a:bodyPr vert="horz" wrap="square" lIns="91440" tIns="45720" rIns="91440" bIns="45720" anchor="t"/>
          <a:lstStyle/>
          <a:p>
            <a:pPr marL="0" indent="449580" eaLnBrk="1" hangingPunct="1">
              <a:lnSpc>
                <a:spcPct val="125000"/>
              </a:lnSpc>
              <a:buClr>
                <a:schemeClr val="accent1"/>
              </a:buClr>
              <a:buSzPct val="65000"/>
              <a:buFont typeface="Wingdings" panose="05000000000000000000" pitchFamily="2" charset="2"/>
              <a:buNone/>
            </a:pPr>
            <a:r>
              <a:rPr lang="en-US" altLang="zh-CN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1</a:t>
            </a: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、无极继电器</a:t>
            </a:r>
          </a:p>
          <a:p>
            <a:pPr marL="0" indent="449580" eaLnBrk="1" hangingPunct="1">
              <a:lnSpc>
                <a:spcPct val="125000"/>
              </a:lnSpc>
              <a:buClr>
                <a:schemeClr val="accent1"/>
              </a:buClr>
              <a:buSzPct val="65000"/>
              <a:buFont typeface="Wingdings" panose="05000000000000000000" pitchFamily="2" charset="2"/>
              <a:buNone/>
            </a:pP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（</a:t>
            </a:r>
            <a:r>
              <a:rPr lang="en-US" altLang="zh-CN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1</a:t>
            </a: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）、结构：电磁系统（线圈、铁心、轭铁、衔铁）接点系统（拉杆、动静接点组）</a:t>
            </a:r>
          </a:p>
          <a:p>
            <a:pPr marL="0" indent="449580" eaLnBrk="1" hangingPunct="1">
              <a:lnSpc>
                <a:spcPct val="125000"/>
              </a:lnSpc>
              <a:buClr>
                <a:schemeClr val="accent1"/>
              </a:buClr>
              <a:buSzPct val="65000"/>
              <a:buFont typeface="Wingdings" panose="05000000000000000000" pitchFamily="2" charset="2"/>
              <a:buNone/>
            </a:pP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（</a:t>
            </a:r>
            <a:r>
              <a:rPr lang="en-US" altLang="zh-CN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2</a:t>
            </a: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）、动作原理：电→磁→力→动作拉杆，</a:t>
            </a:r>
            <a:r>
              <a:rPr lang="en-US" altLang="zh-CN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F</a:t>
            </a: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吸引力＞</a:t>
            </a:r>
            <a:r>
              <a:rPr lang="en-US" altLang="zh-CN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F</a:t>
            </a: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重力为吸起状态。</a:t>
            </a:r>
          </a:p>
          <a:p>
            <a:pPr marL="0" indent="449580" eaLnBrk="1" hangingPunct="1">
              <a:lnSpc>
                <a:spcPct val="125000"/>
              </a:lnSpc>
              <a:buClr>
                <a:schemeClr val="accent1"/>
              </a:buClr>
              <a:buSzPct val="65000"/>
              <a:buFont typeface="Wingdings" panose="05000000000000000000" pitchFamily="2" charset="2"/>
              <a:buNone/>
            </a:pPr>
            <a:endParaRPr lang="en-US" altLang="zh-CN">
              <a:solidFill>
                <a:srgbClr val="006866"/>
              </a:solidFill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pic>
        <p:nvPicPr>
          <p:cNvPr id="6148" name="Picture 4" descr="无极吸起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0090" y="1387475"/>
            <a:ext cx="4527550" cy="4083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0837" name="Rectangle 5"/>
          <p:cNvSpPr/>
          <p:nvPr/>
        </p:nvSpPr>
        <p:spPr>
          <a:xfrm>
            <a:off x="838200" y="102235"/>
            <a:ext cx="8540750" cy="9350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900">
                <a:solidFill>
                  <a:schemeClr val="bg1"/>
                </a:solidFill>
                <a:latin typeface="Garamond" pitchFamily="18" charset="0"/>
              </a:rPr>
              <a:t>无极继电器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9"/>
    </mc:Choice>
    <mc:Fallback>
      <p:transition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895" y="731520"/>
            <a:ext cx="6760210" cy="56699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0837" name="Rectangle 5"/>
          <p:cNvSpPr/>
          <p:nvPr/>
        </p:nvSpPr>
        <p:spPr>
          <a:xfrm>
            <a:off x="838200" y="102235"/>
            <a:ext cx="8540750" cy="9350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900">
                <a:solidFill>
                  <a:schemeClr val="bg1"/>
                </a:solidFill>
                <a:latin typeface="Garamond" pitchFamily="18" charset="0"/>
              </a:rPr>
              <a:t>无极继电器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9"/>
    </mc:Choice>
    <mc:Fallback>
      <p:transition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/>
          <p:nvPr/>
        </p:nvSpPr>
        <p:spPr>
          <a:xfrm>
            <a:off x="1981200" y="975360"/>
            <a:ext cx="8229600" cy="1139825"/>
          </a:xfrm>
          <a:prstGeom prst="rect">
            <a:avLst/>
          </a:prstGeom>
          <a:noFill/>
          <a:ln w="9525">
            <a:noFill/>
          </a:ln>
        </p:spPr>
        <p:txBody>
          <a:bodyPr anchor="ctr" anchorCtr="1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4800">
                <a:solidFill>
                  <a:srgbClr val="FF9900"/>
                </a:solidFill>
                <a:latin typeface="微软雅黑" panose="020b0503020204020204" charset="-122"/>
                <a:ea typeface="微软雅黑" panose="020b0503020204020204" charset="-122"/>
              </a:rPr>
              <a:t>无极继电器的动作原理</a:t>
            </a:r>
          </a:p>
        </p:txBody>
      </p:sp>
      <p:pic>
        <p:nvPicPr>
          <p:cNvPr id="8195" name="Picture 3" descr="BD10358_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6025" y="1994218"/>
            <a:ext cx="7199313" cy="120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908" name="Picture 4" descr="HWOCRTEMP_ROC530"/>
          <p:cNvPicPr>
            <a:picLocks noChangeAspect="1"/>
          </p:cNvPicPr>
          <p:nvPr/>
        </p:nvPicPr>
        <p:blipFill>
          <a:blip r:embed="rId3">
            <a:lum contrast="60000"/>
          </a:blip>
          <a:stretch>
            <a:fillRect/>
          </a:stretch>
        </p:blipFill>
        <p:spPr>
          <a:xfrm>
            <a:off x="1919288" y="2275523"/>
            <a:ext cx="7921625" cy="3746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0837" name="Rectangle 5"/>
          <p:cNvSpPr/>
          <p:nvPr/>
        </p:nvSpPr>
        <p:spPr>
          <a:xfrm>
            <a:off x="838200" y="102235"/>
            <a:ext cx="8540750" cy="9350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900">
                <a:solidFill>
                  <a:schemeClr val="bg1"/>
                </a:solidFill>
                <a:latin typeface="Garamond" pitchFamily="18" charset="0"/>
              </a:rPr>
              <a:t>无极继电器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9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123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/>
          </p:cNvSpPr>
          <p:nvPr>
            <p:ph sz="half" idx="4294967295"/>
          </p:nvPr>
        </p:nvSpPr>
        <p:spPr>
          <a:xfrm>
            <a:off x="287020" y="1697990"/>
            <a:ext cx="5878830" cy="4578350"/>
          </a:xfrm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125000"/>
              </a:lnSpc>
              <a:buClr>
                <a:schemeClr val="accent1"/>
              </a:buClr>
              <a:buSzPct val="65000"/>
              <a:buFont typeface="Wingdings" panose="05000000000000000000" pitchFamily="2" charset="2"/>
              <a:buNone/>
            </a:pPr>
            <a:endParaRPr lang="en-US" altLang="zh-CN">
              <a:solidFill>
                <a:srgbClr val="006866"/>
              </a:solidFill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  <a:p>
            <a:pPr eaLnBrk="1" hangingPunct="1">
              <a:lnSpc>
                <a:spcPct val="125000"/>
              </a:lnSpc>
              <a:buClr>
                <a:schemeClr val="accent1"/>
              </a:buClr>
              <a:buSzPct val="65000"/>
              <a:buFont typeface="Wingdings" panose="05000000000000000000" pitchFamily="2" charset="2"/>
              <a:buNone/>
            </a:pP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（</a:t>
            </a:r>
            <a:r>
              <a:rPr lang="en-US" altLang="zh-CN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3</a:t>
            </a: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）、</a:t>
            </a:r>
            <a:r>
              <a:rPr lang="en-US" altLang="zh-CN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F</a:t>
            </a: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吸引力＜</a:t>
            </a:r>
            <a:r>
              <a:rPr lang="en-US" altLang="zh-CN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F</a:t>
            </a: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重力为落下状态。</a:t>
            </a:r>
          </a:p>
          <a:p>
            <a:pPr eaLnBrk="1" hangingPunct="1">
              <a:lnSpc>
                <a:spcPct val="125000"/>
              </a:lnSpc>
              <a:buClr>
                <a:schemeClr val="accent1"/>
              </a:buClr>
              <a:buSzPct val="65000"/>
              <a:buFont typeface="Wingdings" panose="05000000000000000000" pitchFamily="2" charset="2"/>
              <a:buNone/>
            </a:pPr>
            <a:endParaRPr lang="zh-CN" altLang="en-US">
              <a:solidFill>
                <a:srgbClr val="006866"/>
              </a:solidFill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  <a:p>
            <a:pPr eaLnBrk="1" hangingPunct="1">
              <a:lnSpc>
                <a:spcPct val="125000"/>
              </a:lnSpc>
              <a:buClr>
                <a:schemeClr val="accent1"/>
              </a:buClr>
              <a:buSzPct val="65000"/>
              <a:buFont typeface="Wingdings" panose="05000000000000000000" pitchFamily="2" charset="2"/>
              <a:buNone/>
            </a:pP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（</a:t>
            </a:r>
            <a:r>
              <a:rPr lang="en-US" altLang="zh-CN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4</a:t>
            </a:r>
            <a:r>
              <a:rPr lang="zh-CN" altLang="en-US">
                <a:solidFill>
                  <a:srgbClr val="006866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rPr>
              <a:t>）、无电源极问题</a:t>
            </a:r>
          </a:p>
        </p:txBody>
      </p:sp>
      <p:pic>
        <p:nvPicPr>
          <p:cNvPr id="9219" name="Picture 3" descr="无极落下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9545" y="808355"/>
            <a:ext cx="5085715" cy="54679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0837" name="Rectangle 5"/>
          <p:cNvSpPr/>
          <p:nvPr/>
        </p:nvSpPr>
        <p:spPr>
          <a:xfrm>
            <a:off x="838200" y="102235"/>
            <a:ext cx="8540750" cy="9350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900">
                <a:solidFill>
                  <a:schemeClr val="bg1"/>
                </a:solidFill>
                <a:latin typeface="Garamond" pitchFamily="18" charset="0"/>
              </a:rPr>
              <a:t>无极继电器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9"/>
    </mc:Choice>
    <mc:Fallback>
      <p:transition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Rot="1"/>
          </p:cNvSpPr>
          <p:nvPr/>
        </p:nvSpPr>
        <p:spPr>
          <a:xfrm>
            <a:off x="2135188" y="2997200"/>
            <a:ext cx="7921625" cy="316865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endParaRPr lang="zh-CN" altLang="zh-CN" sz="3200" b="1">
              <a:solidFill>
                <a:schemeClr val="tx2"/>
              </a:solidFill>
            </a:endParaRPr>
          </a:p>
        </p:txBody>
      </p:sp>
      <p:sp>
        <p:nvSpPr>
          <p:cNvPr id="10243" name="Text Box 3"/>
          <p:cNvSpPr txBox="1"/>
          <p:nvPr/>
        </p:nvSpPr>
        <p:spPr>
          <a:xfrm>
            <a:off x="289560" y="1053465"/>
            <a:ext cx="11510645" cy="18148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、无极加强接点继电器：为通断功率较大的信号电路设计，电磁系统与无极相同。   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JWJXC-480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JWJXC-H125/0.44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JWJXC-125/0.13   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介绍不同点：</a:t>
            </a:r>
          </a:p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endParaRPr lang="zh-CN" altLang="en-US" sz="28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244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9673" y="2304098"/>
            <a:ext cx="3816350" cy="37242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523875" y="3131185"/>
            <a:ext cx="6913880" cy="1814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、接点的结构特点：熄弧原理，加强接点组由加强动接点单元和带磁吹弧器的加强接点单元组成。还增加云母隔弧片。</a:t>
            </a:r>
            <a:endParaRPr lang="zh-CN" altLang="en-US" sz="28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、接点编号。</a:t>
            </a:r>
            <a:endParaRPr lang="zh-CN" altLang="en-US" sz="2800"/>
          </a:p>
        </p:txBody>
      </p:sp>
      <p:sp>
        <p:nvSpPr>
          <p:cNvPr id="120837" name="Rectangle 5"/>
          <p:cNvSpPr/>
          <p:nvPr/>
        </p:nvSpPr>
        <p:spPr>
          <a:xfrm>
            <a:off x="838200" y="102235"/>
            <a:ext cx="8540750" cy="9350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900">
                <a:solidFill>
                  <a:schemeClr val="bg1"/>
                </a:solidFill>
                <a:latin typeface="Garamond" pitchFamily="18" charset="0"/>
              </a:rPr>
              <a:t>无极继电器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9"/>
    </mc:Choice>
    <mc:Fallback>
      <p:transition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8915" y="709930"/>
            <a:ext cx="7136130" cy="564388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0837" name="Rectangle 5"/>
          <p:cNvSpPr/>
          <p:nvPr/>
        </p:nvSpPr>
        <p:spPr>
          <a:xfrm>
            <a:off x="838200" y="102235"/>
            <a:ext cx="8540750" cy="93503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900">
                <a:solidFill>
                  <a:schemeClr val="bg1"/>
                </a:solidFill>
                <a:latin typeface="Garamond" pitchFamily="18" charset="0"/>
              </a:rPr>
              <a:t>无极继电器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9"/>
    </mc:Choice>
    <mc:Fallback>
      <p:transition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2"/>
          <p:cNvSpPr txBox="1"/>
          <p:nvPr/>
        </p:nvSpPr>
        <p:spPr>
          <a:xfrm>
            <a:off x="338455" y="1743710"/>
            <a:ext cx="11515725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一、半导体时间继电器：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JSBXC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850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和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JSBXC</a:t>
            </a:r>
            <a:r>
              <a:rPr lang="en-US" altLang="zh-CN" sz="32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—850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型时间继电器是一种缓吸继电器，借助电子电路，获得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180 s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30 s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13 s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 s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等四种延时，以满足信号电路的需要。时间继电器由时间控制单元与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JWXC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370/480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型无极继电器组合而成。时间控制单元装在印刷电路板上，安装在接点组的上方。鉴别销号码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14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55</a:t>
            </a:r>
            <a:r>
              <a:rPr lang="zh-CN" altLang="en-US" sz="32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</a:p>
        </p:txBody>
      </p:sp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 noProof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rPr>
              <a:t>时间继电器</a:t>
            </a: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Text Box 2"/>
          <p:cNvSpPr txBox="1"/>
          <p:nvPr/>
        </p:nvSpPr>
        <p:spPr>
          <a:xfrm>
            <a:off x="457200" y="744220"/>
            <a:ext cx="11501120" cy="18148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．延时电路（了解）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 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JSBXC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850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型半导体时间继电器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型号中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S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为时间，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B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为半导体，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850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是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370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480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之和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的时间控制电路如图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1—32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所示。其核心是由单结晶体管等组成的脉冲延时电路。</a:t>
            </a:r>
          </a:p>
        </p:txBody>
      </p:sp>
      <p:sp>
        <p:nvSpPr>
          <p:cNvPr id="7171" name="Rectangle 4"/>
          <p:cNvSpPr/>
          <p:nvPr/>
        </p:nvSpPr>
        <p:spPr>
          <a:xfrm>
            <a:off x="4533900" y="2466975"/>
            <a:ext cx="9144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endParaRPr lang="zh-CN" altLang="en-US" sz="1800"/>
          </a:p>
        </p:txBody>
      </p:sp>
      <p:pic>
        <p:nvPicPr>
          <p:cNvPr id="7172" name="Picture 3" descr="HWOCRTEMP_ROC1030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2825750" y="2538730"/>
            <a:ext cx="6324600" cy="3895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 noProof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rPr>
              <a:t>时间继电器</a:t>
            </a: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2"/>
          <p:cNvSpPr txBox="1"/>
          <p:nvPr/>
        </p:nvSpPr>
        <p:spPr>
          <a:xfrm>
            <a:off x="457835" y="1057910"/>
            <a:ext cx="11134090" cy="48310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图为 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JSBXC--850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的延时电路在单结晶体管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BT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的发射极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E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和第一基极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B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的放电回路中接入继电器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的前圈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(3—4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370 Ω)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，它的后圈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(1—2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480 Ω)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通过电阻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直接与电源相连。接通电源时，后圈有电流流过，其电路为：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+24V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电源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(73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端子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一二极管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Dl—R3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1-2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一一电源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(62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端子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。  但是，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的阻值很大，为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～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．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7 kΩ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，因此流过后圈的电流很小，继电器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不会动作。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与此同时，电容器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C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也开始充电，其电路为：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+24V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电源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(73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端子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D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6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～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6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或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8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～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9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～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～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13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C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——J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3-4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---R2--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一电源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(62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端子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此电流流过前圈的方向正好与后圈的相反，继电器更不会动作。</a:t>
            </a:r>
          </a:p>
        </p:txBody>
      </p:sp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 noProof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rPr>
              <a:t>时间继电器</a:t>
            </a: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 Box 2"/>
          <p:cNvSpPr txBox="1"/>
          <p:nvPr/>
        </p:nvSpPr>
        <p:spPr>
          <a:xfrm>
            <a:off x="648970" y="1273175"/>
            <a:ext cx="1101344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当电容器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C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充电电压上升至高于单结晶体管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BT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的击穿电压时，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BT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的发射极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e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与第一基极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b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间导通，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C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放电，其电路为：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C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(+)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BT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e-b1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3-4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C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此电流流过前圈的方向与后圈的相同，当两者之和达到继电器的工作值时，继电器吸起，其前接点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11—12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沟通了自闭电路，电路为：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+24V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电源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(73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端子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)—D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——J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11——12 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—R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1-2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一一电源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(62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端子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由于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的接入，电路的电阻值降低近一半，流过后圈的电流大于继电器的落下值，继电器可靠吸起。</a:t>
            </a:r>
          </a:p>
        </p:txBody>
      </p:sp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 noProof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rPr>
              <a:t>时间继电器</a:t>
            </a: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2"/>
          <p:cNvSpPr txBox="1"/>
          <p:nvPr/>
        </p:nvSpPr>
        <p:spPr>
          <a:xfrm>
            <a:off x="335915" y="735330"/>
            <a:ext cx="11668125" cy="612394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、延时时间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连接端子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51—52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，为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 min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51—61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为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30 s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51—63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为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13 s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；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51—83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为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3s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．其他元件的作用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(1)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稳压管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D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D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 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D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D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与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串联后成为稳压电路，稳压值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19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．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～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．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 V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，使继电器电源电压在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21-27 v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间变化时保持标准值的吸起时间，以消除电源电压波动对延时的影响。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(2)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二极管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D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 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：防止电源极性接错而设的，电源接错时它使电路不通。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(3)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二极管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D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4 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：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D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并在继电器前圈两端，构成继电器断电时产生的反电势产生电路的回路，以免击穿单结晶体管。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(4)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电容器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C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C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是单结晶体管第二基极的平滑电容，也是稳压电路的滤波电容，以消除电源杂音电路延时的干扰。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(5)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电阻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：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R</a:t>
            </a:r>
            <a:r>
              <a:rPr lang="en-US" altLang="zh-CN" sz="2800" baseline="-30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是单结晶体管的基极电阻。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endParaRPr lang="en-US" altLang="zh-CN" sz="28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 noProof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rPr>
              <a:t>时间继电器</a:t>
            </a: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2"/>
          <p:cNvSpPr txBox="1"/>
          <p:nvPr/>
        </p:nvSpPr>
        <p:spPr>
          <a:xfrm>
            <a:off x="203200" y="914400"/>
            <a:ext cx="11743690" cy="52622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．特性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JsBXC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850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型继电器的电气特性与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JWXC—370/480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型相同。但有以下补充规定：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①继电器的延时误差不能超出标准值的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±15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％。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②在通电至继电器吸起的缓吸时间内，后接点的压力为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．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098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～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．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147 N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5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．接点使用    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JSBXC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850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型继电器的接点编号与无极继电器相同。图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1—32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中，除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73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62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外，时制单元的端子号与继电器接点完全相同。除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73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接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+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电源，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62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接一电源以及按所需时间连接对应接点外，继电器内部尚需连接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1—81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2—13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3—71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4—23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11—51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12—53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。因此，可供使用的只有第三、第四组两组接点组，和第二组前接点。</a:t>
            </a:r>
          </a:p>
        </p:txBody>
      </p:sp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 noProof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rPr>
              <a:t>时间继电器</a:t>
            </a: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 Box 2"/>
          <p:cNvSpPr txBox="1"/>
          <p:nvPr/>
        </p:nvSpPr>
        <p:spPr>
          <a:xfrm>
            <a:off x="518795" y="1201420"/>
            <a:ext cx="11287125" cy="43999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二、可编程时间继电器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采用微电子技术，单片机软件设定时间，动态电路输出。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组成：输入电路、控制电路、电源电路、动态电路输出。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教材图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1—35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，电路原理。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endParaRPr lang="zh-CN" altLang="en-US" sz="28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注意事项：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：线圈电源的极性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   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：缓吸时间由晶振或单片机确定</a:t>
            </a:r>
          </a:p>
        </p:txBody>
      </p:sp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 noProof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rPr>
              <a:t>时间继电器</a:t>
            </a:r>
          </a:p>
          <a:p>
            <a:pPr eaLnBrk="1" hangingPunct="1"/>
            <a:endParaRPr lang="zh-CN" altLang="en-US" sz="28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2"/>
          <p:cNvSpPr txBox="1"/>
          <p:nvPr/>
        </p:nvSpPr>
        <p:spPr>
          <a:xfrm>
            <a:off x="297180" y="914400"/>
            <a:ext cx="11551285" cy="22453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用于信号点灯电路中，当信号灯泡的主灯丝断丝时通过它自动转换至副灯丝点亮，通过其接点构成报警电路。灯丝转换继电器有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JZCJ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JZSJC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JzSJC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。型和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JZCJ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0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．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16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型四种类型。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endParaRPr lang="zh-CN" altLang="en-US" sz="28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一、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JZCJ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型继电器</a:t>
            </a:r>
          </a:p>
        </p:txBody>
      </p:sp>
      <p:sp>
        <p:nvSpPr>
          <p:cNvPr id="6147" name="Rectangle 4"/>
          <p:cNvSpPr/>
          <p:nvPr/>
        </p:nvSpPr>
        <p:spPr>
          <a:xfrm>
            <a:off x="4724400" y="2600325"/>
            <a:ext cx="9144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endParaRPr lang="zh-CN" altLang="en-US" sz="1800"/>
          </a:p>
        </p:txBody>
      </p:sp>
      <p:pic>
        <p:nvPicPr>
          <p:cNvPr id="6148" name="Picture 3" descr="HWOCRTEMP_ROC1300"/>
          <p:cNvPicPr>
            <a:picLocks noChangeAspect="1"/>
          </p:cNvPicPr>
          <p:nvPr/>
        </p:nvPicPr>
        <p:blipFill>
          <a:blip r:embed="rId2">
            <a:lum contrast="48000"/>
          </a:blip>
          <a:stretch>
            <a:fillRect/>
          </a:stretch>
        </p:blipFill>
        <p:spPr>
          <a:xfrm>
            <a:off x="4041140" y="2823845"/>
            <a:ext cx="5461000" cy="32994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sym typeface="+mn-ea"/>
              </a:rPr>
              <a:t>灯丝转换继电器</a:t>
            </a:r>
            <a:endParaRPr lang="zh-CN" altLang="en-US" sz="2800" b="1" noProof="1">
              <a:solidFill>
                <a:schemeClr val="bg1"/>
              </a:solidFill>
              <a:latin typeface="Times New Roman" panose="02020603050405020304" pitchFamily="18" charset="0"/>
              <a:ea typeface="微软雅黑" panose="020b0503020204020204" charset="-122"/>
              <a:cs typeface="+mj-cs"/>
              <a:sym typeface="+mn-ea"/>
            </a:endParaRPr>
          </a:p>
        </p:txBody>
      </p:sp>
    </p:spTree>
  </p:cSld>
  <p:clrMapOvr>
    <a:masterClrMapping/>
  </p:clrMapOvr>
  <p:transition spd="med" advClick="0">
    <p:fade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Text Box 2"/>
          <p:cNvSpPr txBox="1"/>
          <p:nvPr/>
        </p:nvSpPr>
        <p:spPr>
          <a:xfrm>
            <a:off x="451485" y="887730"/>
            <a:ext cx="11283950" cy="31076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JZCJ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型继电器是较早期的灯丝转换继电器，它是弹力型非插入式继电器，线圈和接点有对应的端子与外线连接，底座上有两个孔，用螺钉将其安装在信号机构内。其结构如图所示。</a:t>
            </a:r>
          </a:p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JZCJ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型继电器的电磁系统由圆柱形铁心、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U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形轭铁、平板形衔铁组成</a:t>
            </a:r>
            <a:r>
              <a:rPr lang="en-US" altLang="zh-CN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Ⅱ</a:t>
            </a:r>
            <a:r>
              <a:rPr lang="zh-CN" altLang="en-US" sz="28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形拍合式磁路。铁心端部极面处嵌有一个半圆形短路铜环，以减小磁吸力的外罩脉动。弹簧挂在衔铁后端与轭铁左下部，螺旋弹簧用来产生机械反作用力。 </a:t>
            </a:r>
          </a:p>
        </p:txBody>
      </p:sp>
      <p:sp>
        <p:nvSpPr>
          <p:cNvPr id="7171" name="Rectangle 4"/>
          <p:cNvSpPr/>
          <p:nvPr/>
        </p:nvSpPr>
        <p:spPr>
          <a:xfrm>
            <a:off x="4743450" y="2600325"/>
            <a:ext cx="9144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endParaRPr lang="zh-CN" altLang="en-US" sz="1800"/>
          </a:p>
        </p:txBody>
      </p:sp>
      <p:pic>
        <p:nvPicPr>
          <p:cNvPr id="7172" name="Picture 3" descr="HWOCRTEMP_ROC1310"/>
          <p:cNvPicPr>
            <a:picLocks noChangeAspect="1"/>
          </p:cNvPicPr>
          <p:nvPr/>
        </p:nvPicPr>
        <p:blipFill>
          <a:blip r:embed="rId2">
            <a:lum contrast="42000"/>
          </a:blip>
          <a:stretch>
            <a:fillRect/>
          </a:stretch>
        </p:blipFill>
        <p:spPr>
          <a:xfrm>
            <a:off x="2785745" y="3500755"/>
            <a:ext cx="4648200" cy="28463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3" name="Text Box 5"/>
          <p:cNvSpPr txBox="1"/>
          <p:nvPr/>
        </p:nvSpPr>
        <p:spPr>
          <a:xfrm>
            <a:off x="3108325" y="5813425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ClrTx/>
              <a:buSzTx/>
              <a:buNone/>
            </a:pPr>
            <a:endParaRPr lang="zh-CN" altLang="zh-CN" sz="1800"/>
          </a:p>
        </p:txBody>
      </p:sp>
      <p:sp>
        <p:nvSpPr>
          <p:cNvPr id="7174" name="Text Box 6"/>
          <p:cNvSpPr txBox="1"/>
          <p:nvPr/>
        </p:nvSpPr>
        <p:spPr>
          <a:xfrm>
            <a:off x="7577455" y="5172075"/>
            <a:ext cx="7920038" cy="10147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9925" lvl="1" indent="-3257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2350" lvl="2" indent="-35115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39850" lvl="3" indent="-31623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81480" lvl="4" indent="-339725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endParaRPr lang="en-US" altLang="zh-CN" sz="2000">
              <a:solidFill>
                <a:schemeClr val="tx2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图 </a:t>
            </a:r>
            <a:r>
              <a:rPr lang="en-US" altLang="zh-CN" sz="2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JzcJ</a:t>
            </a:r>
            <a:r>
              <a:rPr lang="zh-CN" altLang="en-US" sz="2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型继电器底座端子编号，</a:t>
            </a:r>
          </a:p>
          <a:p>
            <a:pPr marL="0" lvl="0" indent="0" algn="just" eaLnBrk="1" hangingPunct="1">
              <a:spcBef>
                <a:spcPct val="0"/>
              </a:spcBef>
              <a:buClrTx/>
              <a:buSzTx/>
              <a:buNone/>
            </a:pPr>
            <a:r>
              <a:rPr lang="zh-CN" altLang="en-US" sz="20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其余类似</a:t>
            </a:r>
          </a:p>
        </p:txBody>
      </p:sp>
    </p:spTree>
  </p:cSld>
  <p:clrMapOvr>
    <a:masterClrMapping/>
  </p:clrMapOvr>
  <p:transition spd="med" advClick="0">
    <p:fade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666" name="Rectangle 2"/>
          <p:cNvSpPr>
            <a:spLocks noGrp="1"/>
          </p:cNvSpPr>
          <p:nvPr>
            <p:ph idx="4294967295"/>
          </p:nvPr>
        </p:nvSpPr>
        <p:spPr>
          <a:xfrm>
            <a:off x="388620" y="979170"/>
            <a:ext cx="11468735" cy="5175250"/>
          </a:xfrm>
        </p:spPr>
        <p:txBody>
          <a:bodyPr vert="horz" wrap="square" lIns="91440" tIns="45720" rIns="91440" bIns="45720" anchor="t"/>
          <a:lstStyle/>
          <a:p>
            <a:pPr marL="0" indent="0" eaLnBrk="1" hangingPunct="1">
              <a:lnSpc>
                <a:spcPct val="115000"/>
              </a:lnSpc>
              <a:buNone/>
            </a:pPr>
            <a:r>
              <a:rPr lang="en-US" altLang="zh-CN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b="1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：整流式继电器：</a:t>
            </a: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电磁系统与无极继电器相同，只是磁路参数不同，有整流电路。</a:t>
            </a:r>
          </a:p>
          <a:p>
            <a:pPr marL="0" indent="0" algn="just" eaLnBrk="1" hangingPunct="1">
              <a:lnSpc>
                <a:spcPct val="115000"/>
              </a:lnSpc>
              <a:buNone/>
            </a:pPr>
            <a:r>
              <a:rPr lang="en-US" altLang="zh-CN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  </a:t>
            </a: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整流式继电器的品种：</a:t>
            </a:r>
          </a:p>
          <a:p>
            <a:pPr marL="0" indent="0" algn="just" eaLnBrk="1" hangingPunct="1">
              <a:lnSpc>
                <a:spcPct val="115000"/>
              </a:lnSpc>
              <a:buNone/>
            </a:pPr>
            <a:r>
              <a:rPr lang="en-US" altLang="zh-CN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JZXC—480</a:t>
            </a: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JZXC—0.14</a:t>
            </a: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JZXC—156</a:t>
            </a: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JZXC—H18</a:t>
            </a:r>
          </a:p>
          <a:p>
            <a:pPr marL="0" indent="0" algn="just" eaLnBrk="1" hangingPunct="1">
              <a:lnSpc>
                <a:spcPct val="115000"/>
              </a:lnSpc>
              <a:buNone/>
            </a:pP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用于交流电路中，通过内部的半波或全波整流电路将交流电变为直流电而动作。</a:t>
            </a:r>
          </a:p>
          <a:p>
            <a:pPr marL="0" indent="0" algn="just" eaLnBrk="1" hangingPunct="1">
              <a:lnSpc>
                <a:spcPct val="115000"/>
              </a:lnSpc>
              <a:buNone/>
            </a:pPr>
            <a:r>
              <a:rPr lang="en-US" altLang="zh-CN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、接点系统：</a:t>
            </a:r>
            <a:r>
              <a:rPr lang="en-US" altLang="zh-CN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4QH</a:t>
            </a: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2Q</a:t>
            </a:r>
            <a:r>
              <a:rPr lang="zh-CN" altLang="en-US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</a:rPr>
              <a:t>接点，结构与无极继电器相同，部件通用，只是接点编号不同。</a:t>
            </a:r>
          </a:p>
        </p:txBody>
      </p:sp>
      <p:sp>
        <p:nvSpPr>
          <p:cNvPr id="111618" name="Rectangle 2"/>
          <p:cNvSpPr>
            <a:spLocks noGrp="1"/>
          </p:cNvSpPr>
          <p:nvPr/>
        </p:nvSpPr>
        <p:spPr>
          <a:xfrm>
            <a:off x="838200" y="121285"/>
            <a:ext cx="10515600" cy="1325563"/>
          </a:xfrm>
        </p:spPr>
        <p:txBody>
          <a:bodyPr vert="horz" wrap="square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1"/>
                </a:solidFill>
                <a:latin typeface="微软雅黑 Light"/>
                <a:ea typeface="微软雅黑 Light"/>
                <a:cs typeface="+mn-cs"/>
              </a:defRPr>
            </a:lvl9pPr>
          </a:lstStyle>
          <a:p>
            <a:pPr algn="l" eaLnBrk="1" hangingPunct="1">
              <a:buNone/>
            </a:pPr>
            <a:r>
              <a:rPr lang="zh-CN" altLang="en-US" sz="28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整流继电器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3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https://d.book118.com/065332342331011040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柳铁模板宽屏">
  <a:themeElements>
    <a:clrScheme name="自定义 16">
      <a:dk1>
        <a:sysClr val="windowText" lastClr="000000"/>
      </a:dk1>
      <a:lt1>
        <a:sysClr val="window" lastClr="FFFFFF"/>
      </a:lt1>
      <a:dk2>
        <a:srgbClr val="555555"/>
      </a:dk2>
      <a:lt2>
        <a:srgbClr val="E7E6E6"/>
      </a:lt2>
      <a:accent1>
        <a:srgbClr val="555555"/>
      </a:accent1>
      <a:accent2>
        <a:srgbClr val="555555"/>
      </a:accent2>
      <a:accent3>
        <a:srgbClr val="A9AAAC"/>
      </a:accent3>
      <a:accent4>
        <a:srgbClr val="B9CBC5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4- LIGHT">
      <a:majorFont>
        <a:latin typeface="微软雅黑 Light"/>
        <a:ea typeface="微软雅黑 Light"/>
        <a:cs typeface="Arial"/>
      </a:majorFont>
      <a:minorFont>
        <a:latin typeface="华文细黑"/>
        <a:ea typeface="华文细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柳铁模板宽屏">
  <a:themeElements>
    <a:clrScheme name="自定义 16">
      <a:dk1>
        <a:sysClr val="windowText" lastClr="000000"/>
      </a:dk1>
      <a:lt1>
        <a:sysClr val="window" lastClr="FFFFFF"/>
      </a:lt1>
      <a:dk2>
        <a:srgbClr val="555555"/>
      </a:dk2>
      <a:lt2>
        <a:srgbClr val="E7E6E6"/>
      </a:lt2>
      <a:accent1>
        <a:srgbClr val="555555"/>
      </a:accent1>
      <a:accent2>
        <a:srgbClr val="555555"/>
      </a:accent2>
      <a:accent3>
        <a:srgbClr val="A9AAAC"/>
      </a:accent3>
      <a:accent4>
        <a:srgbClr val="B9CBC5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4- LIGHT">
      <a:majorFont>
        <a:latin typeface="微软雅黑 Light"/>
        <a:ea typeface="微软雅黑 Light"/>
        <a:cs typeface="Arial"/>
      </a:majorFont>
      <a:minorFont>
        <a:latin typeface="华文细黑"/>
        <a:ea typeface="华文细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柳铁模板宽屏">
  <a:themeElements>
    <a:clrScheme name="自定义 16">
      <a:dk1>
        <a:sysClr val="windowText" lastClr="000000"/>
      </a:dk1>
      <a:lt1>
        <a:sysClr val="window" lastClr="FFFFFF"/>
      </a:lt1>
      <a:dk2>
        <a:srgbClr val="555555"/>
      </a:dk2>
      <a:lt2>
        <a:srgbClr val="E7E6E6"/>
      </a:lt2>
      <a:accent1>
        <a:srgbClr val="555555"/>
      </a:accent1>
      <a:accent2>
        <a:srgbClr val="555555"/>
      </a:accent2>
      <a:accent3>
        <a:srgbClr val="A9AAAC"/>
      </a:accent3>
      <a:accent4>
        <a:srgbClr val="B9CBC5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4- LIGHT">
      <a:majorFont>
        <a:latin typeface="微软雅黑 Light"/>
        <a:ea typeface="微软雅黑 Light"/>
        <a:cs typeface="Arial"/>
      </a:majorFont>
      <a:minorFont>
        <a:latin typeface="华文细黑"/>
        <a:ea typeface="华文细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柳铁模板宽屏">
  <a:themeElements>
    <a:clrScheme name="自定义 16">
      <a:dk1>
        <a:sysClr val="windowText" lastClr="000000"/>
      </a:dk1>
      <a:lt1>
        <a:sysClr val="window" lastClr="FFFFFF"/>
      </a:lt1>
      <a:dk2>
        <a:srgbClr val="555555"/>
      </a:dk2>
      <a:lt2>
        <a:srgbClr val="E7E6E6"/>
      </a:lt2>
      <a:accent1>
        <a:srgbClr val="555555"/>
      </a:accent1>
      <a:accent2>
        <a:srgbClr val="555555"/>
      </a:accent2>
      <a:accent3>
        <a:srgbClr val="A9AAAC"/>
      </a:accent3>
      <a:accent4>
        <a:srgbClr val="B9CBC5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4- LIGHT">
      <a:majorFont>
        <a:latin typeface="微软雅黑 Light"/>
        <a:ea typeface="微软雅黑 Light"/>
        <a:cs typeface="Arial"/>
      </a:majorFont>
      <a:minorFont>
        <a:latin typeface="华文细黑"/>
        <a:ea typeface="华文细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柳铁模板宽屏">
  <a:themeElements>
    <a:clrScheme name="自定义 16">
      <a:dk1>
        <a:sysClr val="windowText" lastClr="000000"/>
      </a:dk1>
      <a:lt1>
        <a:sysClr val="window" lastClr="FFFFFF"/>
      </a:lt1>
      <a:dk2>
        <a:srgbClr val="555555"/>
      </a:dk2>
      <a:lt2>
        <a:srgbClr val="E7E6E6"/>
      </a:lt2>
      <a:accent1>
        <a:srgbClr val="555555"/>
      </a:accent1>
      <a:accent2>
        <a:srgbClr val="555555"/>
      </a:accent2>
      <a:accent3>
        <a:srgbClr val="A9AAAC"/>
      </a:accent3>
      <a:accent4>
        <a:srgbClr val="B9CBC5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4- LIGHT">
      <a:majorFont>
        <a:latin typeface="微软雅黑 Light"/>
        <a:ea typeface="微软雅黑 Light"/>
        <a:cs typeface="Arial"/>
      </a:majorFont>
      <a:minorFont>
        <a:latin typeface="华文细黑"/>
        <a:ea typeface="华文细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柳铁模板宽屏">
  <a:themeElements>
    <a:clrScheme name="自定义 16">
      <a:dk1>
        <a:sysClr val="windowText" lastClr="000000"/>
      </a:dk1>
      <a:lt1>
        <a:sysClr val="window" lastClr="FFFFFF"/>
      </a:lt1>
      <a:dk2>
        <a:srgbClr val="555555"/>
      </a:dk2>
      <a:lt2>
        <a:srgbClr val="E7E6E6"/>
      </a:lt2>
      <a:accent1>
        <a:srgbClr val="555555"/>
      </a:accent1>
      <a:accent2>
        <a:srgbClr val="555555"/>
      </a:accent2>
      <a:accent3>
        <a:srgbClr val="A9AAAC"/>
      </a:accent3>
      <a:accent4>
        <a:srgbClr val="B9CBC5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4- LIGHT">
      <a:majorFont>
        <a:latin typeface="微软雅黑 Light"/>
        <a:ea typeface="微软雅黑 Light"/>
        <a:cs typeface="Arial"/>
      </a:majorFont>
      <a:minorFont>
        <a:latin typeface="华文细黑"/>
        <a:ea typeface="华文细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7">
      <vt:lpstr>Arial</vt:lpstr>
      <vt:lpstr>Calibri</vt:lpstr>
      <vt:lpstr>微软雅黑 Light</vt:lpstr>
      <vt:lpstr>华文细黑</vt:lpstr>
      <vt:lpstr>微软雅黑</vt:lpstr>
      <vt:lpstr>Times New Roman</vt:lpstr>
      <vt:lpstr>Wingdings</vt:lpstr>
      <vt:lpstr>宋体</vt:lpstr>
      <vt:lpstr>Garamond</vt:lpstr>
      <vt:lpstr>Office Theme</vt:lpstr>
      <vt:lpstr>安全型继电器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安全型继电器的结构和动作原理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2024-09-01T06:23:06.120</cp:lastPrinted>
  <dcterms:created xsi:type="dcterms:W3CDTF">2024-08-31T22:23:06Z</dcterms:created>
  <dcterms:modified xsi:type="dcterms:W3CDTF">2024-08-31T22:23:07Z</dcterms:modified>
</cp:coreProperties>
</file>