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1B3BF49-98C9-4A95-83F1-218E91890D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EE627A-4542-4008-8E9D-08EA3844C8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0D7589D-0F02-4C39-BF56-5D6E95F4C7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750320-47EE-4225-9782-C7F42FC2C5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5B7644D-0443-4348-9614-E0173C90D5E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9E70AFF-EF30-4BFF-99F0-E5845D4D1B8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41449E-89ED-4462-A17A-F6D70EA5E92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75C08B-5500-4CB7-B1AC-8E57477DF1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DF41D0-E911-4767-8CB3-AFBF47DC2E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FB616F-0F91-46B9-B532-CDEDF1089B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F82992-4FE3-4FAE-8FB2-377A3A3076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6003051123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产程管理与客户满意度</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产程管理概述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客户满意度理论基础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产程管理与客户满意度关系探讨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现状分析：产程管理及客户满意度现状评估</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改进方案：针对存在问题提出改进措施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总结与展望：回顾本次项目成果，展望未来发展趋势</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10873" r="1087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2485" r="248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提升医疗服务质量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通过优化产程管理，提高医疗服务的安全性和有效性，降低母婴并发症的风险。</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增强客户满意度</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关注患者需求和体验，提升患者对医疗服务的整体满意度，建立良好的医患关系。</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促进医院可持续发展</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通过提高客户满意度，增强医院品牌形象和口碑，吸引更多患者，实现医院的可持续发展。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1958" r="11958"/>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详细介绍从孕妇入院到分娩结束的整个产程管理流程，包括产前评估、分娩计划、产时监护、产后护理等环节。</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产程管理流程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汇报针对产妇及其家属进行的客户满意度调查结果，包括患者对医疗环境、医生护士服务态度、医疗技术等方面的评价。</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客户满意度调查结果</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分析当前产程管理中存在的问题和不足，提出针对性的改进措施和优化建议，以提高医疗服务质量和客户满意度。</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存在的问题和改进措施</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产程管理概述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940" r="794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产程是指孕妇从开始出现规律宫缩到胎儿及其附属物全部娩出的过程。</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通常将产程划分为三个阶段，即第一产程（宫口扩张期）、第二产程（胎儿娩出期）和第三产程（胎盘娩出期）。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产程定义及阶段划分</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阶段划分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产程定义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产程管理目标与原则</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管理目标</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确保母婴安全，提供高质量的分娩服务，提高客户满意度。</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管理原则</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以母婴为中心，遵循医学原则，注重个体化差异，提供人性化关怀。</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具备丰富经验和专业知识的医疗团队是产程管理成功的关键。</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专业的医疗团队</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提供先进的产科设施和设备，确保分娩过程的安全和舒适。</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完善的设施设备</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医护人员之间以及医护人员与孕妇及其家属之间的有效沟通与合作是提高产程管理效果和客户满意度的重要因素。</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有效的沟通与合作</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根据孕妇的个体情况制定个性化的分娩计划和服务方案，提高服务质量和客户满意度。</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个性化的服务方案</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关键成功因素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客户满意度理论基础</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客户满意度是指客户对企业提供的产品或服务所感知的实际表现与其期望值之间的比较结果。它是一个综合性的心理指标，反映了客户对企业产品或服务的主观感受和评价。</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客户满意度定义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客户满意度是企业赢得客户信任、保持客户忠诚和实现可持续发展的关键因素。提高客户满意度有助于增加客户黏性、促进口碑传播、提升品牌形象，进而实现企业的长期盈利和发展。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客户满意度重要性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客户满意度概念及重要性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关键事件法</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记录客户在消费过程中遇到的关键事件，分析这些事件对客户满意度的影响程度，从而评估客户的整体满意度。</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神秘顾客法</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聘请经过训练的神秘顾客以普通消费者的身份体验企业的产品或服务，收集他们的反馈意见，以客观评估客户满意度。</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问卷调查法</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通过设计问卷，收集客户对产品或服务的评价信息，对数据进行统计分析，评估客户满意度水平。</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客户满意度测评方法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96324" y="1798767"/>
            <a:ext cx="2754316" cy="64698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642414" y="1934125"/>
            <a:ext cx="2708226" cy="377919"/>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产品因素</a:t>
            </a:r>
            <a:endParaRPr lang="en-US" sz="1100"/>
          </a:p>
        </p:txBody>
      </p:sp>
      <p:sp>
        <p:nvSpPr>
          <p:cNvPr id="4" name="Freeform 4"/>
          <p:cNvSpPr/>
          <p:nvPr/>
        </p:nvSpPr>
        <p:spPr>
          <a:xfrm>
            <a:off x="1810403" y="1798767"/>
            <a:ext cx="559947" cy="562395"/>
          </a:xfrm>
          <a:custGeom>
            <a:rect l="l" t="t"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642414" y="2932252"/>
            <a:ext cx="2753936" cy="645148"/>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2654004" y="4055207"/>
            <a:ext cx="2752792" cy="64469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781996" y="4110075"/>
            <a:ext cx="644511" cy="521244"/>
          </a:xfrm>
          <a:custGeom>
            <a:rect l="l" t="t"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619378" y="5177711"/>
            <a:ext cx="2754121" cy="647099"/>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776120" y="5179997"/>
            <a:ext cx="628513" cy="649269"/>
          </a:xfrm>
          <a:custGeom>
            <a:rect l="l" t="t"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642414" y="3056650"/>
            <a:ext cx="2708226" cy="36703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服务因素</a:t>
            </a:r>
            <a:endParaRPr lang="en-US" sz="1100"/>
          </a:p>
        </p:txBody>
      </p:sp>
      <p:sp>
        <p:nvSpPr>
          <p:cNvPr id="11" name="AutoShape 11"/>
          <p:cNvSpPr/>
          <p:nvPr/>
        </p:nvSpPr>
        <p:spPr>
          <a:xfrm>
            <a:off x="2654004" y="4162996"/>
            <a:ext cx="2696636" cy="41385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价格因素</a:t>
            </a:r>
            <a:endParaRPr lang="en-US" sz="1100"/>
          </a:p>
        </p:txBody>
      </p:sp>
      <p:sp>
        <p:nvSpPr>
          <p:cNvPr id="12" name="AutoShape 12"/>
          <p:cNvSpPr/>
          <p:nvPr/>
        </p:nvSpPr>
        <p:spPr>
          <a:xfrm>
            <a:off x="2596324" y="5312610"/>
            <a:ext cx="2754316" cy="36703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品牌因素</a:t>
            </a:r>
            <a:endParaRPr lang="en-US" sz="1100"/>
          </a:p>
        </p:txBody>
      </p:sp>
      <p:sp>
        <p:nvSpPr>
          <p:cNvPr id="13" name="Freeform 13"/>
          <p:cNvSpPr/>
          <p:nvPr/>
        </p:nvSpPr>
        <p:spPr>
          <a:xfrm>
            <a:off x="1810403" y="2932252"/>
            <a:ext cx="568288" cy="56828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影响因素分析</a:t>
              </a:r>
            </a:p>
          </p:txBody>
        </p:sp>
      </p:grpSp>
      <p:sp>
        <p:nvSpPr>
          <p:cNvPr id="36" name="AutoShape 36"/>
          <p:cNvSpPr/>
          <p:nvPr/>
        </p:nvSpPr>
        <p:spPr>
          <a:xfrm>
            <a:off x="5590556" y="2936787"/>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售前、售中、售后服务的质量和效率，以及服务人员的态度和专业水平，都是影响客户满意度的重要因素。</a:t>
            </a:r>
            <a:endParaRPr lang="en-US" sz="1100"/>
          </a:p>
        </p:txBody>
      </p:sp>
      <p:sp>
        <p:nvSpPr>
          <p:cNvPr id="37" name="AutoShape 37"/>
          <p:cNvSpPr/>
          <p:nvPr/>
        </p:nvSpPr>
        <p:spPr>
          <a:xfrm>
            <a:off x="5590556" y="4059741"/>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价格合理与否以及是否物有所值是客户评价满意度的重要方面。</a:t>
            </a:r>
            <a:endParaRPr lang="en-US" sz="1100"/>
          </a:p>
        </p:txBody>
      </p:sp>
      <p:sp>
        <p:nvSpPr>
          <p:cNvPr id="38" name="AutoShape 38"/>
          <p:cNvSpPr/>
          <p:nvPr/>
        </p:nvSpPr>
        <p:spPr>
          <a:xfrm>
            <a:off x="5590556" y="5182247"/>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品牌知名度、美誉度和忠诚度等因素也会影响客户的满意度评价。</a:t>
            </a:r>
            <a:endParaRPr lang="en-US" sz="1100"/>
          </a:p>
        </p:txBody>
      </p:sp>
      <p:sp>
        <p:nvSpPr>
          <p:cNvPr id="39" name="AutoShape 39"/>
          <p:cNvSpPr/>
          <p:nvPr/>
        </p:nvSpPr>
        <p:spPr>
          <a:xfrm>
            <a:off x="5590556" y="1803301"/>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产品质量、性能、设计等方面的表现直接影响客户的满意度评价。</a:t>
            </a:r>
            <a:endParaRPr lang="en-US" sz="11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产程管理与客户满意度关系探讨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确保产程过程中的医疗安全，降低医疗事故和差错的发生率，提高客户满意度。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疼痛管理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542" r="1454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产程效率</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0333" r="1033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优化疼痛管理流程，提高镇痛效果，减轻产妇痛苦，提升客户满意度。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提高产程效率，缩短产程时间，减少产妇和胎儿的并发症风险，提高客户满意度。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产程质量对客户满意度影响</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https://d.book118.com/066003051123010043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2024-09-11T11:43:24.269</cp:lastPrinted>
  <dcterms:created xsi:type="dcterms:W3CDTF">2024-09-11T03:43:24Z</dcterms:created>
  <dcterms:modified xsi:type="dcterms:W3CDTF">2024-09-11T03:43:26Z</dcterms:modified>
</cp:coreProperties>
</file>