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D64C3C-A37B-4D98-8357-88FDBE9D77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E7F142-9053-4F34-8E2E-9337471852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ECC9D-8079-4027-9BCB-AD2B65DA22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A5A908-9466-4C61-9DC6-A8B7B6CE8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570E46-DED0-4807-ADAB-FA13F755D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118ED6-11CA-47A6-BF4B-230719FAC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EBE4C9D-036C-4740-89BE-ADD0775B6C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6E84F3-4815-4E6E-BFF8-864A6F2A13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05F6A1-01F0-4991-BE34-08182E0D82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83BDA3-F2C9-468C-B8FD-BAD5589B9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6EFBC-71E4-4C1A-ABB3-144C7CB51C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6015121011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9297988" y="3463925"/>
            <a:ext cx="3041650" cy="35655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>
            <a:off x="10520363" y="-190500"/>
            <a:ext cx="885825" cy="1038225"/>
          </a:xfrm>
          <a:prstGeom prst="line">
            <a:avLst/>
          </a:prstGeom>
          <a:ln w="2540">
            <a:solidFill>
              <a:schemeClr val="lt1"/>
            </a:solidFill>
            <a:prstDash val="solid"/>
            <a:headEnd type="none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702710" y="1308257"/>
            <a:ext cx="4881433" cy="1420727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成功学习的心理基础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04397" y="3288030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4397" y="3754755"/>
            <a:ext cx="2783205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-425346" y="-2696323"/>
            <a:ext cx="4457492" cy="445749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21821" y="612775"/>
            <a:ext cx="1563158" cy="7699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b="1">
                <a:solidFill>
                  <a:srgbClr val="FFFEF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615613" y="1795463"/>
            <a:ext cx="1339850" cy="33813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788641" y="930592"/>
            <a:ext cx="5050155" cy="4996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学习动力与动机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学习目标与期望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学习态度与信念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学习方法与策略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学习环境与资源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学习评估与反馈</a:t>
            </a:r>
          </a:p>
        </p:txBody>
      </p:sp>
      <p:sp>
        <p:nvSpPr>
          <p:cNvPr id="6" name="AutoShape 6"/>
          <p:cNvSpPr/>
          <p:nvPr/>
        </p:nvSpPr>
        <p:spPr>
          <a:xfrm rot="2700000">
            <a:off x="1152099" y="3867101"/>
            <a:ext cx="1030027" cy="103002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700000">
            <a:off x="2095422" y="2929440"/>
            <a:ext cx="600059" cy="6000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学习动力与动机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内在动机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指学习者对学习活动本身的兴趣和热爱，以及从中获得的满足感和成就感。这种动机来自于学习者内部，与学习者的兴趣、价值观和自我实现等密切相关。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外在动机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指学习者受到外部因素（如奖励、惩罚、社会认可等）的驱动而进行学习。这种动机来自于学习者外部，与学习者的环境和社会关系等密切相关。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344" r="27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内在动机与外在动机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182" r="22182"/>
          <a:stretch>
            <a:fillRect/>
          </a:stretch>
        </p:blipFill>
        <p:spPr>
          <a:xfrm>
            <a:off x="1256535" y="1126660"/>
            <a:ext cx="3172116" cy="556376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298700" y="1457325"/>
            <a:ext cx="9242457" cy="4849697"/>
            <a:chOff x="2298700" y="1457325"/>
            <a:chExt cx="9242457" cy="4849697"/>
          </a:xfrm>
        </p:grpSpPr>
        <p:cxnSp>
          <p:nvCxnSpPr>
            <p:cNvPr id="4" name="Connector 4"/>
            <p:cNvCxnSpPr/>
            <p:nvPr/>
          </p:nvCxnSpPr>
          <p:spPr>
            <a:xfrm>
              <a:off x="4422775" y="1963738"/>
              <a:ext cx="141922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Connector 5"/>
            <p:cNvCxnSpPr/>
            <p:nvPr/>
          </p:nvCxnSpPr>
          <p:spPr>
            <a:xfrm>
              <a:off x="3970338" y="3735388"/>
              <a:ext cx="2301875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Connector 6"/>
            <p:cNvCxnSpPr/>
            <p:nvPr/>
          </p:nvCxnSpPr>
          <p:spPr>
            <a:xfrm>
              <a:off x="2298700" y="5410200"/>
              <a:ext cx="2921000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Freeform 7"/>
            <p:cNvSpPr/>
            <p:nvPr/>
          </p:nvSpPr>
          <p:spPr>
            <a:xfrm>
              <a:off x="5541931" y="1492282"/>
              <a:ext cx="1192244" cy="973169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643563" y="1590675"/>
              <a:ext cx="773144" cy="77628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5986463" y="3243263"/>
              <a:ext cx="1192244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088094" y="3341656"/>
              <a:ext cx="773144" cy="77466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18043" y="4924425"/>
              <a:ext cx="1193768" cy="971550"/>
            </a:xfrm>
            <a:custGeom>
              <a:rect l="l" t="t" r="r" b="b"/>
              <a:pathLst>
                <a:path w="1210" h="984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022818" y="5022818"/>
              <a:ext cx="774668" cy="774668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5753100" y="1714071"/>
              <a:ext cx="693277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6010" y="3464243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8735" y="5145405"/>
              <a:ext cx="697230" cy="529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75"/>
                </a:spcBef>
              </a:pPr>
              <a:r>
                <a:rPr lang="en-US" sz="2700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61239" y="145732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创设有利于学习的环境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61239" y="1795982"/>
              <a:ext cx="4364355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提供丰富的学习资源和有趣的学习活动，激发学习者的好奇心和探索欲望。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78707" y="3213215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设定明确、可实现的目标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8707" y="3551872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让学习者明确自己的学习目标，以及达到目标所需要付出的努力和时间，从而增强学习者的学习动力。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57377" y="4914900"/>
              <a:ext cx="4229100" cy="4572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575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提供及时的反馈和鼓励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7377" y="5253557"/>
              <a:ext cx="4362450" cy="105346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375"/>
                </a:spcBef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给予学习者及时的肯定和鼓励，让学习者感受到自己的进步和成就，从而维持学习者的学习动力。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动机的激发与维持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有强烈学习动机的学习者往往能够取得更好的学习成果，因为他们更加专注于学习任务，愿意付出更多的努力和时间。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动机是学习成果的重要预测因素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内在动机更有利于培养学习者的自主性和创造性，而外在动机则可能抑制学习者的自主性和创造性。因此，激发和维持学习者的内在动机对于提高学习成果具有重要意义。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不同类型的动机对学习成果的影响不同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动机与学习成果的关系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学习目标与期望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可实现性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学习目标应该具有可实现性，既不过于简单也不过于困难，能够激发学习者的学习动力。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与个人兴趣相关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学习目标应该与学习者的个人兴趣和职业规划相关，以增加学习的内在动力。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清晰具体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学习目标应该清晰明确，具体到可以衡量的程度，以便学习者能够清楚地知道自己需要达到的标准。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490" b="2490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明确的学习目标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期望值应该符合学习者的实际情况和能力水平，避免过高或过低的期望对学习造成负面影响。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167" r="131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符合实际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期望值应该具有一定的可调整性，随着学习的深入和反馈的获取，学习者可以适时调整自己的期望值。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可调整性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5083" r="5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375" b="13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学习者应该保持积极乐观的心态，相信自己的潜力和能力，努力实现自己的期望。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积极乐观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合理的期望值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892" r="1389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学习者应该以目标为导向，明确自己的学习目标，制定相应的学习计划和策略，以确保学习的方向性和有效性。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学习者应该以成果为导向，关注自己的学习成果和表现，及时反思和调整自己的学习方法和策略，以提高学习效果。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成果导向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学习者应该在目标导向和成果导向之间保持平衡，既要关注目标的实现，也要关注成果的积累和提升，实现学习的全面发展。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平衡发展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目标导向与成果导向的平衡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133474" y="2900242"/>
            <a:ext cx="1832478" cy="963855"/>
            <a:chOff x="3133474" y="2900242"/>
            <a:chExt cx="1832478" cy="963855"/>
          </a:xfrm>
        </p:grpSpPr>
        <p:sp>
          <p:nvSpPr>
            <p:cNvPr id="3" name="TextBox 3"/>
            <p:cNvSpPr txBox="1"/>
            <p:nvPr/>
          </p:nvSpPr>
          <p:spPr>
            <a:xfrm>
              <a:off x="3133474" y="2900242"/>
              <a:ext cx="1832478" cy="96385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FFFEF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62849" y="2700179"/>
            <a:ext cx="6534938" cy="70104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学习态度与信念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主动学习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积极寻找学习机会，主动参与课堂讨论和课外活动，乐于接受新知识。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乐观向上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对学习保持乐观的态度，相信自己的潜力和能力，勇于面对挑战。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认真负责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对待学习认真负责，按时完成作业和任务，注重细节和品质。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积极的学习态度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相信自己有能力掌握知识和技能，不断追求进步和提高。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自信自强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设定明确的学习目标，并制定可行的计划，持之以恒地朝着目标努力。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目标明确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善于自我激励，保持学习的动力和热情，不断超越自我。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自我激励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坚定的学习信念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https://d.book118.com/066015121011010041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2024-09-07T17:58:19.574</cp:lastPrinted>
  <dcterms:created xsi:type="dcterms:W3CDTF">2024-09-07T09:58:19Z</dcterms:created>
  <dcterms:modified xsi:type="dcterms:W3CDTF">2024-09-07T09:58:21Z</dcterms:modified>
</cp:coreProperties>
</file>