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CEFDC-1A71-4A74-BF94-305D589C1985}"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65F018-F3AC-449F-8A97-15F2D2BF3E03}"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C0AC41-3B00-4895-BC07-637C88A97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E6E216-4E87-4535-8FD2-29759925C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05FE97-7D8B-4DB5-B759-A108CDC41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03C79F-2FD7-42F4-8995-1BD0FF9A8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76BA4B-7FC5-4981-B842-16368F5C22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1F87DE-BDBC-4E4C-AC4E-DDC6F5435C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4DB7B6-76D7-476F-B0B5-D8621065EF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389AC6-6435-44E7-8680-1588BEC16F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66306B-E672-4C1A-BC46-C0F32F049B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7A243E-B973-46A3-A950-17D09D210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F8050-58F9-45AA-8AAF-73BC683CE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zh-CN" altLang="en-US"/>
          </a:p>
        </p:txBody>
      </p:sp>
      <p:sp>
        <p:nvSpPr>
          <p:cNvPr id="4" name="日期占位符 3"/>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B111BBF0-8534-4753-B73B-CD5D0139323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D63D92D-7408-492D-B9F1-6CAF85C37177}"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file:///D:\qq&#25991;&#20214;\712321467\Image\C2C\Image2\%7b75232B38-A165-1FB7-499C-2E1C792CACB5%7d.png" TargetMode="External" /><Relationship Id="rId14" Type="http://schemas.openxmlformats.org/officeDocument/2006/relationships/image" Target="../media/image1.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111BBF0-8534-4753-B73B-CD5D01393233}"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D63D92D-7408-492D-B9F1-6CAF85C37177}" type="slidenum">
              <a:rPr lang="zh-CN" altLang="en-US" smtClean="0"/>
              <a:t/>
            </a:fld>
            <a:endParaRPr lang="zh-CN" altLang="en-US"/>
          </a:p>
        </p:txBody>
      </p:sp>
      <p:pic>
        <p:nvPicPr>
          <p:cNvPr id="7" name="图片 1073743875" descr="学科网 zxxk.com"/>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2.xml" /><Relationship Id="rId3" Type="http://schemas.openxmlformats.org/officeDocument/2006/relationships/image" Target="../media/image4.png" /><Relationship Id="rId4"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4.xml" /><Relationship Id="rId3"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5.xml" /><Relationship Id="rId3" Type="http://schemas.openxmlformats.org/officeDocument/2006/relationships/image" Target="../media/image8.png" /><Relationship Id="rId4" Type="http://schemas.openxmlformats.org/officeDocument/2006/relationships/image" Target="../media/image9.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 Id="rId3" Type="http://schemas.openxmlformats.org/officeDocument/2006/relationships/image" Target="../media/image4.png" /><Relationship Id="rId4" Type="http://schemas.openxmlformats.org/officeDocument/2006/relationships/image" Target="../media/image10.jpeg" /><Relationship Id="rId5"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8.xml" /><Relationship Id="rId3"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9.xml" /><Relationship Id="rId3"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0.xml" /><Relationship Id="rId3"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1.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2.xml"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3.xml" /><Relationship Id="rId3"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2403213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图片 7"/>
          <p:cNvPicPr>
            <a:picLocks noChangeAspect="1"/>
          </p:cNvPicPr>
          <p:nvPr/>
        </p:nvPicPr>
        <p:blipFill>
          <a:blip r:embed="rId3"/>
          <a:stretch>
            <a:fillRect/>
          </a:stretch>
        </p:blipFill>
        <p:spPr>
          <a:xfrm>
            <a:off x="0" y="0"/>
            <a:ext cx="12192000" cy="6857999"/>
          </a:xfrm>
          <a:prstGeom prst="rect">
            <a:avLst/>
          </a:prstGeom>
        </p:spPr>
      </p:pic>
      <p:sp>
        <p:nvSpPr>
          <p:cNvPr id="6" name="矩形: 圆角 5"/>
          <p:cNvSpPr/>
          <p:nvPr/>
        </p:nvSpPr>
        <p:spPr>
          <a:xfrm>
            <a:off x="1049312" y="1394084"/>
            <a:ext cx="10643016" cy="4092315"/>
          </a:xfrm>
          <a:prstGeom prst="round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1" name="矩形 259"/>
          <p:cNvSpPr>
            <a:spLocks noChangeArrowheads="1"/>
          </p:cNvSpPr>
          <p:nvPr/>
        </p:nvSpPr>
        <p:spPr bwMode="auto">
          <a:xfrm>
            <a:off x="2108731" y="1949417"/>
            <a:ext cx="4301931" cy="1446550"/>
          </a:xfrm>
          <a:prstGeom prst="rect">
            <a:avLst/>
          </a:prstGeom>
          <a:noFill/>
          <a:ln>
            <a:noFill/>
          </a:ln>
        </p:spPr>
        <p:txBody>
          <a:bodyPr wrap="square" lIns="91440" tIns="45720" rIns="91440" bIns="45720">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just">
              <a:spcBef>
                <a:spcPct val="0"/>
              </a:spcBef>
              <a:buNone/>
              <a:defRPr/>
            </a:pPr>
            <a:r>
              <a:rPr lang="zh-CN" altLang="en-US" sz="8800" b="1" cap="all">
                <a:solidFill>
                  <a:schemeClr val="bg2">
                    <a:lumMod val="10000"/>
                  </a:schemeClr>
                </a:solidFill>
                <a:cs typeface="+mn-ea"/>
                <a:sym typeface="+mn-lt"/>
              </a:rPr>
              <a:t>邓稼先</a:t>
            </a:r>
            <a:endParaRPr lang="zh-CN" altLang="en-US" sz="8800" b="1" cap="all">
              <a:solidFill>
                <a:schemeClr val="bg2">
                  <a:lumMod val="10000"/>
                </a:schemeClr>
              </a:solidFill>
              <a:cs typeface="+mn-ea"/>
              <a:sym typeface="+mn-lt"/>
            </a:endParaRPr>
          </a:p>
        </p:txBody>
      </p:sp>
      <p:cxnSp>
        <p:nvCxnSpPr>
          <p:cNvPr id="12" name="直接连接符 11"/>
          <p:cNvCxnSpPr/>
          <p:nvPr/>
        </p:nvCxnSpPr>
        <p:spPr>
          <a:xfrm>
            <a:off x="2229562" y="3521140"/>
            <a:ext cx="7025216" cy="0"/>
          </a:xfrm>
          <a:prstGeom prst="line">
            <a:avLst/>
          </a:prstGeom>
          <a:ln w="9525">
            <a:solidFill>
              <a:srgbClr val="424153"/>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p:nvPicPr>
        <p:blipFill>
          <a:blip r:embed="rId4"/>
          <a:stretch>
            <a:fillRect/>
          </a:stretch>
        </p:blipFill>
        <p:spPr>
          <a:xfrm>
            <a:off x="7985761" y="1291486"/>
            <a:ext cx="4203792" cy="5571593"/>
          </a:xfrm>
          <a:prstGeom prst="rect">
            <a:avLst/>
          </a:prstGeom>
          <a:ln>
            <a:noFill/>
          </a:ln>
          <a:effectLst>
            <a:softEdge rad="112500"/>
          </a:effectLst>
        </p:spPr>
      </p:pic>
      <p:sp>
        <p:nvSpPr>
          <p:cNvPr id="4" name="文本框 3"/>
          <p:cNvSpPr txBox="1"/>
          <p:nvPr/>
        </p:nvSpPr>
        <p:spPr>
          <a:xfrm>
            <a:off x="2229562" y="3832356"/>
            <a:ext cx="2214880"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a:latin typeface="微软雅黑" panose="020b0503020204020204" pitchFamily="34" charset="-122"/>
                <a:ea typeface="微软雅黑" panose="020b0503020204020204" pitchFamily="34" charset="-122"/>
              </a:rPr>
              <a:t>杨振宁</a:t>
            </a:r>
            <a:endParaRPr lang="zh-CN" altLang="en-US" sz="4400" b="1">
              <a:latin typeface="微软雅黑" panose="020b0503020204020204" pitchFamily="34" charset="-122"/>
              <a:ea typeface="微软雅黑" panose="020b0503020204020204" pitchFamily="34" charset="-122"/>
            </a:endParaRPr>
          </a:p>
        </p:txBody>
      </p:sp>
      <p:sp>
        <p:nvSpPr>
          <p:cNvPr id="9" name="矩形 8"/>
          <p:cNvSpPr/>
          <p:nvPr/>
        </p:nvSpPr>
        <p:spPr>
          <a:xfrm>
            <a:off x="2229562" y="5958135"/>
            <a:ext cx="309880" cy="42989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fontAlgn="base">
              <a:lnSpc>
                <a:spcPct val="110000"/>
              </a:lnSpc>
              <a:spcBef>
                <a:spcPct val="0"/>
              </a:spcBef>
              <a:spcAft>
                <a:spcPct val="0"/>
              </a:spcAft>
            </a:pPr>
            <a:endParaRPr lang="zh-CN" altLang="en-US" sz="2000" b="1" kern="0" smtClean="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469639" y="-33624"/>
            <a:ext cx="1826141"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了解作者</a:t>
            </a:r>
            <a:endParaRPr lang="zh-CN" altLang="en-US" sz="3200" b="1">
              <a:solidFill>
                <a:schemeClr val="bg1"/>
              </a:solidFill>
              <a:cs typeface="+mn-ea"/>
              <a:sym typeface="+mn-lt"/>
            </a:endParaRPr>
          </a:p>
        </p:txBody>
      </p:sp>
      <p:pic>
        <p:nvPicPr>
          <p:cNvPr id="56" name="图片 55"/>
          <p:cNvPicPr>
            <a:picLocks noChangeAspect="1"/>
          </p:cNvPicPr>
          <p:nvPr/>
        </p:nvPicPr>
        <p:blipFill>
          <a:blip r:embed="rId3"/>
          <a:stretch>
            <a:fillRect/>
          </a:stretch>
        </p:blipFill>
        <p:spPr>
          <a:xfrm>
            <a:off x="116123" y="5794886"/>
            <a:ext cx="1025105" cy="1203470"/>
          </a:xfrm>
          <a:prstGeom prst="rect">
            <a:avLst/>
          </a:prstGeom>
        </p:spPr>
      </p:pic>
      <p:sp>
        <p:nvSpPr>
          <p:cNvPr id="10" name="文本框 9"/>
          <p:cNvSpPr txBox="1"/>
          <p:nvPr/>
        </p:nvSpPr>
        <p:spPr>
          <a:xfrm>
            <a:off x="347718" y="1133642"/>
            <a:ext cx="8278121" cy="52629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20090"/>
            <a:r>
              <a:rPr lang="zh-CN" altLang="en-US" sz="2400" b="1">
                <a:latin typeface="宋体" panose="02010600030101010101" pitchFamily="2" charset="-122"/>
                <a:ea typeface="宋体" panose="02010600030101010101" pitchFamily="2" charset="-122"/>
              </a:rPr>
              <a:t>杨振宁，物理学家，香港中文大学博文讲座教授兼理论物理研究所所长，清华大学高等研究院名誉院长、教授，纽约州立大学石溪分校荣休教授，中国科学院院士、美国国家科学院外籍院士、英国皇家学会外籍院士、台湾“中央研究院”院士、香港科学院荣誉院士、俄罗斯科学院院士，</a:t>
            </a:r>
            <a:r>
              <a:rPr lang="en-US" altLang="zh-CN" sz="2400" b="1">
                <a:latin typeface="宋体" panose="02010600030101010101" pitchFamily="2" charset="-122"/>
                <a:ea typeface="宋体" panose="02010600030101010101" pitchFamily="2" charset="-122"/>
              </a:rPr>
              <a:t>1957</a:t>
            </a:r>
            <a:r>
              <a:rPr lang="zh-CN" altLang="en-US" sz="2400" b="1">
                <a:latin typeface="宋体" panose="02010600030101010101" pitchFamily="2" charset="-122"/>
                <a:ea typeface="宋体" panose="02010600030101010101" pitchFamily="2" charset="-122"/>
              </a:rPr>
              <a:t>年获诺贝尔物理学奖，东莞理工学院名誉校长。</a:t>
            </a:r>
            <a:endParaRPr lang="en-US" altLang="zh-CN" sz="2400" b="1">
              <a:latin typeface="宋体" panose="02010600030101010101" pitchFamily="2" charset="-122"/>
              <a:ea typeface="宋体" panose="02010600030101010101" pitchFamily="2" charset="-122"/>
            </a:endParaRPr>
          </a:p>
          <a:p>
            <a:pPr indent="720090"/>
            <a:r>
              <a:rPr lang="zh-CN" altLang="en-US" sz="2400" b="1">
                <a:latin typeface="宋体" panose="02010600030101010101" pitchFamily="2" charset="-122"/>
                <a:ea typeface="宋体" panose="02010600030101010101" pitchFamily="2" charset="-122"/>
              </a:rPr>
              <a:t>杨振宁在粒子物理学、统计力学和凝聚态物理等领域作出里程碑性贡献。</a:t>
            </a:r>
            <a:r>
              <a:rPr lang="en-US" altLang="zh-CN" sz="2400" b="1">
                <a:latin typeface="宋体" panose="02010600030101010101" pitchFamily="2" charset="-122"/>
                <a:ea typeface="宋体" panose="02010600030101010101" pitchFamily="2" charset="-122"/>
              </a:rPr>
              <a:t>20</a:t>
            </a:r>
            <a:r>
              <a:rPr lang="zh-CN" altLang="en-US" sz="2400" b="1">
                <a:latin typeface="宋体" panose="02010600030101010101" pitchFamily="2" charset="-122"/>
                <a:ea typeface="宋体" panose="02010600030101010101" pitchFamily="2" charset="-122"/>
              </a:rPr>
              <a:t>世纪</a:t>
            </a:r>
            <a:r>
              <a:rPr lang="en-US" altLang="zh-CN" sz="2400" b="1">
                <a:latin typeface="宋体" panose="02010600030101010101" pitchFamily="2" charset="-122"/>
                <a:ea typeface="宋体" panose="02010600030101010101" pitchFamily="2" charset="-122"/>
              </a:rPr>
              <a:t>50</a:t>
            </a:r>
            <a:r>
              <a:rPr lang="zh-CN" altLang="en-US" sz="2400" b="1">
                <a:latin typeface="宋体" panose="02010600030101010101" pitchFamily="2" charset="-122"/>
                <a:ea typeface="宋体" panose="02010600030101010101" pitchFamily="2" charset="-122"/>
              </a:rPr>
              <a:t>年代和</a:t>
            </a:r>
            <a:r>
              <a:rPr lang="en-US" altLang="zh-CN" sz="2400" b="1">
                <a:latin typeface="宋体" panose="02010600030101010101" pitchFamily="2" charset="-122"/>
                <a:ea typeface="宋体" panose="02010600030101010101" pitchFamily="2" charset="-122"/>
              </a:rPr>
              <a:t>R.L.</a:t>
            </a:r>
            <a:r>
              <a:rPr lang="zh-CN" altLang="en-US" sz="2400" b="1">
                <a:latin typeface="宋体" panose="02010600030101010101" pitchFamily="2" charset="-122"/>
                <a:ea typeface="宋体" panose="02010600030101010101" pitchFamily="2" charset="-122"/>
              </a:rPr>
              <a:t>米尔斯合作提出非阿贝尔规范场理论；</a:t>
            </a:r>
            <a:r>
              <a:rPr lang="en-US" altLang="zh-CN" sz="2400" b="1">
                <a:latin typeface="宋体" panose="02010600030101010101" pitchFamily="2" charset="-122"/>
                <a:ea typeface="宋体" panose="02010600030101010101" pitchFamily="2" charset="-122"/>
              </a:rPr>
              <a:t>1956</a:t>
            </a:r>
            <a:r>
              <a:rPr lang="zh-CN" altLang="en-US" sz="2400" b="1">
                <a:latin typeface="宋体" panose="02010600030101010101" pitchFamily="2" charset="-122"/>
                <a:ea typeface="宋体" panose="02010600030101010101" pitchFamily="2" charset="-122"/>
              </a:rPr>
              <a:t>年和李政道合作提出弱相互作用中宇称不守恒定律；在粒子物理和统计物理方面做了大量开拓性工作，提出杨－巴克斯特方程，开辟量子可积系统和多体问题研究的新方向等。杨振宁还推动了香港中文大学数学科学研究所、清华大学高等研究中心、南开大学理论物理研究室和中山大学高等学术研究中心的成立。 </a:t>
            </a:r>
            <a:endParaRPr lang="en-US" altLang="zh-CN" sz="2400" b="1">
              <a:latin typeface="宋体" panose="02010600030101010101" pitchFamily="2" charset="-122"/>
              <a:ea typeface="宋体" panose="02010600030101010101" pitchFamily="2" charset="-122"/>
            </a:endParaRPr>
          </a:p>
        </p:txBody>
      </p:sp>
      <p:pic>
        <p:nvPicPr>
          <p:cNvPr id="4" name="图片 3"/>
          <p:cNvPicPr>
            <a:picLocks noChangeAspect="1"/>
          </p:cNvPicPr>
          <p:nvPr/>
        </p:nvPicPr>
        <p:blipFill>
          <a:blip r:embed="rId4"/>
          <a:stretch>
            <a:fillRect/>
          </a:stretch>
        </p:blipFill>
        <p:spPr>
          <a:xfrm>
            <a:off x="8625839" y="1601101"/>
            <a:ext cx="3663244" cy="4795520"/>
          </a:xfrm>
          <a:prstGeom prst="rect">
            <a:avLst/>
          </a:prstGeom>
          <a:ln>
            <a:noFill/>
          </a:ln>
          <a:effectLst>
            <a:softEdge rad="112500"/>
          </a:effectLst>
        </p:spPr>
      </p:pic>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469642" y="-33624"/>
            <a:ext cx="1826141"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创作背景</a:t>
            </a:r>
            <a:endParaRPr lang="zh-CN" altLang="en-US" sz="3200" b="1">
              <a:solidFill>
                <a:schemeClr val="bg1"/>
              </a:solidFill>
              <a:cs typeface="+mn-ea"/>
              <a:sym typeface="+mn-lt"/>
            </a:endParaRPr>
          </a:p>
        </p:txBody>
      </p:sp>
      <p:pic>
        <p:nvPicPr>
          <p:cNvPr id="9" name="图片 8"/>
          <p:cNvPicPr>
            <a:picLocks noChangeAspect="1"/>
          </p:cNvPicPr>
          <p:nvPr/>
        </p:nvPicPr>
        <p:blipFill>
          <a:blip r:embed="rId3"/>
          <a:stretch>
            <a:fillRect/>
          </a:stretch>
        </p:blipFill>
        <p:spPr>
          <a:xfrm>
            <a:off x="116123" y="4673043"/>
            <a:ext cx="1569660" cy="2342209"/>
          </a:xfrm>
          <a:prstGeom prst="rect">
            <a:avLst/>
          </a:prstGeom>
        </p:spPr>
      </p:pic>
      <p:sp>
        <p:nvSpPr>
          <p:cNvPr id="10" name="文本框 9"/>
          <p:cNvSpPr txBox="1"/>
          <p:nvPr/>
        </p:nvSpPr>
        <p:spPr>
          <a:xfrm>
            <a:off x="1564499" y="1355080"/>
            <a:ext cx="9710290" cy="3883755"/>
          </a:xfrm>
          <a:prstGeom prst="rect">
            <a:avLst/>
          </a:prstGeom>
          <a:noFill/>
        </p:spPr>
        <p:txBody>
          <a:bodyPr wrap="square">
            <a:spAutoFit/>
          </a:bodyPr>
          <a:lstStyle>
            <a:defPPr>
              <a:defRPr lang="zh-CN"/>
            </a:defPPr>
            <a:lvl1pPr marL="0" indent="720090" algn="l" defTabSz="914400" rtl="0" eaLnBrk="1" latinLnBrk="0" hangingPunct="1">
              <a:defRPr sz="2400" b="1"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t>1993</a:t>
            </a:r>
            <a:r>
              <a:rPr lang="zh-CN" altLang="en-US"/>
              <a:t>年</a:t>
            </a:r>
            <a:r>
              <a:rPr lang="en-US" altLang="zh-CN"/>
              <a:t>7</a:t>
            </a:r>
            <a:r>
              <a:rPr lang="zh-CN" altLang="en-US"/>
              <a:t>月</a:t>
            </a:r>
            <a:r>
              <a:rPr lang="en-US" altLang="zh-CN"/>
              <a:t>29</a:t>
            </a:r>
            <a:r>
              <a:rPr lang="zh-CN" altLang="en-US"/>
              <a:t>日，是邓稼先逝世七周年。著名物理学家、诺贝尔奖获得者杨振宁教授写了这篇文章作为纪念。这是一位科学家写的科学家评传。作者和邓稼先同志是中学同学、大学同学，在美留学期间又是同学。他自己说是“</a:t>
            </a:r>
            <a:r>
              <a:rPr lang="en-US" altLang="zh-CN"/>
              <a:t>50</a:t>
            </a:r>
            <a:r>
              <a:rPr lang="zh-CN" altLang="en-US"/>
              <a:t>年的友谊，亲如兄弟”。此文珍贵之处是杨先生从科技发展史的高度，将同他有长期交往、所知甚深的中国、美国两位原子弹设计的领导人作了比较评述，既高且深，又亲切可读。读杨振宁教授的回忆文章，可以进一步了解邓稼先同志的才能、风格、思想和为人。</a:t>
            </a:r>
            <a:endParaRPr lang="zh-CN" altLang="en-US"/>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469642" y="-33624"/>
            <a:ext cx="1826141"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整体把握</a:t>
            </a:r>
            <a:endParaRPr lang="zh-CN" altLang="en-US" sz="3200" b="1">
              <a:solidFill>
                <a:schemeClr val="bg1"/>
              </a:solidFill>
              <a:cs typeface="+mn-ea"/>
              <a:sym typeface="+mn-lt"/>
            </a:endParaRPr>
          </a:p>
        </p:txBody>
      </p:sp>
      <p:pic>
        <p:nvPicPr>
          <p:cNvPr id="9" name="图片 8"/>
          <p:cNvPicPr>
            <a:picLocks noChangeAspect="1"/>
          </p:cNvPicPr>
          <p:nvPr/>
        </p:nvPicPr>
        <p:blipFill>
          <a:blip r:embed="rId3"/>
          <a:stretch>
            <a:fillRect/>
          </a:stretch>
        </p:blipFill>
        <p:spPr>
          <a:xfrm>
            <a:off x="9397999" y="5223895"/>
            <a:ext cx="3212729" cy="1784850"/>
          </a:xfrm>
          <a:prstGeom prst="rect">
            <a:avLst/>
          </a:prstGeom>
        </p:spPr>
      </p:pic>
      <p:sp>
        <p:nvSpPr>
          <p:cNvPr id="2" name="文本框 1"/>
          <p:cNvSpPr txBox="1"/>
          <p:nvPr/>
        </p:nvSpPr>
        <p:spPr>
          <a:xfrm>
            <a:off x="1895638" y="1584960"/>
            <a:ext cx="8290796" cy="3883755"/>
          </a:xfrm>
          <a:prstGeom prst="rect">
            <a:avLst/>
          </a:prstGeom>
          <a:solidFill>
            <a:schemeClr val="accent2">
              <a:lumMod val="20000"/>
              <a:lumOff val="80000"/>
            </a:schemeClr>
          </a:solidFill>
        </p:spPr>
        <p:txBody>
          <a:bodyPr wrap="square">
            <a:spAutoFit/>
          </a:bodyPr>
          <a:lstStyle>
            <a:defPPr>
              <a:defRPr lang="zh-CN"/>
            </a:defPPr>
            <a:lvl1pPr marL="0" indent="720090" algn="l" defTabSz="914400" rtl="0" eaLnBrk="1" latinLnBrk="0" hangingPunct="1">
              <a:lnSpc>
                <a:spcPct val="150000"/>
              </a:lnSpc>
              <a:defRPr sz="2400" b="1"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通读课文，完成下面预习任务：</a:t>
            </a:r>
            <a:endParaRPr lang="en-US" altLang="zh-CN"/>
          </a:p>
          <a:p>
            <a:r>
              <a:rPr lang="en-US" altLang="zh-CN"/>
              <a:t>1.</a:t>
            </a:r>
            <a:r>
              <a:rPr lang="zh-CN" altLang="en-US"/>
              <a:t>你对邓稼先有哪些了解？</a:t>
            </a:r>
            <a:endParaRPr lang="en-US" altLang="zh-CN"/>
          </a:p>
          <a:p>
            <a:r>
              <a:rPr lang="en-US" altLang="zh-CN"/>
              <a:t>2.</a:t>
            </a:r>
            <a:r>
              <a:rPr lang="zh-CN" altLang="en-US"/>
              <a:t>关于“两弹一星”，你知道多少？</a:t>
            </a:r>
            <a:endParaRPr lang="en-US" altLang="zh-CN"/>
          </a:p>
          <a:p>
            <a:r>
              <a:rPr lang="en-US" altLang="zh-CN"/>
              <a:t>3.</a:t>
            </a:r>
            <a:r>
              <a:rPr lang="zh-CN" altLang="en-US"/>
              <a:t>把握“人物传记”这一文体特点。</a:t>
            </a:r>
            <a:endParaRPr lang="en-US" altLang="zh-CN"/>
          </a:p>
          <a:p>
            <a:r>
              <a:rPr lang="en-US" altLang="zh-CN"/>
              <a:t>4.</a:t>
            </a:r>
            <a:r>
              <a:rPr lang="zh-CN" altLang="en-US"/>
              <a:t>用自己的话概括每个小标题下面的内容。</a:t>
            </a:r>
            <a:endParaRPr lang="en-US" altLang="zh-CN"/>
          </a:p>
          <a:p>
            <a:r>
              <a:rPr lang="en-US" altLang="zh-CN"/>
              <a:t>5.</a:t>
            </a:r>
            <a:r>
              <a:rPr lang="zh-CN" altLang="en-US"/>
              <a:t>课文写了邓稼先的哪些成就和遇到的困难，体现了他怎样的精神品质？</a:t>
            </a:r>
            <a:endParaRPr lang="zh-CN" altLang="en-US"/>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264455" y="-33624"/>
            <a:ext cx="2236510"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了解邓稼先</a:t>
            </a:r>
            <a:endParaRPr lang="zh-CN" altLang="en-US" sz="3200" b="1">
              <a:solidFill>
                <a:schemeClr val="bg1"/>
              </a:solidFill>
              <a:cs typeface="+mn-ea"/>
              <a:sym typeface="+mn-lt"/>
            </a:endParaRPr>
          </a:p>
        </p:txBody>
      </p:sp>
      <p:pic>
        <p:nvPicPr>
          <p:cNvPr id="9" name="图片 8"/>
          <p:cNvPicPr>
            <a:picLocks noChangeAspect="1"/>
          </p:cNvPicPr>
          <p:nvPr/>
        </p:nvPicPr>
        <p:blipFill>
          <a:blip r:embed="rId3"/>
          <a:stretch>
            <a:fillRect/>
          </a:stretch>
        </p:blipFill>
        <p:spPr>
          <a:xfrm flipH="1">
            <a:off x="-7881" y="4878405"/>
            <a:ext cx="1569986" cy="2232386"/>
          </a:xfrm>
          <a:prstGeom prst="rect">
            <a:avLst/>
          </a:prstGeom>
        </p:spPr>
      </p:pic>
      <p:sp>
        <p:nvSpPr>
          <p:cNvPr id="10" name="文本框 9"/>
          <p:cNvSpPr txBox="1"/>
          <p:nvPr/>
        </p:nvSpPr>
        <p:spPr>
          <a:xfrm>
            <a:off x="409792" y="954711"/>
            <a:ext cx="11018648" cy="5262979"/>
          </a:xfrm>
          <a:prstGeom prst="rect">
            <a:avLst/>
          </a:prstGeom>
          <a:noFill/>
        </p:spPr>
        <p:txBody>
          <a:bodyPr wrap="square">
            <a:spAutoFit/>
          </a:bodyPr>
          <a:lstStyle>
            <a:defPPr>
              <a:defRPr lang="zh-CN"/>
            </a:defPPr>
            <a:lvl1pPr marL="0" indent="720090" algn="l" defTabSz="914400" rtl="0" eaLnBrk="1" latinLnBrk="0" hangingPunct="1">
              <a:lnSpc>
                <a:spcPct val="150000"/>
              </a:lnSpc>
              <a:defRPr sz="2400" b="1"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00000"/>
              </a:lnSpc>
            </a:pPr>
            <a:r>
              <a:rPr lang="zh-CN" altLang="en-US"/>
              <a:t>    邓稼先（</a:t>
            </a:r>
            <a:r>
              <a:rPr lang="en-US" altLang="zh-CN"/>
              <a:t>1924</a:t>
            </a:r>
            <a:r>
              <a:rPr lang="zh-CN" altLang="en-US"/>
              <a:t>年</a:t>
            </a:r>
            <a:r>
              <a:rPr lang="en-US" altLang="zh-CN"/>
              <a:t>6</a:t>
            </a:r>
            <a:r>
              <a:rPr lang="zh-CN" altLang="en-US"/>
              <a:t>月</a:t>
            </a:r>
            <a:r>
              <a:rPr lang="en-US" altLang="zh-CN"/>
              <a:t>25</a:t>
            </a:r>
            <a:r>
              <a:rPr lang="zh-CN" altLang="en-US"/>
              <a:t>日</a:t>
            </a:r>
            <a:r>
              <a:rPr lang="en-US" altLang="zh-CN"/>
              <a:t>—1986</a:t>
            </a:r>
            <a:r>
              <a:rPr lang="zh-CN" altLang="en-US"/>
              <a:t>年</a:t>
            </a:r>
            <a:r>
              <a:rPr lang="en-US" altLang="zh-CN"/>
              <a:t>7</a:t>
            </a:r>
            <a:r>
              <a:rPr lang="zh-CN" altLang="en-US"/>
              <a:t>月</a:t>
            </a:r>
            <a:r>
              <a:rPr lang="en-US" altLang="zh-CN"/>
              <a:t>29</a:t>
            </a:r>
            <a:r>
              <a:rPr lang="zh-CN" altLang="en-US"/>
              <a:t>日），九三学社社员，中国科学院院士，著名核物理学家，中国核武器研制工作的开拓者和奠基者，为中国核武器、原子武器的研发做出了重要贡献，被称为“两弹元勋”。</a:t>
            </a:r>
            <a:endParaRPr lang="en-US" altLang="zh-CN"/>
          </a:p>
          <a:p>
            <a:pPr indent="0">
              <a:lnSpc>
                <a:spcPct val="100000"/>
              </a:lnSpc>
            </a:pPr>
            <a:r>
              <a:rPr lang="zh-CN" altLang="en-US"/>
              <a:t>    邓稼先出生于安徽怀宁县一个书香门第的家庭。</a:t>
            </a:r>
            <a:r>
              <a:rPr lang="en-US" altLang="zh-CN"/>
              <a:t>1935</a:t>
            </a:r>
            <a:r>
              <a:rPr lang="zh-CN" altLang="en-US"/>
              <a:t>年考入志成中学，在读书求学期间，深受爱国救亡运动的影响。</a:t>
            </a:r>
            <a:r>
              <a:rPr lang="en-US" altLang="zh-CN"/>
              <a:t>1937</a:t>
            </a:r>
            <a:r>
              <a:rPr lang="zh-CN" altLang="en-US"/>
              <a:t>年北平沦陷后，他曾秘密参加抗日聚会。后于</a:t>
            </a:r>
            <a:r>
              <a:rPr lang="en-US" altLang="zh-CN"/>
              <a:t>1941</a:t>
            </a:r>
            <a:r>
              <a:rPr lang="zh-CN" altLang="en-US"/>
              <a:t>年考入西南联合大学物理系。</a:t>
            </a:r>
            <a:r>
              <a:rPr lang="en-US" altLang="zh-CN"/>
              <a:t>1948</a:t>
            </a:r>
            <a:r>
              <a:rPr lang="zh-CN" altLang="en-US"/>
              <a:t>年至</a:t>
            </a:r>
            <a:r>
              <a:rPr lang="en-US" altLang="zh-CN"/>
              <a:t>1950</a:t>
            </a:r>
            <a:r>
              <a:rPr lang="zh-CN" altLang="en-US"/>
              <a:t>年，</a:t>
            </a:r>
            <a:endParaRPr lang="en-US" altLang="zh-CN"/>
          </a:p>
          <a:p>
            <a:pPr indent="0">
              <a:lnSpc>
                <a:spcPct val="100000"/>
              </a:lnSpc>
            </a:pPr>
            <a:r>
              <a:rPr lang="zh-CN" altLang="en-US"/>
              <a:t>他在美国普渡大学留学，获得物理学博士学位，毕业当年毅然</a:t>
            </a:r>
            <a:endParaRPr lang="en-US" altLang="zh-CN"/>
          </a:p>
          <a:p>
            <a:pPr indent="0">
              <a:lnSpc>
                <a:spcPct val="100000"/>
              </a:lnSpc>
            </a:pPr>
            <a:r>
              <a:rPr lang="zh-CN" altLang="en-US"/>
              <a:t>回国。</a:t>
            </a:r>
            <a:r>
              <a:rPr lang="en-US" altLang="zh-CN"/>
              <a:t>1951</a:t>
            </a:r>
            <a:r>
              <a:rPr lang="zh-CN" altLang="en-US"/>
              <a:t>年加入九三学社。</a:t>
            </a:r>
            <a:r>
              <a:rPr lang="en-US" altLang="zh-CN"/>
              <a:t>1956</a:t>
            </a:r>
            <a:r>
              <a:rPr lang="zh-CN" altLang="en-US"/>
              <a:t>年加入中国共产党。</a:t>
            </a:r>
            <a:endParaRPr lang="en-US" altLang="zh-CN"/>
          </a:p>
          <a:p>
            <a:pPr indent="0">
              <a:lnSpc>
                <a:spcPct val="100000"/>
              </a:lnSpc>
            </a:pPr>
            <a:r>
              <a:rPr lang="en-US" altLang="zh-CN"/>
              <a:t>    1980</a:t>
            </a:r>
            <a:r>
              <a:rPr lang="zh-CN" altLang="en-US"/>
              <a:t>年当选为中国科学院学部委员（院士）。</a:t>
            </a:r>
            <a:r>
              <a:rPr lang="en-US" altLang="zh-CN"/>
              <a:t>1982</a:t>
            </a:r>
            <a:r>
              <a:rPr lang="zh-CN" altLang="en-US"/>
              <a:t>年获国家</a:t>
            </a:r>
            <a:endParaRPr lang="en-US" altLang="zh-CN"/>
          </a:p>
          <a:p>
            <a:pPr indent="0">
              <a:lnSpc>
                <a:spcPct val="100000"/>
              </a:lnSpc>
            </a:pPr>
            <a:r>
              <a:rPr lang="zh-CN" altLang="en-US"/>
              <a:t>自然科学奖一等奖。</a:t>
            </a:r>
            <a:r>
              <a:rPr lang="en-US" altLang="zh-CN"/>
              <a:t>1985</a:t>
            </a:r>
            <a:r>
              <a:rPr lang="zh-CN" altLang="en-US"/>
              <a:t>年获两项国家科技进步奖特等奖。</a:t>
            </a:r>
            <a:r>
              <a:rPr lang="en-US" altLang="zh-CN"/>
              <a:t>1986</a:t>
            </a:r>
            <a:endParaRPr lang="en-US" altLang="zh-CN"/>
          </a:p>
          <a:p>
            <a:pPr indent="0">
              <a:lnSpc>
                <a:spcPct val="100000"/>
              </a:lnSpc>
            </a:pPr>
            <a:r>
              <a:rPr lang="zh-CN" altLang="en-US"/>
              <a:t>年获全国劳动模范称号。邓稼先在一次实验中，受到核辐射，身</a:t>
            </a:r>
            <a:endParaRPr lang="en-US" altLang="zh-CN"/>
          </a:p>
          <a:p>
            <a:pPr indent="0">
              <a:lnSpc>
                <a:spcPct val="100000"/>
              </a:lnSpc>
            </a:pPr>
            <a:r>
              <a:rPr lang="zh-CN" altLang="en-US"/>
              <a:t>患直肠癌，于</a:t>
            </a:r>
            <a:r>
              <a:rPr lang="en-US" altLang="zh-CN"/>
              <a:t>1986</a:t>
            </a:r>
            <a:r>
              <a:rPr lang="zh-CN" altLang="en-US"/>
              <a:t>年</a:t>
            </a:r>
            <a:r>
              <a:rPr lang="en-US" altLang="zh-CN"/>
              <a:t>7</a:t>
            </a:r>
            <a:r>
              <a:rPr lang="zh-CN" altLang="en-US"/>
              <a:t>月</a:t>
            </a:r>
            <a:r>
              <a:rPr lang="en-US" altLang="zh-CN"/>
              <a:t>29</a:t>
            </a:r>
            <a:r>
              <a:rPr lang="zh-CN" altLang="en-US"/>
              <a:t>日因手术时大出血在北京不幸逝世，</a:t>
            </a:r>
            <a:endParaRPr lang="en-US" altLang="zh-CN"/>
          </a:p>
          <a:p>
            <a:pPr indent="0">
              <a:lnSpc>
                <a:spcPct val="100000"/>
              </a:lnSpc>
            </a:pPr>
            <a:r>
              <a:rPr lang="zh-CN" altLang="en-US"/>
              <a:t>终年</a:t>
            </a:r>
            <a:r>
              <a:rPr lang="en-US" altLang="zh-CN"/>
              <a:t>62</a:t>
            </a:r>
            <a:r>
              <a:rPr lang="zh-CN" altLang="en-US"/>
              <a:t>岁。</a:t>
            </a:r>
            <a:r>
              <a:rPr lang="en-US" altLang="zh-CN"/>
              <a:t>1987</a:t>
            </a:r>
            <a:r>
              <a:rPr lang="zh-CN" altLang="en-US"/>
              <a:t>年和</a:t>
            </a:r>
            <a:r>
              <a:rPr lang="en-US" altLang="zh-CN"/>
              <a:t>1989</a:t>
            </a:r>
            <a:r>
              <a:rPr lang="zh-CN" altLang="en-US"/>
              <a:t>年各获一项国家科技进步奖特等奖。</a:t>
            </a:r>
            <a:endParaRPr lang="en-US" altLang="zh-CN"/>
          </a:p>
          <a:p>
            <a:pPr indent="0">
              <a:lnSpc>
                <a:spcPct val="100000"/>
              </a:lnSpc>
            </a:pPr>
            <a:r>
              <a:rPr lang="en-US" altLang="zh-CN"/>
              <a:t>1999</a:t>
            </a:r>
            <a:r>
              <a:rPr lang="zh-CN" altLang="en-US"/>
              <a:t>年被追授“两弹一星功勋奖章”。</a:t>
            </a:r>
            <a:endParaRPr lang="zh-CN" altLang="en-US"/>
          </a:p>
        </p:txBody>
      </p:sp>
      <p:pic>
        <p:nvPicPr>
          <p:cNvPr id="11" name="图片 10"/>
          <p:cNvPicPr>
            <a:picLocks noChangeAspect="1"/>
          </p:cNvPicPr>
          <p:nvPr/>
        </p:nvPicPr>
        <p:blipFill>
          <a:blip r:embed="rId4"/>
          <a:stretch>
            <a:fillRect/>
          </a:stretch>
        </p:blipFill>
        <p:spPr>
          <a:xfrm>
            <a:off x="9167171" y="2787986"/>
            <a:ext cx="3154461" cy="4180838"/>
          </a:xfrm>
          <a:prstGeom prst="rect">
            <a:avLst/>
          </a:prstGeom>
          <a:ln>
            <a:noFill/>
          </a:ln>
          <a:effectLst>
            <a:softEdge rad="112500"/>
          </a:effectLst>
        </p:spPr>
      </p:pic>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293310" y="-33624"/>
            <a:ext cx="2178803"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“两弹一星”</a:t>
            </a:r>
            <a:endParaRPr lang="zh-CN" altLang="en-US" sz="3200" b="1">
              <a:solidFill>
                <a:schemeClr val="bg1"/>
              </a:solidFill>
              <a:cs typeface="+mn-ea"/>
              <a:sym typeface="+mn-lt"/>
            </a:endParaRPr>
          </a:p>
        </p:txBody>
      </p:sp>
      <p:pic>
        <p:nvPicPr>
          <p:cNvPr id="56" name="图片 55"/>
          <p:cNvPicPr>
            <a:picLocks noChangeAspect="1"/>
          </p:cNvPicPr>
          <p:nvPr/>
        </p:nvPicPr>
        <p:blipFill>
          <a:blip r:embed="rId3"/>
          <a:stretch>
            <a:fillRect/>
          </a:stretch>
        </p:blipFill>
        <p:spPr>
          <a:xfrm>
            <a:off x="116123" y="5794886"/>
            <a:ext cx="1025105" cy="1203470"/>
          </a:xfrm>
          <a:prstGeom prst="rect">
            <a:avLst/>
          </a:prstGeom>
        </p:spPr>
      </p:pic>
      <p:sp>
        <p:nvSpPr>
          <p:cNvPr id="10" name="文本框 9"/>
          <p:cNvSpPr txBox="1"/>
          <p:nvPr/>
        </p:nvSpPr>
        <p:spPr>
          <a:xfrm>
            <a:off x="1079630" y="1052362"/>
            <a:ext cx="10584442" cy="52629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20090"/>
            <a:r>
              <a:rPr lang="zh-CN" altLang="en-US" sz="2400" b="1">
                <a:latin typeface="宋体" panose="02010600030101010101" pitchFamily="2" charset="-122"/>
                <a:ea typeface="宋体" panose="02010600030101010101" pitchFamily="2" charset="-122"/>
              </a:rPr>
              <a:t>“两弹一星”最初是指原子弹、导弹和人造卫星。“两弹”中的一弹是原子弹，后来演变为原子弹和氢弹的合称；另一弹是导弹。“一星”则是人造地球卫星。 </a:t>
            </a:r>
            <a:endParaRPr lang="en-US" altLang="zh-CN" sz="2400" b="1">
              <a:latin typeface="宋体" panose="02010600030101010101" pitchFamily="2" charset="-122"/>
              <a:ea typeface="宋体" panose="02010600030101010101" pitchFamily="2" charset="-122"/>
            </a:endParaRPr>
          </a:p>
          <a:p>
            <a:pPr indent="720090"/>
            <a:r>
              <a:rPr lang="en-US" altLang="zh-CN" sz="2400" b="1">
                <a:latin typeface="宋体" panose="02010600030101010101" pitchFamily="2" charset="-122"/>
                <a:ea typeface="宋体" panose="02010600030101010101" pitchFamily="2" charset="-122"/>
              </a:rPr>
              <a:t>20</a:t>
            </a:r>
            <a:r>
              <a:rPr lang="zh-CN" altLang="en-US" sz="2400" b="1">
                <a:latin typeface="宋体" panose="02010600030101010101" pitchFamily="2" charset="-122"/>
                <a:ea typeface="宋体" panose="02010600030101010101" pitchFamily="2" charset="-122"/>
              </a:rPr>
              <a:t>世纪</a:t>
            </a:r>
            <a:r>
              <a:rPr lang="en-US" altLang="zh-CN" sz="2400" b="1">
                <a:latin typeface="宋体" panose="02010600030101010101" pitchFamily="2" charset="-122"/>
                <a:ea typeface="宋体" panose="02010600030101010101" pitchFamily="2" charset="-122"/>
              </a:rPr>
              <a:t>50</a:t>
            </a:r>
            <a:r>
              <a:rPr lang="zh-CN" altLang="en-US" sz="2400" b="1">
                <a:latin typeface="宋体" panose="02010600030101010101" pitchFamily="2" charset="-122"/>
                <a:ea typeface="宋体" panose="02010600030101010101" pitchFamily="2" charset="-122"/>
              </a:rPr>
              <a:t>年代、</a:t>
            </a:r>
            <a:r>
              <a:rPr lang="en-US" altLang="zh-CN" sz="2400" b="1">
                <a:latin typeface="宋体" panose="02010600030101010101" pitchFamily="2" charset="-122"/>
                <a:ea typeface="宋体" panose="02010600030101010101" pitchFamily="2" charset="-122"/>
              </a:rPr>
              <a:t>60</a:t>
            </a:r>
            <a:r>
              <a:rPr lang="zh-CN" altLang="en-US" sz="2400" b="1">
                <a:latin typeface="宋体" panose="02010600030101010101" pitchFamily="2" charset="-122"/>
                <a:ea typeface="宋体" panose="02010600030101010101" pitchFamily="2" charset="-122"/>
              </a:rPr>
              <a:t>年代是极不寻常的时期，当时面对严峻的国际形势，为抵制帝国主义的武力威胁和核讹诈，</a:t>
            </a:r>
            <a:r>
              <a:rPr lang="en-US" altLang="zh-CN" sz="2400" b="1">
                <a:latin typeface="宋体" panose="02010600030101010101" pitchFamily="2" charset="-122"/>
                <a:ea typeface="宋体" panose="02010600030101010101" pitchFamily="2" charset="-122"/>
              </a:rPr>
              <a:t>50</a:t>
            </a:r>
            <a:r>
              <a:rPr lang="zh-CN" altLang="en-US" sz="2400" b="1">
                <a:latin typeface="宋体" panose="02010600030101010101" pitchFamily="2" charset="-122"/>
                <a:ea typeface="宋体" panose="02010600030101010101" pitchFamily="2" charset="-122"/>
              </a:rPr>
              <a:t>年代中期，以毛泽东同志为核心的第一代党中央领导集体。根据当时的国际形势，为了保卫国家安全、维护世界和平，高瞻远瞩，果断地作出了独立自主研制“两弹一星”的战略决策。大批优秀的科技工作者，包括许多在国外已经有杰出成就的科学家，以身许国，怀着对新中国的满腔热爱，响应党和国家的召唤，义无反顾地投身到这一神圣而伟大的事业中来。他们和参与“两弹一星”研制工作的广大干部、工人、解放军指战员一起，在当时国家经济、技术基础薄弱和工作条件十分艰苦的情况下，自力更生，发奋图强，依靠自己的力量和苏联的帮助，用较少的投入和较短的时间，突破了核弹、导弹和人造卫星等尖端技术，取得了举世瞩目的辉煌成就。</a:t>
            </a:r>
            <a:endParaRPr lang="en-US" altLang="zh-CN" sz="2400" b="1">
              <a:latin typeface="宋体" panose="02010600030101010101" pitchFamily="2" charset="-122"/>
              <a:ea typeface="宋体" panose="02010600030101010101" pitchFamily="2" charset="-122"/>
            </a:endParaRPr>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293310" y="-33624"/>
            <a:ext cx="2178803"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“两弹一星”</a:t>
            </a:r>
            <a:endParaRPr lang="zh-CN" altLang="en-US" sz="3200" b="1">
              <a:solidFill>
                <a:schemeClr val="bg1"/>
              </a:solidFill>
              <a:cs typeface="+mn-ea"/>
              <a:sym typeface="+mn-lt"/>
            </a:endParaRPr>
          </a:p>
        </p:txBody>
      </p:sp>
      <p:pic>
        <p:nvPicPr>
          <p:cNvPr id="56" name="图片 55"/>
          <p:cNvPicPr>
            <a:picLocks noChangeAspect="1"/>
          </p:cNvPicPr>
          <p:nvPr/>
        </p:nvPicPr>
        <p:blipFill>
          <a:blip r:embed="rId3"/>
          <a:stretch>
            <a:fillRect/>
          </a:stretch>
        </p:blipFill>
        <p:spPr>
          <a:xfrm>
            <a:off x="116123" y="5794886"/>
            <a:ext cx="1025105" cy="1203470"/>
          </a:xfrm>
          <a:prstGeom prst="rect">
            <a:avLst/>
          </a:prstGeom>
        </p:spPr>
      </p:pic>
      <p:pic>
        <p:nvPicPr>
          <p:cNvPr id="3" name="图片 2"/>
          <p:cNvPicPr>
            <a:picLocks noChangeAspect="1"/>
          </p:cNvPicPr>
          <p:nvPr/>
        </p:nvPicPr>
        <p:blipFill>
          <a:blip r:embed="rId4"/>
          <a:stretch>
            <a:fillRect/>
          </a:stretch>
        </p:blipFill>
        <p:spPr>
          <a:xfrm>
            <a:off x="420984" y="1319838"/>
            <a:ext cx="5367854" cy="3374080"/>
          </a:xfrm>
          <a:prstGeom prst="rect">
            <a:avLst/>
          </a:prstGeom>
          <a:ln>
            <a:noFill/>
          </a:ln>
          <a:effectLst>
            <a:softEdge rad="112500"/>
          </a:effectLst>
        </p:spPr>
      </p:pic>
      <p:pic>
        <p:nvPicPr>
          <p:cNvPr id="5" name="图片 4"/>
          <p:cNvPicPr>
            <a:picLocks noChangeAspect="1"/>
          </p:cNvPicPr>
          <p:nvPr/>
        </p:nvPicPr>
        <p:blipFill>
          <a:blip r:embed="rId5"/>
          <a:stretch>
            <a:fillRect/>
          </a:stretch>
        </p:blipFill>
        <p:spPr>
          <a:xfrm>
            <a:off x="6096000" y="1360155"/>
            <a:ext cx="5516880" cy="3414397"/>
          </a:xfrm>
          <a:prstGeom prst="rect">
            <a:avLst/>
          </a:prstGeom>
          <a:ln>
            <a:noFill/>
          </a:ln>
          <a:effectLst>
            <a:softEdge rad="112500"/>
          </a:effectLst>
        </p:spPr>
      </p:pic>
      <p:sp>
        <p:nvSpPr>
          <p:cNvPr id="6" name="文本框 5"/>
          <p:cNvSpPr txBox="1"/>
          <p:nvPr/>
        </p:nvSpPr>
        <p:spPr>
          <a:xfrm>
            <a:off x="1422400" y="5242560"/>
            <a:ext cx="3891280" cy="559769"/>
          </a:xfrm>
          <a:prstGeom prst="rect">
            <a:avLst/>
          </a:prstGeom>
          <a:solidFill>
            <a:schemeClr val="accent2">
              <a:lumMod val="20000"/>
              <a:lumOff val="80000"/>
            </a:schemeClr>
          </a:solidFill>
        </p:spPr>
        <p:txBody>
          <a:bodyPr wrap="square">
            <a:spAutoFit/>
          </a:bodyPr>
          <a:lstStyle>
            <a:defPPr>
              <a:defRPr lang="zh-CN"/>
            </a:defPPr>
            <a:lvl1pPr marL="0" indent="720090" algn="l" defTabSz="914400" rtl="0" eaLnBrk="1" latinLnBrk="0" hangingPunct="1">
              <a:lnSpc>
                <a:spcPct val="150000"/>
              </a:lnSpc>
              <a:defRPr sz="2400" b="1"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a:t>中国第一颗原子弹爆炸成功</a:t>
            </a:r>
            <a:endParaRPr lang="zh-CN" altLang="en-US"/>
          </a:p>
        </p:txBody>
      </p:sp>
      <p:sp>
        <p:nvSpPr>
          <p:cNvPr id="15" name="文本框 14"/>
          <p:cNvSpPr txBox="1"/>
          <p:nvPr/>
        </p:nvSpPr>
        <p:spPr>
          <a:xfrm>
            <a:off x="6878320" y="5242560"/>
            <a:ext cx="4805680" cy="559769"/>
          </a:xfrm>
          <a:prstGeom prst="rect">
            <a:avLst/>
          </a:prstGeom>
          <a:solidFill>
            <a:schemeClr val="accent2">
              <a:lumMod val="20000"/>
              <a:lumOff val="80000"/>
            </a:schemeClr>
          </a:solidFill>
        </p:spPr>
        <p:txBody>
          <a:bodyPr wrap="square">
            <a:spAutoFit/>
          </a:bodyPr>
          <a:lstStyle>
            <a:defPPr>
              <a:defRPr lang="zh-CN"/>
            </a:defPPr>
            <a:lvl1pPr marL="0" indent="720090" algn="l" defTabSz="914400" rtl="0" eaLnBrk="1" latinLnBrk="0" hangingPunct="1">
              <a:lnSpc>
                <a:spcPct val="150000"/>
              </a:lnSpc>
              <a:defRPr sz="2400" b="1"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a:t>中国第一颗人造地球卫星发射成功</a:t>
            </a:r>
            <a:endParaRPr lang="zh-CN" altLang="en-US"/>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469643" y="-33624"/>
            <a:ext cx="1826141"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人物传记</a:t>
            </a:r>
            <a:endParaRPr lang="zh-CN" altLang="en-US" sz="3200" b="1">
              <a:solidFill>
                <a:schemeClr val="bg1"/>
              </a:solidFill>
              <a:cs typeface="+mn-ea"/>
              <a:sym typeface="+mn-lt"/>
            </a:endParaRPr>
          </a:p>
        </p:txBody>
      </p:sp>
      <p:pic>
        <p:nvPicPr>
          <p:cNvPr id="9" name="图片 8"/>
          <p:cNvPicPr>
            <a:picLocks noChangeAspect="1"/>
          </p:cNvPicPr>
          <p:nvPr/>
        </p:nvPicPr>
        <p:blipFill>
          <a:blip r:embed="rId3"/>
          <a:stretch>
            <a:fillRect/>
          </a:stretch>
        </p:blipFill>
        <p:spPr>
          <a:xfrm>
            <a:off x="116123" y="4673043"/>
            <a:ext cx="1569660" cy="2342209"/>
          </a:xfrm>
          <a:prstGeom prst="rect">
            <a:avLst/>
          </a:prstGeom>
        </p:spPr>
      </p:pic>
      <p:sp>
        <p:nvSpPr>
          <p:cNvPr id="10" name="文本框 9"/>
          <p:cNvSpPr txBox="1"/>
          <p:nvPr/>
        </p:nvSpPr>
        <p:spPr>
          <a:xfrm>
            <a:off x="1685783" y="2318119"/>
            <a:ext cx="9710290" cy="2221762"/>
          </a:xfrm>
          <a:prstGeom prst="rect">
            <a:avLst/>
          </a:prstGeom>
          <a:noFill/>
        </p:spPr>
        <p:txBody>
          <a:bodyPr wrap="square">
            <a:spAutoFit/>
          </a:bodyPr>
          <a:lstStyle>
            <a:defPPr>
              <a:defRPr lang="zh-CN"/>
            </a:defPPr>
            <a:lvl1pPr marL="0" indent="720090" algn="l" defTabSz="914400" rtl="0" eaLnBrk="1" latinLnBrk="0" hangingPunct="1">
              <a:defRPr sz="2400" b="1"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t>人物传记是通过对典型人物的生平、生活、精神等领域进行系统描述、介绍的一种文学作品形式。作品要求“真、信、活”，以达到对人物特征和深层精神的表达和反映。人物传记是人物或人物资料的有效记录形式，对历史和时代的变迁等方面的研究具有重要意义。。</a:t>
            </a:r>
            <a:endParaRPr lang="zh-CN" altLang="en-US"/>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469643" y="-33624"/>
            <a:ext cx="1826141"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检查字音</a:t>
            </a:r>
            <a:endParaRPr lang="zh-CN" altLang="en-US" sz="3200" b="1">
              <a:solidFill>
                <a:schemeClr val="bg1"/>
              </a:solidFill>
              <a:cs typeface="+mn-ea"/>
              <a:sym typeface="+mn-lt"/>
            </a:endParaRPr>
          </a:p>
        </p:txBody>
      </p:sp>
      <p:pic>
        <p:nvPicPr>
          <p:cNvPr id="9" name="图片 8"/>
          <p:cNvPicPr>
            <a:picLocks noChangeAspect="1"/>
          </p:cNvPicPr>
          <p:nvPr/>
        </p:nvPicPr>
        <p:blipFill>
          <a:blip r:embed="rId3"/>
          <a:stretch>
            <a:fillRect/>
          </a:stretch>
        </p:blipFill>
        <p:spPr>
          <a:xfrm>
            <a:off x="9397999" y="5223895"/>
            <a:ext cx="3212729" cy="1784850"/>
          </a:xfrm>
          <a:prstGeom prst="rect">
            <a:avLst/>
          </a:prstGeom>
        </p:spPr>
      </p:pic>
      <p:sp>
        <p:nvSpPr>
          <p:cNvPr id="10" name="矩形 9"/>
          <p:cNvSpPr>
            <a:spLocks noChangeArrowheads="1"/>
          </p:cNvSpPr>
          <p:nvPr/>
        </p:nvSpPr>
        <p:spPr bwMode="auto">
          <a:xfrm>
            <a:off x="469643" y="1363894"/>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元</a:t>
            </a:r>
            <a:r>
              <a:rPr lang="zh-CN" altLang="en-US" sz="4000">
                <a:solidFill>
                  <a:srgbClr val="FF0000"/>
                </a:solidFill>
                <a:latin typeface="楷体" panose="02010609060101010101" pitchFamily="49" charset="-122"/>
                <a:ea typeface="楷体" panose="02010609060101010101" pitchFamily="49" charset="-122"/>
              </a:rPr>
              <a:t>勋</a:t>
            </a:r>
            <a:endParaRPr lang="zh-CN" altLang="en-US" sz="4000">
              <a:solidFill>
                <a:srgbClr val="FF0000"/>
              </a:solidFill>
            </a:endParaRPr>
          </a:p>
        </p:txBody>
      </p:sp>
      <p:sp>
        <p:nvSpPr>
          <p:cNvPr id="11" name="矩形 10"/>
          <p:cNvSpPr>
            <a:spLocks noChangeArrowheads="1"/>
          </p:cNvSpPr>
          <p:nvPr/>
        </p:nvSpPr>
        <p:spPr bwMode="auto">
          <a:xfrm>
            <a:off x="2283391" y="1363894"/>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奠</a:t>
            </a:r>
            <a:r>
              <a:rPr lang="zh-CN" altLang="en-US" sz="4000">
                <a:latin typeface="楷体" panose="02010609060101010101" pitchFamily="49" charset="-122"/>
                <a:ea typeface="楷体" panose="02010609060101010101" pitchFamily="49" charset="-122"/>
              </a:rPr>
              <a:t>基</a:t>
            </a:r>
            <a:endParaRPr lang="zh-CN" altLang="en-US" sz="4000"/>
          </a:p>
        </p:txBody>
      </p:sp>
      <p:sp>
        <p:nvSpPr>
          <p:cNvPr id="12" name="矩形 11"/>
          <p:cNvSpPr>
            <a:spLocks noChangeArrowheads="1"/>
          </p:cNvSpPr>
          <p:nvPr/>
        </p:nvSpPr>
        <p:spPr bwMode="auto">
          <a:xfrm>
            <a:off x="4011583" y="1363894"/>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选</a:t>
            </a:r>
            <a:r>
              <a:rPr lang="zh-CN" altLang="en-US" sz="4000">
                <a:solidFill>
                  <a:srgbClr val="FF0000"/>
                </a:solidFill>
                <a:latin typeface="楷体" panose="02010609060101010101" pitchFamily="49" charset="-122"/>
                <a:ea typeface="楷体" panose="02010609060101010101" pitchFamily="49" charset="-122"/>
              </a:rPr>
              <a:t>聘</a:t>
            </a:r>
            <a:endParaRPr lang="zh-CN" altLang="en-US" sz="4000">
              <a:solidFill>
                <a:srgbClr val="FF0000"/>
              </a:solidFill>
            </a:endParaRPr>
          </a:p>
        </p:txBody>
      </p:sp>
      <p:sp>
        <p:nvSpPr>
          <p:cNvPr id="13" name="矩形 12"/>
          <p:cNvSpPr>
            <a:spLocks noChangeArrowheads="1"/>
          </p:cNvSpPr>
          <p:nvPr/>
        </p:nvSpPr>
        <p:spPr bwMode="auto">
          <a:xfrm>
            <a:off x="5811783" y="1363894"/>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谣</a:t>
            </a:r>
            <a:r>
              <a:rPr lang="zh-CN" altLang="en-US" sz="4000">
                <a:latin typeface="楷体" panose="02010609060101010101" pitchFamily="49" charset="-122"/>
                <a:ea typeface="楷体" panose="02010609060101010101" pitchFamily="49" charset="-122"/>
              </a:rPr>
              <a:t>言</a:t>
            </a:r>
            <a:endParaRPr lang="zh-CN" altLang="en-US" sz="4000"/>
          </a:p>
        </p:txBody>
      </p:sp>
      <p:sp>
        <p:nvSpPr>
          <p:cNvPr id="14" name="矩形 13"/>
          <p:cNvSpPr>
            <a:spLocks noChangeArrowheads="1"/>
          </p:cNvSpPr>
          <p:nvPr/>
        </p:nvSpPr>
        <p:spPr bwMode="auto">
          <a:xfrm>
            <a:off x="7454419" y="1376088"/>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背</a:t>
            </a:r>
            <a:r>
              <a:rPr lang="zh-CN" altLang="en-US" sz="4000">
                <a:solidFill>
                  <a:srgbClr val="FF0000"/>
                </a:solidFill>
                <a:latin typeface="楷体" panose="02010609060101010101" pitchFamily="49" charset="-122"/>
                <a:ea typeface="楷体" panose="02010609060101010101" pitchFamily="49" charset="-122"/>
              </a:rPr>
              <a:t>诵</a:t>
            </a:r>
            <a:endParaRPr lang="zh-CN" altLang="en-US" sz="4000">
              <a:solidFill>
                <a:srgbClr val="FF0000"/>
              </a:solidFill>
            </a:endParaRPr>
          </a:p>
        </p:txBody>
      </p:sp>
      <p:sp>
        <p:nvSpPr>
          <p:cNvPr id="23" name="矩形 22"/>
          <p:cNvSpPr>
            <a:spLocks noChangeArrowheads="1"/>
          </p:cNvSpPr>
          <p:nvPr/>
        </p:nvSpPr>
        <p:spPr bwMode="auto">
          <a:xfrm>
            <a:off x="557715" y="2406767"/>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挚</a:t>
            </a:r>
            <a:r>
              <a:rPr lang="zh-CN" altLang="en-US" sz="4000">
                <a:latin typeface="楷体" panose="02010609060101010101" pitchFamily="49" charset="-122"/>
                <a:ea typeface="楷体" panose="02010609060101010101" pitchFamily="49" charset="-122"/>
              </a:rPr>
              <a:t>友</a:t>
            </a:r>
            <a:endParaRPr lang="zh-CN" altLang="en-US" sz="4000"/>
          </a:p>
        </p:txBody>
      </p:sp>
      <p:sp>
        <p:nvSpPr>
          <p:cNvPr id="24" name="矩形 23"/>
          <p:cNvSpPr>
            <a:spLocks noChangeArrowheads="1"/>
          </p:cNvSpPr>
          <p:nvPr/>
        </p:nvSpPr>
        <p:spPr bwMode="auto">
          <a:xfrm>
            <a:off x="2416375" y="2406767"/>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可歌可</a:t>
            </a:r>
            <a:r>
              <a:rPr lang="zh-CN" altLang="en-US" sz="4000">
                <a:solidFill>
                  <a:srgbClr val="FF0000"/>
                </a:solidFill>
                <a:latin typeface="楷体" panose="02010609060101010101" pitchFamily="49" charset="-122"/>
                <a:ea typeface="楷体" panose="02010609060101010101" pitchFamily="49" charset="-122"/>
              </a:rPr>
              <a:t>泣</a:t>
            </a:r>
            <a:endParaRPr lang="zh-CN" altLang="en-US" sz="4000">
              <a:solidFill>
                <a:srgbClr val="FF0000"/>
              </a:solidFill>
            </a:endParaRPr>
          </a:p>
        </p:txBody>
      </p:sp>
      <p:sp>
        <p:nvSpPr>
          <p:cNvPr id="25" name="矩形 24"/>
          <p:cNvSpPr>
            <a:spLocks noChangeArrowheads="1"/>
          </p:cNvSpPr>
          <p:nvPr/>
        </p:nvSpPr>
        <p:spPr bwMode="auto">
          <a:xfrm>
            <a:off x="557715" y="3406764"/>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鞠躬尽</a:t>
            </a:r>
            <a:r>
              <a:rPr lang="zh-CN" altLang="en-US" sz="4000">
                <a:solidFill>
                  <a:srgbClr val="FF0000"/>
                </a:solidFill>
                <a:latin typeface="楷体" panose="02010609060101010101" pitchFamily="49" charset="-122"/>
                <a:ea typeface="楷体" panose="02010609060101010101" pitchFamily="49" charset="-122"/>
              </a:rPr>
              <a:t>瘁</a:t>
            </a:r>
            <a:endParaRPr lang="zh-CN" altLang="en-US" sz="4000">
              <a:solidFill>
                <a:srgbClr val="FF0000"/>
              </a:solidFill>
            </a:endParaRPr>
          </a:p>
        </p:txBody>
      </p:sp>
      <p:sp>
        <p:nvSpPr>
          <p:cNvPr id="26" name="矩形 25"/>
          <p:cNvSpPr>
            <a:spLocks noChangeArrowheads="1"/>
          </p:cNvSpPr>
          <p:nvPr/>
        </p:nvSpPr>
        <p:spPr bwMode="auto">
          <a:xfrm>
            <a:off x="5617643" y="2502180"/>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鲜</a:t>
            </a:r>
            <a:r>
              <a:rPr lang="zh-CN" altLang="en-US" sz="4000">
                <a:latin typeface="楷体" panose="02010609060101010101" pitchFamily="49" charset="-122"/>
                <a:ea typeface="楷体" panose="02010609060101010101" pitchFamily="49" charset="-122"/>
              </a:rPr>
              <a:t>为人知</a:t>
            </a:r>
            <a:endParaRPr lang="zh-CN" altLang="en-US" sz="4000"/>
          </a:p>
        </p:txBody>
      </p:sp>
      <p:sp>
        <p:nvSpPr>
          <p:cNvPr id="27" name="矩形 26"/>
          <p:cNvSpPr>
            <a:spLocks noChangeArrowheads="1"/>
          </p:cNvSpPr>
          <p:nvPr/>
        </p:nvSpPr>
        <p:spPr bwMode="auto">
          <a:xfrm>
            <a:off x="8423463" y="2502180"/>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至死不</a:t>
            </a:r>
            <a:r>
              <a:rPr lang="zh-CN" altLang="en-US" sz="4000">
                <a:solidFill>
                  <a:srgbClr val="FF0000"/>
                </a:solidFill>
                <a:latin typeface="楷体" panose="02010609060101010101" pitchFamily="49" charset="-122"/>
                <a:ea typeface="楷体" panose="02010609060101010101" pitchFamily="49" charset="-122"/>
              </a:rPr>
              <a:t>懈</a:t>
            </a:r>
            <a:endParaRPr lang="zh-CN" altLang="en-US" sz="4000">
              <a:solidFill>
                <a:srgbClr val="FF0000"/>
              </a:solidFill>
            </a:endParaRPr>
          </a:p>
        </p:txBody>
      </p:sp>
      <p:sp>
        <p:nvSpPr>
          <p:cNvPr id="28" name="矩形 27"/>
          <p:cNvSpPr>
            <a:spLocks noChangeArrowheads="1"/>
          </p:cNvSpPr>
          <p:nvPr/>
        </p:nvSpPr>
        <p:spPr bwMode="auto">
          <a:xfrm>
            <a:off x="973699" y="1028907"/>
            <a:ext cx="77938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xūn</a:t>
            </a:r>
            <a:endParaRPr lang="en-US" altLang="zh-CN" sz="2800">
              <a:latin typeface="汉语拼音" pitchFamily="34" charset="0"/>
              <a:ea typeface="微软雅黑" panose="020b0503020204020204" pitchFamily="34" charset="-122"/>
            </a:endParaRPr>
          </a:p>
        </p:txBody>
      </p:sp>
      <p:sp>
        <p:nvSpPr>
          <p:cNvPr id="29" name="矩形 28"/>
          <p:cNvSpPr>
            <a:spLocks noChangeArrowheads="1"/>
          </p:cNvSpPr>
          <p:nvPr/>
        </p:nvSpPr>
        <p:spPr bwMode="auto">
          <a:xfrm>
            <a:off x="2210542" y="1003854"/>
            <a:ext cx="89319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diàn</a:t>
            </a:r>
            <a:endParaRPr lang="en-US" altLang="zh-CN" sz="2800">
              <a:latin typeface="汉语拼音" pitchFamily="34" charset="0"/>
              <a:ea typeface="微软雅黑" panose="020b0503020204020204" pitchFamily="34" charset="-122"/>
            </a:endParaRPr>
          </a:p>
        </p:txBody>
      </p:sp>
      <p:sp>
        <p:nvSpPr>
          <p:cNvPr id="30" name="矩形 29"/>
          <p:cNvSpPr>
            <a:spLocks noChangeArrowheads="1"/>
          </p:cNvSpPr>
          <p:nvPr/>
        </p:nvSpPr>
        <p:spPr bwMode="auto">
          <a:xfrm>
            <a:off x="4574099" y="1003854"/>
            <a:ext cx="67999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pìn</a:t>
            </a:r>
            <a:endParaRPr lang="en-US" altLang="zh-CN" sz="2800">
              <a:latin typeface="汉语拼音" pitchFamily="34" charset="0"/>
              <a:ea typeface="微软雅黑" panose="020b0503020204020204" pitchFamily="34" charset="-122"/>
            </a:endParaRPr>
          </a:p>
        </p:txBody>
      </p:sp>
      <p:sp>
        <p:nvSpPr>
          <p:cNvPr id="31" name="矩形 30"/>
          <p:cNvSpPr>
            <a:spLocks noChangeArrowheads="1"/>
          </p:cNvSpPr>
          <p:nvPr/>
        </p:nvSpPr>
        <p:spPr bwMode="auto">
          <a:xfrm>
            <a:off x="5798235" y="1003854"/>
            <a:ext cx="80823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yáo</a:t>
            </a:r>
            <a:endParaRPr lang="en-US" altLang="zh-CN" sz="2800">
              <a:latin typeface="汉语拼音" pitchFamily="34" charset="0"/>
              <a:ea typeface="微软雅黑" panose="020b0503020204020204" pitchFamily="34" charset="-122"/>
            </a:endParaRPr>
          </a:p>
        </p:txBody>
      </p:sp>
      <p:sp>
        <p:nvSpPr>
          <p:cNvPr id="32" name="矩形 31"/>
          <p:cNvSpPr>
            <a:spLocks noChangeArrowheads="1"/>
          </p:cNvSpPr>
          <p:nvPr/>
        </p:nvSpPr>
        <p:spPr bwMode="auto">
          <a:xfrm>
            <a:off x="7874876" y="1003854"/>
            <a:ext cx="94769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sòng</a:t>
            </a:r>
            <a:endParaRPr lang="en-US" altLang="zh-CN" sz="2800">
              <a:latin typeface="汉语拼音" pitchFamily="34" charset="0"/>
              <a:ea typeface="微软雅黑" panose="020b0503020204020204" pitchFamily="34" charset="-122"/>
            </a:endParaRPr>
          </a:p>
        </p:txBody>
      </p:sp>
      <p:sp>
        <p:nvSpPr>
          <p:cNvPr id="35" name="矩形 34"/>
          <p:cNvSpPr>
            <a:spLocks noChangeArrowheads="1"/>
          </p:cNvSpPr>
          <p:nvPr/>
        </p:nvSpPr>
        <p:spPr bwMode="auto">
          <a:xfrm>
            <a:off x="577841" y="2046727"/>
            <a:ext cx="68640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zhì</a:t>
            </a:r>
            <a:endParaRPr lang="en-US" altLang="zh-CN" sz="2800">
              <a:latin typeface="汉语拼音" pitchFamily="34" charset="0"/>
              <a:ea typeface="微软雅黑" panose="020b0503020204020204" pitchFamily="34" charset="-122"/>
            </a:endParaRPr>
          </a:p>
        </p:txBody>
      </p:sp>
      <p:sp>
        <p:nvSpPr>
          <p:cNvPr id="36" name="矩形 35"/>
          <p:cNvSpPr>
            <a:spLocks noChangeArrowheads="1"/>
          </p:cNvSpPr>
          <p:nvPr/>
        </p:nvSpPr>
        <p:spPr bwMode="auto">
          <a:xfrm>
            <a:off x="5617643" y="2110782"/>
            <a:ext cx="88197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xiǎn</a:t>
            </a:r>
            <a:endParaRPr lang="en-US" altLang="zh-CN" sz="2800">
              <a:latin typeface="汉语拼音" pitchFamily="34" charset="0"/>
              <a:ea typeface="微软雅黑" panose="020b0503020204020204" pitchFamily="34" charset="-122"/>
            </a:endParaRPr>
          </a:p>
        </p:txBody>
      </p:sp>
      <p:sp>
        <p:nvSpPr>
          <p:cNvPr id="37" name="矩形 36"/>
          <p:cNvSpPr>
            <a:spLocks noChangeArrowheads="1"/>
          </p:cNvSpPr>
          <p:nvPr/>
        </p:nvSpPr>
        <p:spPr bwMode="auto">
          <a:xfrm>
            <a:off x="9942385" y="2110782"/>
            <a:ext cx="65114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xiè</a:t>
            </a:r>
            <a:endParaRPr lang="en-US" altLang="zh-CN" sz="2800">
              <a:latin typeface="汉语拼音" pitchFamily="34" charset="0"/>
              <a:ea typeface="微软雅黑" panose="020b0503020204020204" pitchFamily="34" charset="-122"/>
            </a:endParaRPr>
          </a:p>
        </p:txBody>
      </p:sp>
      <p:sp>
        <p:nvSpPr>
          <p:cNvPr id="38" name="矩形 37"/>
          <p:cNvSpPr>
            <a:spLocks noChangeArrowheads="1"/>
          </p:cNvSpPr>
          <p:nvPr/>
        </p:nvSpPr>
        <p:spPr bwMode="auto">
          <a:xfrm>
            <a:off x="2066815" y="3046724"/>
            <a:ext cx="68159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cuì</a:t>
            </a:r>
            <a:endParaRPr lang="en-US" altLang="zh-CN" sz="2800">
              <a:latin typeface="汉语拼音" pitchFamily="34" charset="0"/>
              <a:ea typeface="微软雅黑" panose="020b0503020204020204" pitchFamily="34" charset="-122"/>
            </a:endParaRPr>
          </a:p>
        </p:txBody>
      </p:sp>
      <p:sp>
        <p:nvSpPr>
          <p:cNvPr id="39" name="矩形 38"/>
          <p:cNvSpPr>
            <a:spLocks noChangeArrowheads="1"/>
          </p:cNvSpPr>
          <p:nvPr/>
        </p:nvSpPr>
        <p:spPr bwMode="auto">
          <a:xfrm>
            <a:off x="4026591" y="2027563"/>
            <a:ext cx="47801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latin typeface="汉语拼音" pitchFamily="34" charset="0"/>
                <a:ea typeface="微软雅黑" panose="020b0503020204020204" pitchFamily="34" charset="-122"/>
              </a:rPr>
              <a:t>qì</a:t>
            </a:r>
            <a:endParaRPr lang="en-US" altLang="zh-CN" sz="2800">
              <a:latin typeface="汉语拼音" pitchFamily="34" charset="0"/>
              <a:ea typeface="微软雅黑" panose="020b0503020204020204" pitchFamily="34" charset="-122"/>
            </a:endParaRPr>
          </a:p>
        </p:txBody>
      </p:sp>
      <p:sp>
        <p:nvSpPr>
          <p:cNvPr id="40" name="矩形 39"/>
          <p:cNvSpPr>
            <a:spLocks noChangeArrowheads="1"/>
          </p:cNvSpPr>
          <p:nvPr/>
        </p:nvSpPr>
        <p:spPr bwMode="auto">
          <a:xfrm>
            <a:off x="9097055" y="1464985"/>
            <a:ext cx="15992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昼</a:t>
            </a:r>
            <a:r>
              <a:rPr lang="zh-CN" altLang="en-US" sz="4000">
                <a:latin typeface="楷体" panose="02010609060101010101" pitchFamily="49" charset="-122"/>
                <a:ea typeface="楷体" panose="02010609060101010101" pitchFamily="49" charset="-122"/>
              </a:rPr>
              <a:t>夜</a:t>
            </a:r>
            <a:endParaRPr lang="zh-CN" altLang="en-US" sz="4000"/>
          </a:p>
        </p:txBody>
      </p:sp>
      <p:sp>
        <p:nvSpPr>
          <p:cNvPr id="42" name="矩形 41"/>
          <p:cNvSpPr>
            <a:spLocks noChangeArrowheads="1"/>
          </p:cNvSpPr>
          <p:nvPr/>
        </p:nvSpPr>
        <p:spPr bwMode="auto">
          <a:xfrm>
            <a:off x="9097093" y="1073587"/>
            <a:ext cx="130275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zhòu</a:t>
            </a:r>
            <a:endParaRPr lang="en-US" altLang="zh-CN" sz="2800">
              <a:latin typeface="汉语拼音" pitchFamily="34" charset="0"/>
              <a:ea typeface="微软雅黑" panose="020b0503020204020204" pitchFamily="34" charset="-122"/>
            </a:endParaRPr>
          </a:p>
        </p:txBody>
      </p:sp>
      <p:sp>
        <p:nvSpPr>
          <p:cNvPr id="44" name="矩形 43"/>
          <p:cNvSpPr>
            <a:spLocks noChangeArrowheads="1"/>
          </p:cNvSpPr>
          <p:nvPr/>
        </p:nvSpPr>
        <p:spPr bwMode="auto">
          <a:xfrm>
            <a:off x="9261415" y="3434584"/>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锋芒毕</a:t>
            </a:r>
            <a:r>
              <a:rPr lang="zh-CN" altLang="en-US" sz="4000">
                <a:solidFill>
                  <a:srgbClr val="FF0000"/>
                </a:solidFill>
                <a:latin typeface="楷体" panose="02010609060101010101" pitchFamily="49" charset="-122"/>
                <a:ea typeface="楷体" panose="02010609060101010101" pitchFamily="49" charset="-122"/>
              </a:rPr>
              <a:t>露</a:t>
            </a:r>
            <a:endParaRPr lang="zh-CN" altLang="en-US" sz="4000">
              <a:solidFill>
                <a:srgbClr val="FF0000"/>
              </a:solidFill>
            </a:endParaRPr>
          </a:p>
        </p:txBody>
      </p:sp>
      <p:sp>
        <p:nvSpPr>
          <p:cNvPr id="45" name="矩形 44"/>
          <p:cNvSpPr>
            <a:spLocks noChangeArrowheads="1"/>
          </p:cNvSpPr>
          <p:nvPr/>
        </p:nvSpPr>
        <p:spPr bwMode="auto">
          <a:xfrm>
            <a:off x="3505037" y="3506592"/>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当之无</a:t>
            </a:r>
            <a:r>
              <a:rPr lang="zh-CN" altLang="en-US" sz="4000">
                <a:solidFill>
                  <a:srgbClr val="FF0000"/>
                </a:solidFill>
                <a:latin typeface="楷体" panose="02010609060101010101" pitchFamily="49" charset="-122"/>
                <a:ea typeface="楷体" panose="02010609060101010101" pitchFamily="49" charset="-122"/>
              </a:rPr>
              <a:t>愧</a:t>
            </a:r>
            <a:endParaRPr lang="zh-CN" altLang="en-US" sz="4000">
              <a:solidFill>
                <a:srgbClr val="FF0000"/>
              </a:solidFill>
            </a:endParaRPr>
          </a:p>
        </p:txBody>
      </p:sp>
      <p:sp>
        <p:nvSpPr>
          <p:cNvPr id="46" name="矩形 45"/>
          <p:cNvSpPr>
            <a:spLocks noChangeArrowheads="1"/>
          </p:cNvSpPr>
          <p:nvPr/>
        </p:nvSpPr>
        <p:spPr bwMode="auto">
          <a:xfrm>
            <a:off x="6313349" y="3494398"/>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家</a:t>
            </a:r>
            <a:r>
              <a:rPr lang="zh-CN" altLang="en-US" sz="4000">
                <a:solidFill>
                  <a:srgbClr val="FF0000"/>
                </a:solidFill>
                <a:latin typeface="楷体" panose="02010609060101010101" pitchFamily="49" charset="-122"/>
                <a:ea typeface="楷体" panose="02010609060101010101" pitchFamily="49" charset="-122"/>
              </a:rPr>
              <a:t>喻</a:t>
            </a:r>
            <a:r>
              <a:rPr lang="zh-CN" altLang="en-US" sz="4000">
                <a:latin typeface="楷体" panose="02010609060101010101" pitchFamily="49" charset="-122"/>
                <a:ea typeface="楷体" panose="02010609060101010101" pitchFamily="49" charset="-122"/>
              </a:rPr>
              <a:t>户晓</a:t>
            </a:r>
            <a:endParaRPr lang="zh-CN" altLang="en-US" sz="4000"/>
          </a:p>
        </p:txBody>
      </p:sp>
      <p:sp>
        <p:nvSpPr>
          <p:cNvPr id="47" name="矩形 46"/>
          <p:cNvSpPr>
            <a:spLocks noChangeArrowheads="1"/>
          </p:cNvSpPr>
          <p:nvPr/>
        </p:nvSpPr>
        <p:spPr bwMode="auto">
          <a:xfrm>
            <a:off x="5001313" y="3115194"/>
            <a:ext cx="66396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kuì</a:t>
            </a:r>
            <a:endParaRPr lang="en-US" altLang="zh-CN" sz="2800">
              <a:latin typeface="汉语拼音" pitchFamily="34" charset="0"/>
              <a:ea typeface="微软雅黑" panose="020b0503020204020204" pitchFamily="34" charset="-122"/>
            </a:endParaRPr>
          </a:p>
        </p:txBody>
      </p:sp>
      <p:sp>
        <p:nvSpPr>
          <p:cNvPr id="48" name="矩形 47"/>
          <p:cNvSpPr>
            <a:spLocks noChangeArrowheads="1"/>
          </p:cNvSpPr>
          <p:nvPr/>
        </p:nvSpPr>
        <p:spPr bwMode="auto">
          <a:xfrm>
            <a:off x="6867236" y="3134358"/>
            <a:ext cx="59824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yù</a:t>
            </a:r>
            <a:endParaRPr lang="en-US" altLang="zh-CN" sz="2800">
              <a:latin typeface="汉语拼音" pitchFamily="34" charset="0"/>
              <a:ea typeface="微软雅黑" panose="020b0503020204020204" pitchFamily="34" charset="-122"/>
            </a:endParaRPr>
          </a:p>
        </p:txBody>
      </p:sp>
      <p:sp>
        <p:nvSpPr>
          <p:cNvPr id="49" name="矩形 48"/>
          <p:cNvSpPr>
            <a:spLocks noChangeArrowheads="1"/>
          </p:cNvSpPr>
          <p:nvPr/>
        </p:nvSpPr>
        <p:spPr bwMode="auto">
          <a:xfrm>
            <a:off x="10872560" y="3043186"/>
            <a:ext cx="48282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lù</a:t>
            </a:r>
            <a:endParaRPr lang="en-US" altLang="zh-CN" sz="2800">
              <a:latin typeface="汉语拼音" pitchFamily="34" charset="0"/>
              <a:ea typeface="微软雅黑" panose="020b0503020204020204" pitchFamily="34" charset="-122"/>
            </a:endParaRPr>
          </a:p>
        </p:txBody>
      </p:sp>
      <p:sp>
        <p:nvSpPr>
          <p:cNvPr id="50" name="矩形 49"/>
          <p:cNvSpPr>
            <a:spLocks noChangeArrowheads="1"/>
          </p:cNvSpPr>
          <p:nvPr/>
        </p:nvSpPr>
        <p:spPr bwMode="auto">
          <a:xfrm>
            <a:off x="614691" y="4630376"/>
            <a:ext cx="223651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妇</a:t>
            </a:r>
            <a:r>
              <a:rPr lang="zh-CN" altLang="en-US" sz="4000">
                <a:solidFill>
                  <a:srgbClr val="FF0000"/>
                </a:solidFill>
                <a:latin typeface="楷体" panose="02010609060101010101" pitchFamily="49" charset="-122"/>
                <a:ea typeface="楷体" panose="02010609060101010101" pitchFamily="49" charset="-122"/>
              </a:rPr>
              <a:t>孺</a:t>
            </a:r>
            <a:r>
              <a:rPr lang="zh-CN" altLang="en-US" sz="4000">
                <a:latin typeface="楷体" panose="02010609060101010101" pitchFamily="49" charset="-122"/>
                <a:ea typeface="楷体" panose="02010609060101010101" pitchFamily="49" charset="-122"/>
              </a:rPr>
              <a:t>皆知</a:t>
            </a:r>
            <a:endParaRPr lang="zh-CN" altLang="en-US" sz="4000"/>
          </a:p>
        </p:txBody>
      </p:sp>
      <p:sp>
        <p:nvSpPr>
          <p:cNvPr id="51" name="矩形 50"/>
          <p:cNvSpPr>
            <a:spLocks noChangeArrowheads="1"/>
          </p:cNvSpPr>
          <p:nvPr/>
        </p:nvSpPr>
        <p:spPr bwMode="auto">
          <a:xfrm>
            <a:off x="3495011" y="4630376"/>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宰</a:t>
            </a:r>
            <a:r>
              <a:rPr lang="zh-CN" altLang="en-US" sz="4000">
                <a:latin typeface="楷体" panose="02010609060101010101" pitchFamily="49" charset="-122"/>
                <a:ea typeface="楷体" panose="02010609060101010101" pitchFamily="49" charset="-122"/>
              </a:rPr>
              <a:t>割</a:t>
            </a:r>
            <a:endParaRPr lang="zh-CN" altLang="en-US" sz="4000"/>
          </a:p>
        </p:txBody>
      </p:sp>
      <p:sp>
        <p:nvSpPr>
          <p:cNvPr id="52" name="矩形 51"/>
          <p:cNvSpPr>
            <a:spLocks noChangeArrowheads="1"/>
          </p:cNvSpPr>
          <p:nvPr/>
        </p:nvSpPr>
        <p:spPr bwMode="auto">
          <a:xfrm>
            <a:off x="5367219" y="4570562"/>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彷</a:t>
            </a:r>
            <a:r>
              <a:rPr lang="zh-CN" altLang="en-US" sz="4000">
                <a:latin typeface="楷体" panose="02010609060101010101" pitchFamily="49" charset="-122"/>
                <a:ea typeface="楷体" panose="02010609060101010101" pitchFamily="49" charset="-122"/>
              </a:rPr>
              <a:t>徨</a:t>
            </a:r>
            <a:endParaRPr lang="zh-CN" altLang="en-US" sz="4000"/>
          </a:p>
        </p:txBody>
      </p:sp>
      <p:sp>
        <p:nvSpPr>
          <p:cNvPr id="53" name="矩形 52"/>
          <p:cNvSpPr>
            <a:spLocks noChangeArrowheads="1"/>
          </p:cNvSpPr>
          <p:nvPr/>
        </p:nvSpPr>
        <p:spPr bwMode="auto">
          <a:xfrm>
            <a:off x="7383443" y="4486360"/>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孕</a:t>
            </a:r>
            <a:r>
              <a:rPr lang="zh-CN" altLang="en-US" sz="4000">
                <a:latin typeface="楷体" panose="02010609060101010101" pitchFamily="49" charset="-122"/>
                <a:ea typeface="楷体" panose="02010609060101010101" pitchFamily="49" charset="-122"/>
              </a:rPr>
              <a:t>育</a:t>
            </a:r>
            <a:endParaRPr lang="zh-CN" altLang="en-US" sz="4000"/>
          </a:p>
        </p:txBody>
      </p:sp>
      <p:sp>
        <p:nvSpPr>
          <p:cNvPr id="54" name="矩形 53"/>
          <p:cNvSpPr>
            <a:spLocks noChangeArrowheads="1"/>
          </p:cNvSpPr>
          <p:nvPr/>
        </p:nvSpPr>
        <p:spPr bwMode="auto">
          <a:xfrm>
            <a:off x="1213462" y="4251172"/>
            <a:ext cx="55335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rú</a:t>
            </a:r>
            <a:endParaRPr lang="en-US" altLang="zh-CN" sz="2800">
              <a:latin typeface="汉语拼音" pitchFamily="34" charset="0"/>
              <a:ea typeface="微软雅黑" panose="020b0503020204020204" pitchFamily="34" charset="-122"/>
            </a:endParaRPr>
          </a:p>
        </p:txBody>
      </p:sp>
      <p:sp>
        <p:nvSpPr>
          <p:cNvPr id="55" name="矩形 54"/>
          <p:cNvSpPr>
            <a:spLocks noChangeArrowheads="1"/>
          </p:cNvSpPr>
          <p:nvPr/>
        </p:nvSpPr>
        <p:spPr bwMode="auto">
          <a:xfrm>
            <a:off x="3495011" y="4251172"/>
            <a:ext cx="68480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zǎi</a:t>
            </a:r>
            <a:endParaRPr lang="en-US" altLang="zh-CN" sz="2800">
              <a:latin typeface="汉语拼音" pitchFamily="34" charset="0"/>
              <a:ea typeface="微软雅黑" panose="020b0503020204020204" pitchFamily="34" charset="-122"/>
            </a:endParaRPr>
          </a:p>
        </p:txBody>
      </p:sp>
      <p:sp>
        <p:nvSpPr>
          <p:cNvPr id="56" name="矩形 55"/>
          <p:cNvSpPr>
            <a:spLocks noChangeArrowheads="1"/>
          </p:cNvSpPr>
          <p:nvPr/>
        </p:nvSpPr>
        <p:spPr bwMode="auto">
          <a:xfrm>
            <a:off x="5223203" y="4179164"/>
            <a:ext cx="100700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pánɡ</a:t>
            </a:r>
            <a:endParaRPr lang="en-US" altLang="zh-CN" sz="2800">
              <a:latin typeface="汉语拼音" pitchFamily="34" charset="0"/>
              <a:ea typeface="微软雅黑" panose="020b0503020204020204" pitchFamily="34" charset="-122"/>
            </a:endParaRPr>
          </a:p>
        </p:txBody>
      </p:sp>
      <p:sp>
        <p:nvSpPr>
          <p:cNvPr id="57" name="矩形 56"/>
          <p:cNvSpPr>
            <a:spLocks noChangeArrowheads="1"/>
          </p:cNvSpPr>
          <p:nvPr/>
        </p:nvSpPr>
        <p:spPr bwMode="auto">
          <a:xfrm>
            <a:off x="7375312" y="4126320"/>
            <a:ext cx="80021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yùn</a:t>
            </a:r>
            <a:endParaRPr lang="en-US" altLang="zh-CN" sz="2800">
              <a:latin typeface="汉语拼音" pitchFamily="34" charset="0"/>
              <a:ea typeface="微软雅黑" panose="020b0503020204020204" pitchFamily="34" charset="-122"/>
            </a:endParaRPr>
          </a:p>
        </p:txBody>
      </p:sp>
      <p:sp>
        <p:nvSpPr>
          <p:cNvPr id="58" name="矩形 57"/>
          <p:cNvSpPr>
            <a:spLocks noChangeArrowheads="1"/>
          </p:cNvSpPr>
          <p:nvPr/>
        </p:nvSpPr>
        <p:spPr bwMode="auto">
          <a:xfrm>
            <a:off x="9284230" y="4616141"/>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昆</a:t>
            </a:r>
            <a:r>
              <a:rPr lang="zh-CN" altLang="en-US" sz="4000">
                <a:solidFill>
                  <a:srgbClr val="FF0000"/>
                </a:solidFill>
                <a:latin typeface="楷体" panose="02010609060101010101" pitchFamily="49" charset="-122"/>
                <a:ea typeface="楷体" panose="02010609060101010101" pitchFamily="49" charset="-122"/>
              </a:rPr>
              <a:t>仑</a:t>
            </a:r>
            <a:endParaRPr lang="zh-CN" altLang="en-US" sz="4000">
              <a:solidFill>
                <a:srgbClr val="FF0000"/>
              </a:solidFill>
            </a:endParaRPr>
          </a:p>
        </p:txBody>
      </p:sp>
      <p:sp>
        <p:nvSpPr>
          <p:cNvPr id="59" name="矩形 58"/>
          <p:cNvSpPr>
            <a:spLocks noChangeArrowheads="1"/>
          </p:cNvSpPr>
          <p:nvPr/>
        </p:nvSpPr>
        <p:spPr bwMode="auto">
          <a:xfrm>
            <a:off x="9808412" y="4243907"/>
            <a:ext cx="68640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lún</a:t>
            </a:r>
            <a:endParaRPr lang="en-US" altLang="zh-CN" sz="2800">
              <a:latin typeface="汉语拼音" pitchFamily="34" charset="0"/>
              <a:ea typeface="微软雅黑" panose="020b0503020204020204" pitchFamily="34" charset="-122"/>
            </a:endParaRPr>
          </a:p>
        </p:txBody>
      </p:sp>
      <p:sp>
        <p:nvSpPr>
          <p:cNvPr id="60" name="矩形 59"/>
          <p:cNvSpPr>
            <a:spLocks noChangeArrowheads="1"/>
          </p:cNvSpPr>
          <p:nvPr/>
        </p:nvSpPr>
        <p:spPr bwMode="auto">
          <a:xfrm>
            <a:off x="669103" y="5752529"/>
            <a:ext cx="69762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曛</a:t>
            </a:r>
            <a:endParaRPr lang="zh-CN" altLang="en-US" sz="4000">
              <a:solidFill>
                <a:srgbClr val="FF0000"/>
              </a:solidFill>
            </a:endParaRPr>
          </a:p>
        </p:txBody>
      </p:sp>
      <p:sp>
        <p:nvSpPr>
          <p:cNvPr id="61" name="矩形 60"/>
          <p:cNvSpPr>
            <a:spLocks noChangeArrowheads="1"/>
          </p:cNvSpPr>
          <p:nvPr/>
        </p:nvSpPr>
        <p:spPr bwMode="auto">
          <a:xfrm>
            <a:off x="2109263" y="5740335"/>
            <a:ext cx="172354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罗布</a:t>
            </a:r>
            <a:r>
              <a:rPr lang="zh-CN" altLang="en-US" sz="4000">
                <a:solidFill>
                  <a:srgbClr val="FF0000"/>
                </a:solidFill>
                <a:latin typeface="楷体" panose="02010609060101010101" pitchFamily="49" charset="-122"/>
                <a:ea typeface="楷体" panose="02010609060101010101" pitchFamily="49" charset="-122"/>
              </a:rPr>
              <a:t>泊</a:t>
            </a:r>
            <a:endParaRPr lang="zh-CN" altLang="en-US" sz="4000">
              <a:solidFill>
                <a:srgbClr val="FF0000"/>
              </a:solidFill>
            </a:endParaRPr>
          </a:p>
        </p:txBody>
      </p:sp>
      <p:sp>
        <p:nvSpPr>
          <p:cNvPr id="62" name="矩形 61"/>
          <p:cNvSpPr>
            <a:spLocks noChangeArrowheads="1"/>
          </p:cNvSpPr>
          <p:nvPr/>
        </p:nvSpPr>
        <p:spPr bwMode="auto">
          <a:xfrm>
            <a:off x="4485527" y="5752529"/>
            <a:ext cx="69762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铤</a:t>
            </a:r>
            <a:endParaRPr lang="zh-CN" altLang="en-US" sz="4000">
              <a:solidFill>
                <a:srgbClr val="FF0000"/>
              </a:solidFill>
            </a:endParaRPr>
          </a:p>
        </p:txBody>
      </p:sp>
      <p:sp>
        <p:nvSpPr>
          <p:cNvPr id="63" name="矩形 62"/>
          <p:cNvSpPr>
            <a:spLocks noChangeArrowheads="1"/>
          </p:cNvSpPr>
          <p:nvPr/>
        </p:nvSpPr>
        <p:spPr bwMode="auto">
          <a:xfrm>
            <a:off x="5709663" y="5752529"/>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殷</a:t>
            </a:r>
            <a:r>
              <a:rPr lang="zh-CN" altLang="en-US" sz="4000">
                <a:latin typeface="楷体" panose="02010609060101010101" pitchFamily="49" charset="-122"/>
                <a:ea typeface="楷体" panose="02010609060101010101" pitchFamily="49" charset="-122"/>
              </a:rPr>
              <a:t>红</a:t>
            </a:r>
            <a:endParaRPr lang="zh-CN" altLang="en-US" sz="4000"/>
          </a:p>
        </p:txBody>
      </p:sp>
      <p:sp>
        <p:nvSpPr>
          <p:cNvPr id="64" name="矩形 63"/>
          <p:cNvSpPr>
            <a:spLocks noChangeArrowheads="1"/>
          </p:cNvSpPr>
          <p:nvPr/>
        </p:nvSpPr>
        <p:spPr bwMode="auto">
          <a:xfrm>
            <a:off x="7163371" y="5680521"/>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楷体" panose="02010609060101010101" pitchFamily="49" charset="-122"/>
                <a:ea typeface="楷体" panose="02010609060101010101" pitchFamily="49" charset="-122"/>
              </a:rPr>
              <a:t>无</a:t>
            </a:r>
            <a:r>
              <a:rPr lang="zh-CN" altLang="en-US" sz="4000">
                <a:solidFill>
                  <a:srgbClr val="FF0000"/>
                </a:solidFill>
                <a:latin typeface="楷体" panose="02010609060101010101" pitchFamily="49" charset="-122"/>
                <a:ea typeface="楷体" panose="02010609060101010101" pitchFamily="49" charset="-122"/>
              </a:rPr>
              <a:t>垠</a:t>
            </a:r>
            <a:endParaRPr lang="zh-CN" altLang="en-US" sz="4000">
              <a:solidFill>
                <a:srgbClr val="FF0000"/>
              </a:solidFill>
            </a:endParaRPr>
          </a:p>
        </p:txBody>
      </p:sp>
      <p:sp>
        <p:nvSpPr>
          <p:cNvPr id="65" name="矩形 64"/>
          <p:cNvSpPr>
            <a:spLocks noChangeArrowheads="1"/>
          </p:cNvSpPr>
          <p:nvPr/>
        </p:nvSpPr>
        <p:spPr bwMode="auto">
          <a:xfrm>
            <a:off x="649838" y="5418911"/>
            <a:ext cx="77938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xūn</a:t>
            </a:r>
            <a:endParaRPr lang="en-US" altLang="zh-CN" sz="2800">
              <a:latin typeface="汉语拼音" pitchFamily="34" charset="0"/>
              <a:ea typeface="微软雅黑" panose="020b0503020204020204" pitchFamily="34" charset="-122"/>
            </a:endParaRPr>
          </a:p>
        </p:txBody>
      </p:sp>
      <p:sp>
        <p:nvSpPr>
          <p:cNvPr id="66" name="矩形 65"/>
          <p:cNvSpPr>
            <a:spLocks noChangeArrowheads="1"/>
          </p:cNvSpPr>
          <p:nvPr/>
        </p:nvSpPr>
        <p:spPr bwMode="auto">
          <a:xfrm>
            <a:off x="3247675" y="5360881"/>
            <a:ext cx="58541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pō</a:t>
            </a:r>
            <a:endParaRPr lang="en-US" altLang="zh-CN" sz="2800">
              <a:latin typeface="汉语拼音" pitchFamily="34" charset="0"/>
              <a:ea typeface="微软雅黑" panose="020b0503020204020204" pitchFamily="34" charset="-122"/>
            </a:endParaRPr>
          </a:p>
        </p:txBody>
      </p:sp>
      <p:sp>
        <p:nvSpPr>
          <p:cNvPr id="67" name="矩形 66"/>
          <p:cNvSpPr>
            <a:spLocks noChangeArrowheads="1"/>
          </p:cNvSpPr>
          <p:nvPr/>
        </p:nvSpPr>
        <p:spPr bwMode="auto">
          <a:xfrm>
            <a:off x="4413519" y="5392489"/>
            <a:ext cx="85151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tǐnɡ</a:t>
            </a:r>
            <a:endParaRPr lang="en-US" altLang="zh-CN" sz="2800">
              <a:latin typeface="汉语拼音" pitchFamily="34" charset="0"/>
              <a:ea typeface="微软雅黑" panose="020b0503020204020204" pitchFamily="34" charset="-122"/>
            </a:endParaRPr>
          </a:p>
        </p:txBody>
      </p:sp>
      <p:sp>
        <p:nvSpPr>
          <p:cNvPr id="68" name="矩形 67"/>
          <p:cNvSpPr>
            <a:spLocks noChangeArrowheads="1"/>
          </p:cNvSpPr>
          <p:nvPr/>
        </p:nvSpPr>
        <p:spPr bwMode="auto">
          <a:xfrm>
            <a:off x="5688175" y="5372922"/>
            <a:ext cx="81144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yān</a:t>
            </a:r>
            <a:endParaRPr lang="en-US" altLang="zh-CN" sz="2800">
              <a:latin typeface="汉语拼音" pitchFamily="34" charset="0"/>
              <a:ea typeface="微软雅黑" panose="020b0503020204020204" pitchFamily="34" charset="-122"/>
            </a:endParaRPr>
          </a:p>
        </p:txBody>
      </p:sp>
      <p:sp>
        <p:nvSpPr>
          <p:cNvPr id="69" name="矩形 68"/>
          <p:cNvSpPr>
            <a:spLocks noChangeArrowheads="1"/>
          </p:cNvSpPr>
          <p:nvPr/>
        </p:nvSpPr>
        <p:spPr bwMode="auto">
          <a:xfrm>
            <a:off x="7665460" y="5363244"/>
            <a:ext cx="67999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yín</a:t>
            </a:r>
            <a:endParaRPr lang="en-US" altLang="zh-CN" sz="2800">
              <a:latin typeface="汉语拼音" pitchFamily="34" charset="0"/>
              <a:ea typeface="微软雅黑" panose="020b0503020204020204" pitchFamily="34" charset="-122"/>
            </a:endParaRPr>
          </a:p>
        </p:txBody>
      </p:sp>
      <p:sp>
        <p:nvSpPr>
          <p:cNvPr id="74" name="矩形 73"/>
          <p:cNvSpPr>
            <a:spLocks noChangeArrowheads="1"/>
          </p:cNvSpPr>
          <p:nvPr/>
        </p:nvSpPr>
        <p:spPr bwMode="auto">
          <a:xfrm>
            <a:off x="10674365" y="1461456"/>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萦</a:t>
            </a:r>
            <a:r>
              <a:rPr lang="zh-CN" altLang="en-US" sz="4000">
                <a:latin typeface="楷体" panose="02010609060101010101" pitchFamily="49" charset="-122"/>
                <a:ea typeface="楷体" panose="02010609060101010101" pitchFamily="49" charset="-122"/>
              </a:rPr>
              <a:t>带</a:t>
            </a:r>
            <a:endParaRPr lang="zh-CN" altLang="en-US" sz="4000"/>
          </a:p>
        </p:txBody>
      </p:sp>
      <p:sp>
        <p:nvSpPr>
          <p:cNvPr id="75" name="矩形 74"/>
          <p:cNvSpPr>
            <a:spLocks noChangeArrowheads="1"/>
          </p:cNvSpPr>
          <p:nvPr/>
        </p:nvSpPr>
        <p:spPr bwMode="auto">
          <a:xfrm>
            <a:off x="10644544" y="1029408"/>
            <a:ext cx="8803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yínɡ</a:t>
            </a:r>
            <a:endParaRPr lang="en-US" altLang="zh-CN" sz="2800">
              <a:latin typeface="汉语拼音" pitchFamily="34" charset="0"/>
              <a:ea typeface="微软雅黑" panose="020b0503020204020204" pitchFamily="34" charset="-122"/>
            </a:endParaRPr>
          </a:p>
        </p:txBody>
      </p:sp>
      <p:sp>
        <p:nvSpPr>
          <p:cNvPr id="76" name="矩形 75"/>
          <p:cNvSpPr>
            <a:spLocks noChangeArrowheads="1"/>
          </p:cNvSpPr>
          <p:nvPr/>
        </p:nvSpPr>
        <p:spPr bwMode="auto">
          <a:xfrm>
            <a:off x="8792425" y="5797083"/>
            <a:ext cx="121058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rPr>
              <a:t>燕</a:t>
            </a:r>
            <a:r>
              <a:rPr lang="zh-CN" altLang="en-US" sz="4000">
                <a:latin typeface="楷体" panose="02010609060101010101" pitchFamily="49" charset="-122"/>
                <a:ea typeface="楷体" panose="02010609060101010101" pitchFamily="49" charset="-122"/>
              </a:rPr>
              <a:t>然</a:t>
            </a:r>
            <a:endParaRPr lang="zh-CN" altLang="en-US" sz="4000"/>
          </a:p>
        </p:txBody>
      </p:sp>
      <p:sp>
        <p:nvSpPr>
          <p:cNvPr id="77" name="矩形 76"/>
          <p:cNvSpPr>
            <a:spLocks noChangeArrowheads="1"/>
          </p:cNvSpPr>
          <p:nvPr/>
        </p:nvSpPr>
        <p:spPr bwMode="auto">
          <a:xfrm>
            <a:off x="8792425" y="5365035"/>
            <a:ext cx="81144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err="1">
                <a:latin typeface="汉语拼音" pitchFamily="34" charset="0"/>
                <a:ea typeface="微软雅黑" panose="020b0503020204020204" pitchFamily="34" charset="-122"/>
              </a:rPr>
              <a:t>yān</a:t>
            </a:r>
            <a:endParaRPr lang="en-US" altLang="zh-CN" sz="2800">
              <a:latin typeface="汉语拼音" pitchFamily="34" charset="0"/>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0" y="0"/>
            <a:ext cx="12082072" cy="741680"/>
            <a:chOff x="0" y="11169"/>
            <a:chExt cx="9144000" cy="246221"/>
          </a:xfrm>
        </p:grpSpPr>
        <p:cxnSp>
          <p:nvCxnSpPr>
            <p:cNvPr id="17" name="直接连接符 16"/>
            <p:cNvCxnSpPr/>
            <p:nvPr/>
          </p:nvCxnSpPr>
          <p:spPr>
            <a:xfrm>
              <a:off x="0" y="257390"/>
              <a:ext cx="9144000"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0" y="11169"/>
              <a:ext cx="2368100" cy="239541"/>
            </a:xfrm>
            <a:prstGeom prst="rect">
              <a:avLst/>
            </a:prstGeom>
            <a:solidFill>
              <a:schemeClr val="accent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文本框 18"/>
            <p:cNvSpPr txBox="1"/>
            <p:nvPr/>
          </p:nvSpPr>
          <p:spPr>
            <a:xfrm>
              <a:off x="87885" y="11169"/>
              <a:ext cx="729205" cy="1755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20" name="矩形 19"/>
            <p:cNvSpPr/>
            <p:nvPr/>
          </p:nvSpPr>
          <p:spPr>
            <a:xfrm>
              <a:off x="620319" y="11169"/>
              <a:ext cx="3078867" cy="1755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000">
                <a:solidFill>
                  <a:schemeClr val="bg1"/>
                </a:solidFill>
                <a:latin typeface="微软雅黑" panose="020b0503020204020204" pitchFamily="34" charset="-122"/>
                <a:ea typeface="微软雅黑" panose="020b0503020204020204" pitchFamily="34" charset="-122"/>
              </a:endParaRPr>
            </a:p>
          </p:txBody>
        </p:sp>
      </p:grpSp>
      <p:sp>
        <p:nvSpPr>
          <p:cNvPr id="21" name="矩形 20"/>
          <p:cNvSpPr/>
          <p:nvPr/>
        </p:nvSpPr>
        <p:spPr>
          <a:xfrm>
            <a:off x="469642" y="-33624"/>
            <a:ext cx="1826141"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整体把握</a:t>
            </a:r>
            <a:endParaRPr lang="zh-CN" altLang="en-US" sz="3200" b="1">
              <a:solidFill>
                <a:schemeClr val="bg1"/>
              </a:solidFill>
              <a:cs typeface="+mn-ea"/>
              <a:sym typeface="+mn-lt"/>
            </a:endParaRPr>
          </a:p>
        </p:txBody>
      </p:sp>
      <p:pic>
        <p:nvPicPr>
          <p:cNvPr id="9" name="图片 8"/>
          <p:cNvPicPr>
            <a:picLocks noChangeAspect="1"/>
          </p:cNvPicPr>
          <p:nvPr/>
        </p:nvPicPr>
        <p:blipFill>
          <a:blip r:embed="rId3"/>
          <a:stretch>
            <a:fillRect/>
          </a:stretch>
        </p:blipFill>
        <p:spPr>
          <a:xfrm>
            <a:off x="9397999" y="5223895"/>
            <a:ext cx="3212729" cy="1784850"/>
          </a:xfrm>
          <a:prstGeom prst="rect">
            <a:avLst/>
          </a:prstGeom>
        </p:spPr>
      </p:pic>
      <p:sp>
        <p:nvSpPr>
          <p:cNvPr id="10" name="文本框 9"/>
          <p:cNvSpPr txBox="1"/>
          <p:nvPr/>
        </p:nvSpPr>
        <p:spPr>
          <a:xfrm>
            <a:off x="597876" y="1174608"/>
            <a:ext cx="10637449" cy="8309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solidFill>
                  <a:srgbClr val="C00000"/>
                </a:solidFill>
                <a:latin typeface="宋体" panose="02010600030101010101" pitchFamily="2" charset="-122"/>
              </a:rPr>
              <a:t>从</a:t>
            </a:r>
            <a:r>
              <a:rPr lang="en-US" altLang="zh-CN" sz="2400" b="1">
                <a:solidFill>
                  <a:srgbClr val="C00000"/>
                </a:solidFill>
                <a:latin typeface="宋体" panose="02010600030101010101" pitchFamily="2" charset="-122"/>
              </a:rPr>
              <a:t>“</a:t>
            </a:r>
            <a:r>
              <a:rPr lang="zh-CN" altLang="en-US" sz="2400" b="1">
                <a:solidFill>
                  <a:srgbClr val="C00000"/>
                </a:solidFill>
                <a:latin typeface="宋体" panose="02010600030101010101" pitchFamily="2" charset="-122"/>
              </a:rPr>
              <a:t>任人宰割</a:t>
            </a:r>
            <a:r>
              <a:rPr lang="en-US" altLang="zh-CN" sz="2400" b="1">
                <a:solidFill>
                  <a:srgbClr val="C00000"/>
                </a:solidFill>
                <a:latin typeface="宋体" panose="02010600030101010101" pitchFamily="2" charset="-122"/>
              </a:rPr>
              <a:t>”</a:t>
            </a:r>
            <a:r>
              <a:rPr lang="zh-CN" altLang="en-US" sz="2400" b="1">
                <a:solidFill>
                  <a:srgbClr val="C00000"/>
                </a:solidFill>
                <a:latin typeface="宋体" panose="02010600030101010101" pitchFamily="2" charset="-122"/>
              </a:rPr>
              <a:t>到</a:t>
            </a:r>
            <a:r>
              <a:rPr lang="en-US" altLang="zh-CN" sz="2400" b="1">
                <a:solidFill>
                  <a:srgbClr val="C00000"/>
                </a:solidFill>
                <a:latin typeface="宋体" panose="02010600030101010101" pitchFamily="2" charset="-122"/>
              </a:rPr>
              <a:t>“</a:t>
            </a:r>
            <a:r>
              <a:rPr lang="zh-CN" altLang="en-US" sz="2400" b="1">
                <a:solidFill>
                  <a:srgbClr val="C00000"/>
                </a:solidFill>
                <a:latin typeface="宋体" panose="02010600030101010101" pitchFamily="2" charset="-122"/>
              </a:rPr>
              <a:t>站起来了</a:t>
            </a:r>
            <a:r>
              <a:rPr lang="en-US" altLang="zh-CN" sz="2400" b="1">
                <a:solidFill>
                  <a:srgbClr val="C00000"/>
                </a:solidFill>
                <a:latin typeface="宋体" panose="02010600030101010101" pitchFamily="2" charset="-122"/>
              </a:rPr>
              <a:t>”</a:t>
            </a:r>
            <a:r>
              <a:rPr lang="zh-CN" altLang="en-US" sz="2400" b="1">
                <a:solidFill>
                  <a:schemeClr val="tx1"/>
                </a:solidFill>
                <a:latin typeface="宋体" panose="02010600030101010101" pitchFamily="2" charset="-122"/>
              </a:rPr>
              <a:t>：引子，概述邓稼先是一位对祖国、对民族的发展有巨大贡献的杰出的科学家。</a:t>
            </a:r>
            <a:endParaRPr lang="zh-CN" altLang="en-US" sz="2400" b="1">
              <a:solidFill>
                <a:schemeClr val="tx1"/>
              </a:solidFill>
              <a:latin typeface="宋体" panose="02010600030101010101" pitchFamily="2" charset="-122"/>
            </a:endParaRPr>
          </a:p>
        </p:txBody>
      </p:sp>
      <p:sp>
        <p:nvSpPr>
          <p:cNvPr id="12" name="文本框 11"/>
          <p:cNvSpPr txBox="1"/>
          <p:nvPr/>
        </p:nvSpPr>
        <p:spPr>
          <a:xfrm>
            <a:off x="597876" y="2251797"/>
            <a:ext cx="8389619" cy="461665"/>
          </a:xfrm>
          <a:prstGeom prst="rect">
            <a:avLst/>
          </a:prstGeom>
          <a:noFill/>
        </p:spPr>
        <p:txBody>
          <a:bodyPr wrap="square">
            <a:spAutoFit/>
          </a:bodyPr>
          <a:lstStyle>
            <a:defPPr>
              <a:defRPr lang="zh-CN"/>
            </a:defPPr>
            <a:lvl1pPr marL="0" algn="l" defTabSz="914400" rtl="0" eaLnBrk="1" latinLnBrk="0" hangingPunct="1">
              <a:defRPr sz="2400" b="1" kern="1200">
                <a:solidFill>
                  <a:schemeClr val="tx1"/>
                </a:solidFill>
                <a:latin typeface="宋体" panose="02010600030101010101" pitchFamily="2"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en-US" altLang="zh-CN">
                <a:solidFill>
                  <a:srgbClr val="C00000"/>
                </a:solidFill>
              </a:rPr>
              <a:t>“</a:t>
            </a:r>
            <a:r>
              <a:rPr lang="zh-CN" altLang="en-US">
                <a:solidFill>
                  <a:srgbClr val="C00000"/>
                </a:solidFill>
              </a:rPr>
              <a:t>两弹</a:t>
            </a:r>
            <a:r>
              <a:rPr lang="en-US" altLang="zh-CN">
                <a:solidFill>
                  <a:srgbClr val="C00000"/>
                </a:solidFill>
              </a:rPr>
              <a:t>”</a:t>
            </a:r>
            <a:r>
              <a:rPr lang="zh-CN" altLang="en-US">
                <a:solidFill>
                  <a:srgbClr val="C00000"/>
                </a:solidFill>
              </a:rPr>
              <a:t>元勋</a:t>
            </a:r>
            <a:r>
              <a:rPr lang="zh-CN" altLang="en-US"/>
              <a:t>：概括邓稼先生平经历和巨大贡献。</a:t>
            </a:r>
            <a:endParaRPr lang="zh-CN" altLang="en-US"/>
          </a:p>
        </p:txBody>
      </p:sp>
      <p:sp>
        <p:nvSpPr>
          <p:cNvPr id="14" name="文本框 13"/>
          <p:cNvSpPr txBox="1"/>
          <p:nvPr/>
        </p:nvSpPr>
        <p:spPr>
          <a:xfrm>
            <a:off x="597876" y="2959654"/>
            <a:ext cx="11024153" cy="461665"/>
          </a:xfrm>
          <a:prstGeom prst="rect">
            <a:avLst/>
          </a:prstGeom>
          <a:noFill/>
        </p:spPr>
        <p:txBody>
          <a:bodyPr wrap="square">
            <a:spAutoFit/>
          </a:bodyPr>
          <a:lstStyle>
            <a:defPPr>
              <a:defRPr lang="zh-CN"/>
            </a:defPPr>
            <a:lvl1pPr marL="0" algn="l" defTabSz="914400" rtl="0" eaLnBrk="1" latinLnBrk="0" hangingPunct="1">
              <a:defRPr sz="2400" b="1" kern="1200">
                <a:solidFill>
                  <a:schemeClr val="tx1"/>
                </a:solidFill>
                <a:latin typeface="宋体" panose="02010600030101010101" pitchFamily="2"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a:solidFill>
                  <a:srgbClr val="C00000"/>
                </a:solidFill>
              </a:rPr>
              <a:t>邓稼先与奥本海默</a:t>
            </a:r>
            <a:r>
              <a:rPr lang="zh-CN" altLang="en-US"/>
              <a:t>：两人对比，揭示邓稼先能领导大家做出历史性贡献的原因。</a:t>
            </a:r>
            <a:endParaRPr lang="zh-CN" altLang="en-US"/>
          </a:p>
        </p:txBody>
      </p:sp>
      <p:sp>
        <p:nvSpPr>
          <p:cNvPr id="22" name="文本框 21"/>
          <p:cNvSpPr txBox="1"/>
          <p:nvPr/>
        </p:nvSpPr>
        <p:spPr>
          <a:xfrm>
            <a:off x="597876" y="3667511"/>
            <a:ext cx="10537568" cy="830997"/>
          </a:xfrm>
          <a:prstGeom prst="rect">
            <a:avLst/>
          </a:prstGeom>
          <a:noFill/>
        </p:spPr>
        <p:txBody>
          <a:bodyPr wrap="square">
            <a:spAutoFit/>
          </a:bodyPr>
          <a:lstStyle>
            <a:defPPr>
              <a:defRPr lang="zh-CN"/>
            </a:defPPr>
            <a:lvl1pPr marL="0" algn="l" defTabSz="914400" rtl="0" eaLnBrk="1" latinLnBrk="0" hangingPunct="1">
              <a:defRPr sz="2400" b="1" kern="1200">
                <a:solidFill>
                  <a:schemeClr val="tx1"/>
                </a:solidFill>
                <a:latin typeface="宋体" panose="02010600030101010101" pitchFamily="2"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a:solidFill>
                  <a:srgbClr val="C00000"/>
                </a:solidFill>
              </a:rPr>
              <a:t>民族感情？友情？</a:t>
            </a:r>
            <a:r>
              <a:rPr lang="zh-CN" altLang="en-US"/>
              <a:t>：邓稼先领导科研人员独立设计“两弹”获得成功，作者感到骄傲。</a:t>
            </a:r>
            <a:endParaRPr lang="zh-CN" altLang="en-US"/>
          </a:p>
        </p:txBody>
      </p:sp>
      <p:sp>
        <p:nvSpPr>
          <p:cNvPr id="23" name="文本框 22"/>
          <p:cNvSpPr txBox="1"/>
          <p:nvPr/>
        </p:nvSpPr>
        <p:spPr>
          <a:xfrm>
            <a:off x="597876" y="4744700"/>
            <a:ext cx="10537568" cy="461665"/>
          </a:xfrm>
          <a:prstGeom prst="rect">
            <a:avLst/>
          </a:prstGeom>
          <a:noFill/>
        </p:spPr>
        <p:txBody>
          <a:bodyPr wrap="square">
            <a:spAutoFit/>
          </a:bodyPr>
          <a:lstStyle>
            <a:defPPr>
              <a:defRPr lang="zh-CN"/>
            </a:defPPr>
            <a:lvl1pPr marL="0" algn="l" defTabSz="914400" rtl="0" eaLnBrk="1" latinLnBrk="0" hangingPunct="1">
              <a:defRPr sz="2400" b="1" kern="1200">
                <a:solidFill>
                  <a:schemeClr val="tx1"/>
                </a:solidFill>
                <a:latin typeface="宋体" panose="02010600030101010101" pitchFamily="2"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en-US" altLang="zh-CN">
                <a:solidFill>
                  <a:srgbClr val="C00000"/>
                </a:solidFill>
              </a:rPr>
              <a:t>“</a:t>
            </a:r>
            <a:r>
              <a:rPr lang="zh-CN" altLang="en-US">
                <a:solidFill>
                  <a:srgbClr val="C00000"/>
                </a:solidFill>
              </a:rPr>
              <a:t>我不能走</a:t>
            </a:r>
            <a:r>
              <a:rPr lang="en-US" altLang="zh-CN">
                <a:solidFill>
                  <a:srgbClr val="C00000"/>
                </a:solidFill>
              </a:rPr>
              <a:t>”</a:t>
            </a:r>
            <a:r>
              <a:rPr lang="zh-CN" altLang="en-US"/>
              <a:t>：写邓稼先在极端困难的条件下不怕牺牲、勇于奉献的精神。</a:t>
            </a:r>
            <a:endParaRPr lang="zh-CN" altLang="en-US"/>
          </a:p>
        </p:txBody>
      </p:sp>
      <p:sp>
        <p:nvSpPr>
          <p:cNvPr id="24" name="文本框 23"/>
          <p:cNvSpPr txBox="1"/>
          <p:nvPr/>
        </p:nvSpPr>
        <p:spPr>
          <a:xfrm>
            <a:off x="597876" y="5452559"/>
            <a:ext cx="6305106" cy="461665"/>
          </a:xfrm>
          <a:prstGeom prst="rect">
            <a:avLst/>
          </a:prstGeom>
          <a:noFill/>
        </p:spPr>
        <p:txBody>
          <a:bodyPr wrap="square">
            <a:spAutoFit/>
          </a:bodyPr>
          <a:lstStyle>
            <a:defPPr>
              <a:defRPr lang="zh-CN"/>
            </a:defPPr>
            <a:lvl1pPr marL="0" algn="l" defTabSz="914400" rtl="0" eaLnBrk="1" latinLnBrk="0" hangingPunct="1">
              <a:defRPr sz="2400" b="1" kern="1200">
                <a:solidFill>
                  <a:schemeClr val="tx1"/>
                </a:solidFill>
                <a:latin typeface="宋体" panose="02010600030101010101" pitchFamily="2"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a:solidFill>
                  <a:srgbClr val="C00000"/>
                </a:solidFill>
              </a:rPr>
              <a:t>永恒的骄傲</a:t>
            </a:r>
            <a:r>
              <a:rPr lang="zh-CN" altLang="en-US"/>
              <a:t>：对邓稼先的总结评价。</a:t>
            </a:r>
            <a:endParaRPr lang="zh-CN" altLang="en-US"/>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矩形 20"/>
          <p:cNvSpPr/>
          <p:nvPr/>
        </p:nvSpPr>
        <p:spPr>
          <a:xfrm>
            <a:off x="264455" y="-33624"/>
            <a:ext cx="2236510"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了解邓稼先</a:t>
            </a:r>
            <a:endParaRPr lang="zh-CN" altLang="en-US" sz="3200" b="1">
              <a:solidFill>
                <a:schemeClr val="bg1"/>
              </a:solidFill>
              <a:cs typeface="+mn-ea"/>
              <a:sym typeface="+mn-lt"/>
            </a:endParaRPr>
          </a:p>
        </p:txBody>
      </p:sp>
      <p:pic>
        <p:nvPicPr>
          <p:cNvPr id="12" name="图片 11"/>
          <p:cNvPicPr>
            <a:picLocks noChangeAspect="1"/>
          </p:cNvPicPr>
          <p:nvPr/>
        </p:nvPicPr>
        <p:blipFill>
          <a:blip r:embed="rId3"/>
          <a:stretch>
            <a:fillRect/>
          </a:stretch>
        </p:blipFill>
        <p:spPr>
          <a:xfrm>
            <a:off x="116123" y="5794886"/>
            <a:ext cx="1025105" cy="1203470"/>
          </a:xfrm>
          <a:prstGeom prst="rect">
            <a:avLst/>
          </a:prstGeom>
        </p:spPr>
      </p:pic>
      <p:sp>
        <p:nvSpPr>
          <p:cNvPr id="13" name="文本框 12"/>
          <p:cNvSpPr txBox="1"/>
          <p:nvPr/>
        </p:nvSpPr>
        <p:spPr>
          <a:xfrm>
            <a:off x="863600" y="489635"/>
            <a:ext cx="10688320" cy="128400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a:latin typeface="楷体" panose="02010609060101010101" pitchFamily="49" charset="-122"/>
                <a:ea typeface="楷体" panose="02010609060101010101" pitchFamily="49" charset="-122"/>
              </a:rPr>
              <a:t>1948</a:t>
            </a:r>
            <a:r>
              <a:rPr lang="zh-CN" altLang="en-US" sz="2800" b="1">
                <a:latin typeface="楷体" panose="02010609060101010101" pitchFamily="49" charset="-122"/>
                <a:ea typeface="楷体" panose="02010609060101010101" pitchFamily="49" charset="-122"/>
              </a:rPr>
              <a:t>年到</a:t>
            </a:r>
            <a:r>
              <a:rPr lang="en-US" altLang="zh-CN" sz="2800" b="1">
                <a:latin typeface="楷体" panose="02010609060101010101" pitchFamily="49" charset="-122"/>
                <a:ea typeface="楷体" panose="02010609060101010101" pitchFamily="49" charset="-122"/>
              </a:rPr>
              <a:t>1950</a:t>
            </a:r>
            <a:r>
              <a:rPr lang="zh-CN" altLang="en-US" sz="2800" b="1">
                <a:latin typeface="楷体" panose="02010609060101010101" pitchFamily="49" charset="-122"/>
                <a:ea typeface="楷体" panose="02010609060101010101" pitchFamily="49" charset="-122"/>
              </a:rPr>
              <a:t>年赴美国普渡大学读理论物理，获得博士学位后立即乘船回国，</a:t>
            </a:r>
            <a:r>
              <a:rPr lang="en-US" altLang="zh-CN" sz="2800" b="1">
                <a:latin typeface="楷体" panose="02010609060101010101" pitchFamily="49" charset="-122"/>
                <a:ea typeface="楷体" panose="02010609060101010101" pitchFamily="49" charset="-122"/>
              </a:rPr>
              <a:t>1950</a:t>
            </a:r>
            <a:r>
              <a:rPr lang="zh-CN" altLang="en-US" sz="2800" b="1">
                <a:latin typeface="楷体" panose="02010609060101010101" pitchFamily="49" charset="-122"/>
                <a:ea typeface="楷体" panose="02010609060101010101" pitchFamily="49" charset="-122"/>
              </a:rPr>
              <a:t>年</a:t>
            </a:r>
            <a:r>
              <a:rPr lang="en-US" altLang="zh-CN" sz="2800" b="1">
                <a:latin typeface="楷体" panose="02010609060101010101" pitchFamily="49" charset="-122"/>
                <a:ea typeface="楷体" panose="02010609060101010101" pitchFamily="49" charset="-122"/>
              </a:rPr>
              <a:t>10</a:t>
            </a:r>
            <a:r>
              <a:rPr lang="zh-CN" altLang="en-US" sz="2800" b="1">
                <a:latin typeface="楷体" panose="02010609060101010101" pitchFamily="49" charset="-122"/>
                <a:ea typeface="楷体" panose="02010609060101010101" pitchFamily="49" charset="-122"/>
              </a:rPr>
              <a:t>月到中国科学院工作。</a:t>
            </a:r>
            <a:endParaRPr lang="zh-CN" altLang="en-US" sz="2800" b="1">
              <a:latin typeface="楷体" panose="02010609060101010101" pitchFamily="49" charset="-122"/>
              <a:ea typeface="楷体" panose="02010609060101010101" pitchFamily="49" charset="-122"/>
            </a:endParaRPr>
          </a:p>
        </p:txBody>
      </p:sp>
      <p:sp>
        <p:nvSpPr>
          <p:cNvPr id="3" name="矩形: 圆角 2"/>
          <p:cNvSpPr/>
          <p:nvPr/>
        </p:nvSpPr>
        <p:spPr>
          <a:xfrm>
            <a:off x="10596880" y="625527"/>
            <a:ext cx="782320" cy="506111"/>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 name="文本框 3"/>
          <p:cNvSpPr txBox="1"/>
          <p:nvPr/>
        </p:nvSpPr>
        <p:spPr>
          <a:xfrm>
            <a:off x="8478520" y="1839661"/>
            <a:ext cx="909320" cy="523220"/>
          </a:xfrm>
          <a:prstGeom prst="rect">
            <a:avLst/>
          </a:prstGeom>
          <a:solidFill>
            <a:schemeClr val="accent2">
              <a:lumMod val="20000"/>
              <a:lumOff val="8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爱国</a:t>
            </a:r>
            <a:endParaRPr lang="zh-CN" altLang="en-US" sz="2800" b="1"/>
          </a:p>
        </p:txBody>
      </p:sp>
      <p:sp>
        <p:nvSpPr>
          <p:cNvPr id="22" name="文本框 21"/>
          <p:cNvSpPr txBox="1"/>
          <p:nvPr/>
        </p:nvSpPr>
        <p:spPr>
          <a:xfrm>
            <a:off x="934720" y="3067596"/>
            <a:ext cx="10617200" cy="1930337"/>
          </a:xfrm>
          <a:prstGeom prst="rect">
            <a:avLst/>
          </a:prstGeom>
          <a:noFill/>
        </p:spPr>
        <p:txBody>
          <a:bodyPr wrap="square">
            <a:spAutoFit/>
          </a:bodyPr>
          <a:lstStyle>
            <a:defPPr>
              <a:defRPr lang="zh-CN"/>
            </a:defPPr>
            <a:lvl1pPr marL="0" algn="l" defTabSz="914400" rtl="0" eaLnBrk="1" latinLnBrk="0" hangingPunct="1">
              <a:lnSpc>
                <a:spcPct val="150000"/>
              </a:lnSpc>
              <a:defRPr sz="2800" b="1" kern="1200">
                <a:solidFill>
                  <a:schemeClr val="tx1"/>
                </a:solidFill>
                <a:latin typeface="楷体" panose="02010609060101010101" pitchFamily="49" charset="-122"/>
                <a:ea typeface="楷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这以后的</a:t>
            </a:r>
            <a:r>
              <a:rPr lang="en-US" altLang="zh-CN"/>
              <a:t>28</a:t>
            </a:r>
            <a:r>
              <a:rPr lang="zh-CN" altLang="en-US"/>
              <a:t>年间，邓稼先始终站在中国原子武器设计制造和研究的第一线，领导许多学者和技术人员，</a:t>
            </a:r>
            <a:r>
              <a:rPr lang="zh-CN" altLang="en-US">
                <a:solidFill>
                  <a:srgbClr val="C00000"/>
                </a:solidFill>
              </a:rPr>
              <a:t>成功地设计了中国的原子弹和氢弹，把中华民族国防自卫武器引导到了世界先进水平</a:t>
            </a:r>
            <a:r>
              <a:rPr lang="zh-CN" altLang="en-US"/>
              <a:t>。</a:t>
            </a:r>
            <a:endParaRPr lang="zh-CN" altLang="en-US"/>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0" presetClass="entr" presetSubtype="0" dur="500" fill="hold" nodeType="clickEffect">
                                  <p:stCondLst>
                                    <p:cond delay="0"/>
                                  </p:stCondLst>
                                  <p:childTnLst>
                                    <p:set>
                                      <p:cBhvr>
                                        <p:cTn id="14" dur="1" fill="hold">
                                          <p:stCondLst>
                                            <p:cond delay="0"/>
                                          </p:stCondLst>
                                        </p:cTn>
                                        <p:tgtEl>
                                          <p:spTgt spid="22">
                                            <p:txEl>
                                              <p:pRg st="0" end="0"/>
                                            </p:txEl>
                                          </p:spTgt>
                                        </p:tgtEl>
                                        <p:attrNameLst>
                                          <p:attrName>style.visibility</p:attrName>
                                        </p:attrNameLst>
                                      </p:cBhvr>
                                      <p:to>
                                        <p:strVal val="visible"/>
                                      </p:to>
                                    </p:set>
                                    <p:animEffect transition="in" filter="fade">
                                      <p:cBhvr>
                                        <p:cTn id="15" dur="5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矩形 20"/>
          <p:cNvSpPr/>
          <p:nvPr/>
        </p:nvSpPr>
        <p:spPr>
          <a:xfrm>
            <a:off x="264455" y="-33624"/>
            <a:ext cx="2236510"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了解邓稼先</a:t>
            </a:r>
            <a:endParaRPr lang="zh-CN" altLang="en-US" sz="3200" b="1">
              <a:solidFill>
                <a:schemeClr val="bg1"/>
              </a:solidFill>
              <a:cs typeface="+mn-ea"/>
              <a:sym typeface="+mn-lt"/>
            </a:endParaRPr>
          </a:p>
        </p:txBody>
      </p:sp>
      <p:pic>
        <p:nvPicPr>
          <p:cNvPr id="12" name="图片 11"/>
          <p:cNvPicPr>
            <a:picLocks noChangeAspect="1"/>
          </p:cNvPicPr>
          <p:nvPr/>
        </p:nvPicPr>
        <p:blipFill>
          <a:blip r:embed="rId3"/>
          <a:stretch>
            <a:fillRect/>
          </a:stretch>
        </p:blipFill>
        <p:spPr>
          <a:xfrm>
            <a:off x="116123" y="5794886"/>
            <a:ext cx="1025105" cy="1203470"/>
          </a:xfrm>
          <a:prstGeom prst="rect">
            <a:avLst/>
          </a:prstGeom>
        </p:spPr>
      </p:pic>
      <p:sp>
        <p:nvSpPr>
          <p:cNvPr id="13" name="文本框 12"/>
          <p:cNvSpPr txBox="1"/>
          <p:nvPr/>
        </p:nvSpPr>
        <p:spPr>
          <a:xfrm>
            <a:off x="985520" y="1414195"/>
            <a:ext cx="10688320" cy="193033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a:latin typeface="楷体" panose="02010609060101010101" pitchFamily="49" charset="-122"/>
                <a:ea typeface="楷体" panose="02010609060101010101" pitchFamily="49" charset="-122"/>
              </a:rPr>
              <a:t>1985</a:t>
            </a:r>
            <a:r>
              <a:rPr lang="zh-CN" altLang="en-US" sz="2800" b="1">
                <a:latin typeface="楷体" panose="02010609060101010101" pitchFamily="49" charset="-122"/>
                <a:ea typeface="楷体" panose="02010609060101010101" pitchFamily="49" charset="-122"/>
              </a:rPr>
              <a:t>年</a:t>
            </a:r>
            <a:r>
              <a:rPr lang="en-US" altLang="zh-CN" sz="2800" b="1">
                <a:latin typeface="楷体" panose="02010609060101010101" pitchFamily="49" charset="-122"/>
                <a:ea typeface="楷体" panose="02010609060101010101" pitchFamily="49" charset="-122"/>
              </a:rPr>
              <a:t>8</a:t>
            </a:r>
            <a:r>
              <a:rPr lang="zh-CN" altLang="en-US" sz="2800" b="1">
                <a:latin typeface="楷体" panose="02010609060101010101" pitchFamily="49" charset="-122"/>
                <a:ea typeface="楷体" panose="02010609060101010101" pitchFamily="49" charset="-122"/>
              </a:rPr>
              <a:t>月邓稼先做了切除直肠癌的手术。次年</a:t>
            </a:r>
            <a:r>
              <a:rPr lang="en-US" altLang="zh-CN" sz="2800" b="1">
                <a:latin typeface="楷体" panose="02010609060101010101" pitchFamily="49" charset="-122"/>
                <a:ea typeface="楷体" panose="02010609060101010101" pitchFamily="49" charset="-122"/>
              </a:rPr>
              <a:t>3</a:t>
            </a:r>
            <a:r>
              <a:rPr lang="zh-CN" altLang="en-US" sz="2800" b="1">
                <a:latin typeface="楷体" panose="02010609060101010101" pitchFamily="49" charset="-122"/>
                <a:ea typeface="楷体" panose="02010609060101010101" pitchFamily="49" charset="-122"/>
              </a:rPr>
              <a:t>月又做了第二次手术。在这期间</a:t>
            </a:r>
            <a:r>
              <a:rPr lang="zh-CN" altLang="en-US" sz="2800" b="1">
                <a:solidFill>
                  <a:srgbClr val="C00000"/>
                </a:solidFill>
                <a:latin typeface="楷体" panose="02010609060101010101" pitchFamily="49" charset="-122"/>
                <a:ea typeface="楷体" panose="02010609060101010101" pitchFamily="49" charset="-122"/>
              </a:rPr>
              <a:t>他和于敏联合署名写了一份关于中华人民共和国核武器发展的建议书。</a:t>
            </a:r>
            <a:endParaRPr lang="zh-CN" altLang="en-US" sz="2800" b="1">
              <a:solidFill>
                <a:srgbClr val="C00000"/>
              </a:solidFill>
              <a:latin typeface="楷体" panose="02010609060101010101" pitchFamily="49" charset="-122"/>
              <a:ea typeface="楷体" panose="02010609060101010101" pitchFamily="49" charset="-122"/>
            </a:endParaRPr>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矩形 20"/>
          <p:cNvSpPr/>
          <p:nvPr/>
        </p:nvSpPr>
        <p:spPr>
          <a:xfrm>
            <a:off x="264455" y="-33624"/>
            <a:ext cx="2236510" cy="64511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3200" b="1">
                <a:solidFill>
                  <a:schemeClr val="bg1"/>
                </a:solidFill>
                <a:cs typeface="+mn-ea"/>
                <a:sym typeface="+mn-lt"/>
              </a:rPr>
              <a:t>了解邓稼先</a:t>
            </a:r>
            <a:endParaRPr lang="zh-CN" altLang="en-US" sz="3200" b="1">
              <a:solidFill>
                <a:schemeClr val="bg1"/>
              </a:solidFill>
              <a:cs typeface="+mn-ea"/>
              <a:sym typeface="+mn-lt"/>
            </a:endParaRPr>
          </a:p>
        </p:txBody>
      </p:sp>
      <p:pic>
        <p:nvPicPr>
          <p:cNvPr id="5" name="图片 4"/>
          <p:cNvPicPr>
            <a:picLocks noChangeAspect="1"/>
          </p:cNvPicPr>
          <p:nvPr/>
        </p:nvPicPr>
        <p:blipFill>
          <a:blip r:embed="rId3"/>
          <a:stretch>
            <a:fillRect/>
          </a:stretch>
        </p:blipFill>
        <p:spPr>
          <a:xfrm>
            <a:off x="116123" y="4673043"/>
            <a:ext cx="1569660" cy="2342209"/>
          </a:xfrm>
          <a:prstGeom prst="rect">
            <a:avLst/>
          </a:prstGeom>
        </p:spPr>
      </p:pic>
      <p:sp>
        <p:nvSpPr>
          <p:cNvPr id="6" name="文本框 5"/>
          <p:cNvSpPr txBox="1"/>
          <p:nvPr/>
        </p:nvSpPr>
        <p:spPr>
          <a:xfrm>
            <a:off x="1036320" y="803714"/>
            <a:ext cx="10617200" cy="3869329"/>
          </a:xfrm>
          <a:prstGeom prst="rect">
            <a:avLst/>
          </a:prstGeom>
          <a:noFill/>
        </p:spPr>
        <p:txBody>
          <a:bodyPr wrap="square">
            <a:spAutoFit/>
          </a:bodyPr>
          <a:lstStyle>
            <a:defPPr>
              <a:defRPr lang="zh-CN"/>
            </a:defPPr>
            <a:lvl1pPr marL="0" algn="l" defTabSz="914400" rtl="0" eaLnBrk="1" latinLnBrk="0" hangingPunct="1">
              <a:lnSpc>
                <a:spcPct val="150000"/>
              </a:lnSpc>
              <a:defRPr sz="2800" b="1" kern="1200">
                <a:solidFill>
                  <a:schemeClr val="tx1"/>
                </a:solidFill>
                <a:latin typeface="楷体" panose="02010609060101010101" pitchFamily="49" charset="-122"/>
                <a:ea typeface="楷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“文革”初期，他所在的研究院（九院）和当时全国其他单位一样，成立了两派群众组织，对吵对打。而邓稼先竟有能力说服两派继续工作，</a:t>
            </a:r>
            <a:r>
              <a:rPr lang="zh-CN" altLang="en-US">
                <a:solidFill>
                  <a:srgbClr val="C00000"/>
                </a:solidFill>
              </a:rPr>
              <a:t>于</a:t>
            </a:r>
            <a:r>
              <a:rPr lang="en-US" altLang="zh-CN">
                <a:solidFill>
                  <a:srgbClr val="C00000"/>
                </a:solidFill>
              </a:rPr>
              <a:t>1967</a:t>
            </a:r>
            <a:r>
              <a:rPr lang="zh-CN" altLang="en-US">
                <a:solidFill>
                  <a:srgbClr val="C00000"/>
                </a:solidFill>
              </a:rPr>
              <a:t>年</a:t>
            </a:r>
            <a:r>
              <a:rPr lang="en-US" altLang="zh-CN">
                <a:solidFill>
                  <a:srgbClr val="C00000"/>
                </a:solidFill>
              </a:rPr>
              <a:t>6</a:t>
            </a:r>
            <a:r>
              <a:rPr lang="zh-CN" altLang="en-US">
                <a:solidFill>
                  <a:srgbClr val="C00000"/>
                </a:solidFill>
              </a:rPr>
              <a:t>月成功地制成了氢弹</a:t>
            </a:r>
            <a:r>
              <a:rPr lang="zh-CN" altLang="en-US"/>
              <a:t>。</a:t>
            </a:r>
            <a:endParaRPr lang="en-US" altLang="zh-CN"/>
          </a:p>
          <a:p>
            <a:r>
              <a:rPr lang="en-US" altLang="zh-CN"/>
              <a:t>1971</a:t>
            </a:r>
            <a:r>
              <a:rPr lang="zh-CN" altLang="en-US"/>
              <a:t>年，在他和他的同事们被“四人帮”批判围攻的时候，如果别人去和工宣队、军宣队讲理，恐怕要出惨案。而邓稼先去了，竟能说服工宣队、军宣队的队员。这是真正的奇迹。</a:t>
            </a:r>
            <a:endParaRPr lang="zh-CN" altLang="en-US"/>
          </a:p>
        </p:txBody>
      </p:sp>
      <p:sp>
        <p:nvSpPr>
          <p:cNvPr id="7" name="矩形: 圆角 6"/>
          <p:cNvSpPr/>
          <p:nvPr/>
        </p:nvSpPr>
        <p:spPr>
          <a:xfrm>
            <a:off x="7843520" y="1600887"/>
            <a:ext cx="782320" cy="506111"/>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8" name="文本框 7"/>
          <p:cNvSpPr txBox="1"/>
          <p:nvPr/>
        </p:nvSpPr>
        <p:spPr>
          <a:xfrm>
            <a:off x="8636716" y="2133079"/>
            <a:ext cx="2732323" cy="523220"/>
          </a:xfrm>
          <a:prstGeom prst="rect">
            <a:avLst/>
          </a:prstGeom>
          <a:solidFill>
            <a:schemeClr val="accent2">
              <a:lumMod val="20000"/>
              <a:lumOff val="8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威信、人格魅力</a:t>
            </a:r>
            <a:endParaRPr lang="zh-CN" altLang="en-US" sz="2800" b="1"/>
          </a:p>
        </p:txBody>
      </p:sp>
      <p:sp>
        <p:nvSpPr>
          <p:cNvPr id="10" name="矩形: 圆角 9"/>
          <p:cNvSpPr/>
          <p:nvPr/>
        </p:nvSpPr>
        <p:spPr>
          <a:xfrm>
            <a:off x="10764520" y="3480220"/>
            <a:ext cx="782320" cy="506111"/>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1" name="文本框 10"/>
          <p:cNvSpPr txBox="1"/>
          <p:nvPr/>
        </p:nvSpPr>
        <p:spPr>
          <a:xfrm>
            <a:off x="3296920" y="5470216"/>
            <a:ext cx="345948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C00000"/>
                </a:solidFill>
                <a:latin typeface="楷体" panose="02010609060101010101" pitchFamily="49" charset="-122"/>
                <a:ea typeface="楷体" panose="02010609060101010101" pitchFamily="49" charset="-122"/>
              </a:rPr>
              <a:t>政治环境不稳定</a:t>
            </a:r>
            <a:endParaRPr lang="zh-CN" altLang="en-US" sz="3600">
              <a:solidFill>
                <a:srgbClr val="C00000"/>
              </a:solidFill>
            </a:endParaRPr>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0" presetClass="entr" presetSubtype="0" dur="50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https://d.book118.com/066024032130010051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未名数码">
  <a:themeElements>
    <a:clrScheme name="自定义 10">
      <a:dk1>
        <a:sysClr val="windowText" lastClr="000000"/>
      </a:dk1>
      <a:lt1>
        <a:sysClr val="window" lastClr="FFFFFF"/>
      </a:lt1>
      <a:dk2>
        <a:srgbClr val="44546A"/>
      </a:dk2>
      <a:lt2>
        <a:srgbClr val="E7E6E6"/>
      </a:lt2>
      <a:accent1>
        <a:srgbClr val="171616"/>
      </a:accent1>
      <a:accent2>
        <a:srgbClr val="3D8A34"/>
      </a:accent2>
      <a:accent3>
        <a:srgbClr val="171616"/>
      </a:accent3>
      <a:accent4>
        <a:srgbClr val="3D8A34"/>
      </a:accent4>
      <a:accent5>
        <a:srgbClr val="171616"/>
      </a:accent5>
      <a:accent6>
        <a:srgbClr val="3D8A34"/>
      </a:accent6>
      <a:hlink>
        <a:srgbClr val="171616"/>
      </a:hlink>
      <a:folHlink>
        <a:srgbClr val="3D8A34"/>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14</Slides>
  <Notes>13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等线 Light</vt:lpstr>
      <vt:lpstr>等线</vt:lpstr>
      <vt:lpstr>微软雅黑</vt:lpstr>
      <vt:lpstr>宋体</vt:lpstr>
      <vt:lpstr>楷体</vt:lpstr>
      <vt:lpstr>汉语拼音</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2024-09-17T08:43:09.489</cp:lastPrinted>
  <dcterms:created xsi:type="dcterms:W3CDTF">2024-09-17T00:43:09Z</dcterms:created>
  <dcterms:modified xsi:type="dcterms:W3CDTF">2024-09-17T00:43:11Z</dcterms:modified>
</cp:coreProperties>
</file>