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A92EFCF-DDA9-413A-A1A2-BF7374A6D0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D905F4-0EFA-4468-A4B3-712D109098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31D5C0F-9CA3-4578-8772-EE1A83864C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07CB111-4C5D-45B0-A37A-9F5CB8E6B6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1D0EB08-C019-4A3E-992A-87C4B0E0B00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DD5D5A9-FDC2-445D-BFEE-564F7BFF8B6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7912429-10A8-44D4-AC0F-42D55434F45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47B696-9853-4DA9-847B-8D24FFD632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C1EC11-D52F-4BEF-8C70-EE69851787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F57A55-1117-42E7-830C-CFEF5D0056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6B6901-4E4E-4976-B4AD-F2A3DA3FFE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6024051222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中国电信设备生产商的发展与竞争格局</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2023-12-29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中国电信设备生产商发展历程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主要生产商介绍及市场份额</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竞争格局分析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发展趋势与挑战</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6" r="250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电信设备生产商的重要性</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电信设备生产商在通信产业链中处于核心地位，其技术水平和市场竞争力直接影响国家通信产业的发展。</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中国电信设备生产商的崛起</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近年来，中国电信设备生产商凭借技术创新和市场竞争优势，逐渐崛起并在全球范围内取得显著成就。</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研究意义</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深入分析中国电信设备生产商的发展与竞争格局，有助于了解国内通信产业的现状和未来趋势，为企业决策和国家政策制定提供参考。</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时间范围</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本报告主要关注过去十年中国电信设备生产商的发展历程及未来趋势。</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空间范围</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报告涵盖中国电信设备生产商在国内及国际市场的表现与竞争态势。</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内容范围</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报告将重点分析中国电信设备生产商的技术创新、市场份额、财务状况、产业链合作与竞争等方面。</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中国电信设备生产商发展历程</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中国政府初期对电信设备产业采取保护和扶持政策，为本土企业提供了良好的发展环境。</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政策驱动</a:t>
            </a:r>
          </a:p>
        </p:txBody>
      </p:sp>
      <p:pic>
        <p:nvPicPr>
          <p:cNvPr id="5" name="Picture 5"/>
          <p:cNvPicPr>
            <a:picLocks noChangeAspect="1"/>
          </p:cNvPicPr>
          <p:nvPr/>
        </p:nvPicPr>
        <p:blipFill>
          <a:blip r:embed="rId2"/>
          <a:srcRect l="12500" r="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通过引进国外先进技术，中国电信设备生产商开始逐步积累技术实力和生产经验。</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技术引进</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一批具有创新精神和实干态度的企业家在电信设备领域创业，奠定了产业发展的基础。</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初创企业涌现</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起步阶段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9689" b="1968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快速发展阶段</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技术创新</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中国电信设备生产商在引进技术的基础上，加大自主研发力度，逐步实现技术突破和创新。</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市场规模扩大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随着中国经济的快速发展和通信市场的不断扩大，电信设备需求迅速增长，市场规模持续扩大。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竞争格局形成</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经过市场竞争的洗礼，一些具有技术优势和市场洞察力的企业逐渐脱颖而出，形成了几家主导市场的龙头企业。</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国际市场拓展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中国电信设备生产商开始积极拓展国际市场，参与全球竞争，逐步提升品牌影响力和市场份额。</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技术标准引领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部分中国企业在国际电信技术标准制定中取得重要地位，引领全球技术发展方向。</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全球化合作与竞争</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中国电信设备生产商与国际知名企业展开广泛合作与竞争，共同推动全球电信产业的进步与发展。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全球化发展阶段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主要生产商介绍及市场份额</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8333" y="1708880"/>
            <a:ext cx="11358867" cy="328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92904"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196514"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89839"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93448"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4312"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57921"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036403"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公司概况</a:t>
            </a:r>
          </a:p>
        </p:txBody>
      </p:sp>
      <p:sp>
        <p:nvSpPr>
          <p:cNvPr id="10" name="TextBox 10"/>
          <p:cNvSpPr txBox="1"/>
          <p:nvPr/>
        </p:nvSpPr>
        <p:spPr>
          <a:xfrm>
            <a:off x="1036403"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华为技术有限公司成立于1987年，是全球领先的ICT（信息、通信和技术）解决方案供应商，专注于ICT领域，坚持稳健经营、持续创新、开放合作。</a:t>
            </a:r>
          </a:p>
        </p:txBody>
      </p:sp>
      <p:sp>
        <p:nvSpPr>
          <p:cNvPr id="11" name="TextBox 11"/>
          <p:cNvSpPr txBox="1"/>
          <p:nvPr/>
        </p:nvSpPr>
        <p:spPr>
          <a:xfrm>
            <a:off x="4671580"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市场份额</a:t>
            </a:r>
          </a:p>
        </p:txBody>
      </p:sp>
      <p:sp>
        <p:nvSpPr>
          <p:cNvPr id="12" name="TextBox 12"/>
          <p:cNvSpPr txBox="1"/>
          <p:nvPr/>
        </p:nvSpPr>
        <p:spPr>
          <a:xfrm>
            <a:off x="4671580"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华为在电信设备市场占据重要地位，特别是在5G领域，其市场份额位居全球前列。根据市场研究机构的数据，华为在全球电信设备市场的份额超过30%。</a:t>
            </a:r>
          </a:p>
        </p:txBody>
      </p:sp>
      <p:sp>
        <p:nvSpPr>
          <p:cNvPr id="13" name="TextBox 13"/>
          <p:cNvSpPr txBox="1"/>
          <p:nvPr/>
        </p:nvSpPr>
        <p:spPr>
          <a:xfrm>
            <a:off x="8308589"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竞争优势</a:t>
            </a:r>
          </a:p>
        </p:txBody>
      </p:sp>
      <p:sp>
        <p:nvSpPr>
          <p:cNvPr id="14" name="TextBox 14"/>
          <p:cNvSpPr txBox="1"/>
          <p:nvPr/>
        </p:nvSpPr>
        <p:spPr>
          <a:xfrm>
            <a:off x="8308589"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华为拥有强大的研发实力和技术创新能力，在5G、云计算、人工智能等领域取得了重要突破。此外，华为还注重与全球运营商和合作伙伴建立紧密的合作关系，共同推动产业发展。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华为技术有限公司</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5257991" y="1574521"/>
            <a:ext cx="859155" cy="624840"/>
            <a:chOff x="5257991" y="1574521"/>
            <a:chExt cx="859155" cy="624840"/>
          </a:xfrm>
        </p:grpSpPr>
        <p:sp>
          <p:nvSpPr>
            <p:cNvPr id="6" name="TextBox 6"/>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01</a:t>
              </a:r>
            </a:p>
          </p:txBody>
        </p:sp>
      </p:grpSp>
      <p:sp>
        <p:nvSpPr>
          <p:cNvPr id="7" name="AutoShape 7"/>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257991" y="3286601"/>
            <a:ext cx="935355" cy="624840"/>
            <a:chOff x="5257991" y="3286601"/>
            <a:chExt cx="935355" cy="624840"/>
          </a:xfrm>
        </p:grpSpPr>
        <p:sp>
          <p:nvSpPr>
            <p:cNvPr id="11" name="TextBox 11"/>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02</a:t>
              </a:r>
            </a:p>
          </p:txBody>
        </p:sp>
      </p:grpSp>
      <p:sp>
        <p:nvSpPr>
          <p:cNvPr id="12" name="AutoShape 12"/>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5257991" y="5005674"/>
            <a:ext cx="935355" cy="624840"/>
            <a:chOff x="5257991" y="5005674"/>
            <a:chExt cx="935355" cy="624840"/>
          </a:xfrm>
        </p:grpSpPr>
        <p:sp>
          <p:nvSpPr>
            <p:cNvPr id="16" name="TextBox 16"/>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03</a:t>
              </a:r>
            </a:p>
          </p:txBody>
        </p:sp>
      </p:grpSp>
      <p:grpSp>
        <p:nvGrpSpPr>
          <p:cNvPr id="17" name="Group 17"/>
          <p:cNvGrpSpPr/>
          <p:nvPr/>
        </p:nvGrpSpPr>
        <p:grpSpPr>
          <a:xfrm>
            <a:off x="1353066" y="1349255"/>
            <a:ext cx="1968722" cy="4629531"/>
            <a:chOff x="1353066" y="1349255"/>
            <a:chExt cx="1968722" cy="4629531"/>
          </a:xfrm>
        </p:grpSpPr>
        <p:sp>
          <p:nvSpPr>
            <p:cNvPr id="18" name="Freeform 18"/>
            <p:cNvSpPr/>
            <p:nvPr/>
          </p:nvSpPr>
          <p:spPr>
            <a:xfrm>
              <a:off x="1956379" y="4609281"/>
              <a:ext cx="827723" cy="1223582"/>
            </a:xfrm>
            <a:custGeom>
              <a:rect l="l" t="t" r="r" b="b"/>
              <a:pathLst>
                <a:path w="277" h="410">
                  <a:moveTo>
                    <a:pt x="277" y="410"/>
                  </a:moveTo>
                  <a:lnTo>
                    <a:pt x="167" y="410"/>
                  </a:lnTo>
                  <a:lnTo>
                    <a:pt x="139" y="105"/>
                  </a:lnTo>
                  <a:lnTo>
                    <a:pt x="110" y="410"/>
                  </a:lnTo>
                  <a:lnTo>
                    <a:pt x="0" y="410"/>
                  </a:lnTo>
                  <a:lnTo>
                    <a:pt x="0" y="0"/>
                  </a:lnTo>
                  <a:lnTo>
                    <a:pt x="277" y="0"/>
                  </a:lnTo>
                  <a:lnTo>
                    <a:pt x="277" y="41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725684" y="5635886"/>
              <a:ext cx="609695" cy="342900"/>
            </a:xfrm>
            <a:custGeom>
              <a:rect l="l" t="t" r="r" b="b"/>
              <a:pathLst>
                <a:path w="141" h="79">
                  <a:moveTo>
                    <a:pt x="112" y="17"/>
                  </a:moveTo>
                  <a:cubicBezTo>
                    <a:pt x="130" y="36"/>
                    <a:pt x="141" y="57"/>
                    <a:pt x="109" y="61"/>
                  </a:cubicBezTo>
                  <a:cubicBezTo>
                    <a:pt x="80" y="65"/>
                    <a:pt x="0" y="79"/>
                    <a:pt x="20" y="40"/>
                  </a:cubicBezTo>
                  <a:cubicBezTo>
                    <a:pt x="39" y="3"/>
                    <a:pt x="61" y="0"/>
                    <a:pt x="74" y="0"/>
                  </a:cubicBezTo>
                  <a:cubicBezTo>
                    <a:pt x="86" y="0"/>
                    <a:pt x="102" y="7"/>
                    <a:pt x="112" y="17"/>
                  </a:cubicBezTo>
                  <a:close/>
                </a:path>
              </a:pathLst>
            </a:custGeom>
            <a:solidFill>
              <a:srgbClr val="563A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407293" y="5635886"/>
              <a:ext cx="607504" cy="342900"/>
            </a:xfrm>
            <a:custGeom>
              <a:rect l="l" t="t" r="r" b="b"/>
              <a:pathLst>
                <a:path w="140" h="79">
                  <a:moveTo>
                    <a:pt x="29" y="17"/>
                  </a:moveTo>
                  <a:cubicBezTo>
                    <a:pt x="10" y="36"/>
                    <a:pt x="0" y="57"/>
                    <a:pt x="31" y="61"/>
                  </a:cubicBezTo>
                  <a:cubicBezTo>
                    <a:pt x="60" y="65"/>
                    <a:pt x="140" y="79"/>
                    <a:pt x="120" y="40"/>
                  </a:cubicBezTo>
                  <a:cubicBezTo>
                    <a:pt x="101" y="3"/>
                    <a:pt x="79" y="0"/>
                    <a:pt x="67" y="0"/>
                  </a:cubicBezTo>
                  <a:cubicBezTo>
                    <a:pt x="54" y="0"/>
                    <a:pt x="38" y="7"/>
                    <a:pt x="29" y="17"/>
                  </a:cubicBezTo>
                  <a:close/>
                </a:path>
              </a:pathLst>
            </a:custGeom>
            <a:solidFill>
              <a:srgbClr val="563A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123638" y="3523241"/>
              <a:ext cx="495395" cy="1115568"/>
            </a:xfrm>
            <a:prstGeom prst="rect">
              <a:avLst/>
            </a:prstGeom>
            <a:solidFill>
              <a:srgbClr val="F4EF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2314138" y="3546577"/>
              <a:ext cx="97346" cy="110109"/>
            </a:xfrm>
            <a:prstGeom prst="rect">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233652" y="3643923"/>
              <a:ext cx="281559" cy="965263"/>
            </a:xfrm>
            <a:custGeom>
              <a:rect l="l" t="t" r="r" b="b"/>
              <a:pathLst>
                <a:path w="94" h="323">
                  <a:moveTo>
                    <a:pt x="34" y="0"/>
                  </a:moveTo>
                  <a:lnTo>
                    <a:pt x="0" y="268"/>
                  </a:lnTo>
                  <a:lnTo>
                    <a:pt x="48" y="323"/>
                  </a:lnTo>
                  <a:lnTo>
                    <a:pt x="94" y="267"/>
                  </a:lnTo>
                  <a:lnTo>
                    <a:pt x="52" y="0"/>
                  </a:lnTo>
                  <a:lnTo>
                    <a:pt x="34" y="0"/>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1442029" y="4422972"/>
              <a:ext cx="556736" cy="535591"/>
            </a:xfrm>
            <a:custGeom>
              <a:rect l="l" t="t" r="r" b="b"/>
              <a:pathLst>
                <a:path w="128" h="123">
                  <a:moveTo>
                    <a:pt x="48" y="0"/>
                  </a:moveTo>
                  <a:cubicBezTo>
                    <a:pt x="48" y="0"/>
                    <a:pt x="39" y="21"/>
                    <a:pt x="26" y="44"/>
                  </a:cubicBezTo>
                  <a:cubicBezTo>
                    <a:pt x="13" y="66"/>
                    <a:pt x="0" y="89"/>
                    <a:pt x="9" y="94"/>
                  </a:cubicBezTo>
                  <a:cubicBezTo>
                    <a:pt x="18" y="100"/>
                    <a:pt x="35" y="72"/>
                    <a:pt x="35" y="72"/>
                  </a:cubicBezTo>
                  <a:cubicBezTo>
                    <a:pt x="35" y="72"/>
                    <a:pt x="22" y="112"/>
                    <a:pt x="39" y="114"/>
                  </a:cubicBezTo>
                  <a:cubicBezTo>
                    <a:pt x="57" y="117"/>
                    <a:pt x="64" y="81"/>
                    <a:pt x="64" y="81"/>
                  </a:cubicBezTo>
                  <a:cubicBezTo>
                    <a:pt x="64" y="81"/>
                    <a:pt x="60" y="120"/>
                    <a:pt x="78" y="121"/>
                  </a:cubicBezTo>
                  <a:cubicBezTo>
                    <a:pt x="96" y="123"/>
                    <a:pt x="88" y="77"/>
                    <a:pt x="88" y="77"/>
                  </a:cubicBezTo>
                  <a:cubicBezTo>
                    <a:pt x="88" y="77"/>
                    <a:pt x="100" y="100"/>
                    <a:pt x="114" y="90"/>
                  </a:cubicBezTo>
                  <a:cubicBezTo>
                    <a:pt x="128" y="80"/>
                    <a:pt x="93" y="55"/>
                    <a:pt x="99" y="29"/>
                  </a:cubicBezTo>
                  <a:lnTo>
                    <a:pt x="48" y="0"/>
                  </a:ln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1598620" y="3538100"/>
              <a:ext cx="582168" cy="1030891"/>
            </a:xfrm>
            <a:custGeom>
              <a:rect l="l" t="t" r="r" b="b"/>
              <a:pathLst>
                <a:path w="134" h="238">
                  <a:moveTo>
                    <a:pt x="119" y="0"/>
                  </a:moveTo>
                  <a:cubicBezTo>
                    <a:pt x="119" y="0"/>
                    <a:pt x="22" y="34"/>
                    <a:pt x="0" y="213"/>
                  </a:cubicBezTo>
                  <a:cubicBezTo>
                    <a:pt x="0" y="213"/>
                    <a:pt x="28" y="236"/>
                    <a:pt x="68" y="238"/>
                  </a:cubicBezTo>
                  <a:cubicBezTo>
                    <a:pt x="68" y="238"/>
                    <a:pt x="84" y="189"/>
                    <a:pt x="102" y="183"/>
                  </a:cubicBezTo>
                  <a:cubicBezTo>
                    <a:pt x="134" y="2"/>
                    <a:pt x="134" y="2"/>
                    <a:pt x="134" y="2"/>
                  </a:cubicBezTo>
                  <a:lnTo>
                    <a:pt x="119" y="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197743" y="3538100"/>
              <a:ext cx="165164" cy="135446"/>
            </a:xfrm>
            <a:custGeom>
              <a:rect l="l" t="t" r="r" b="b"/>
              <a:pathLst>
                <a:path w="55" h="46">
                  <a:moveTo>
                    <a:pt x="55" y="5"/>
                  </a:moveTo>
                  <a:lnTo>
                    <a:pt x="23" y="46"/>
                  </a:lnTo>
                  <a:lnTo>
                    <a:pt x="0" y="0"/>
                  </a:lnTo>
                  <a:lnTo>
                    <a:pt x="55" y="5"/>
                  </a:lnTo>
                  <a:close/>
                </a:path>
              </a:pathLst>
            </a:custGeom>
            <a:solidFill>
              <a:srgbClr val="E2DC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1920375" y="3489427"/>
              <a:ext cx="326041" cy="1166431"/>
            </a:xfrm>
            <a:custGeom>
              <a:rect l="l" t="t" r="r" b="b"/>
              <a:pathLst>
                <a:path w="75" h="269">
                  <a:moveTo>
                    <a:pt x="52" y="0"/>
                  </a:moveTo>
                  <a:cubicBezTo>
                    <a:pt x="52" y="0"/>
                    <a:pt x="0" y="62"/>
                    <a:pt x="6" y="259"/>
                  </a:cubicBezTo>
                  <a:cubicBezTo>
                    <a:pt x="6" y="259"/>
                    <a:pt x="24" y="269"/>
                    <a:pt x="50" y="264"/>
                  </a:cubicBezTo>
                  <a:cubicBezTo>
                    <a:pt x="50" y="264"/>
                    <a:pt x="57" y="102"/>
                    <a:pt x="75" y="0"/>
                  </a:cubicBezTo>
                  <a:lnTo>
                    <a:pt x="52" y="0"/>
                  </a:lnTo>
                  <a:close/>
                </a:path>
              </a:pathLst>
            </a:custGeom>
            <a:solidFill>
              <a:srgbClr val="3F3E3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735429" y="4422972"/>
              <a:ext cx="563118" cy="535591"/>
            </a:xfrm>
            <a:custGeom>
              <a:rect l="l" t="t" r="r" b="b"/>
              <a:pathLst>
                <a:path w="129" h="123">
                  <a:moveTo>
                    <a:pt x="81" y="0"/>
                  </a:moveTo>
                  <a:cubicBezTo>
                    <a:pt x="81" y="0"/>
                    <a:pt x="90" y="21"/>
                    <a:pt x="103" y="44"/>
                  </a:cubicBezTo>
                  <a:cubicBezTo>
                    <a:pt x="116" y="66"/>
                    <a:pt x="129" y="89"/>
                    <a:pt x="120" y="94"/>
                  </a:cubicBezTo>
                  <a:cubicBezTo>
                    <a:pt x="111" y="100"/>
                    <a:pt x="93" y="72"/>
                    <a:pt x="93" y="72"/>
                  </a:cubicBezTo>
                  <a:cubicBezTo>
                    <a:pt x="93" y="72"/>
                    <a:pt x="107" y="112"/>
                    <a:pt x="89" y="114"/>
                  </a:cubicBezTo>
                  <a:cubicBezTo>
                    <a:pt x="72" y="117"/>
                    <a:pt x="65" y="81"/>
                    <a:pt x="65" y="81"/>
                  </a:cubicBezTo>
                  <a:cubicBezTo>
                    <a:pt x="65" y="81"/>
                    <a:pt x="69" y="120"/>
                    <a:pt x="51" y="121"/>
                  </a:cubicBezTo>
                  <a:cubicBezTo>
                    <a:pt x="33" y="123"/>
                    <a:pt x="40" y="77"/>
                    <a:pt x="40" y="77"/>
                  </a:cubicBezTo>
                  <a:cubicBezTo>
                    <a:pt x="40" y="77"/>
                    <a:pt x="29" y="100"/>
                    <a:pt x="15" y="90"/>
                  </a:cubicBezTo>
                  <a:cubicBezTo>
                    <a:pt x="0" y="80"/>
                    <a:pt x="35" y="55"/>
                    <a:pt x="29" y="29"/>
                  </a:cubicBezTo>
                  <a:lnTo>
                    <a:pt x="81" y="0"/>
                  </a:ln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553311" y="3538100"/>
              <a:ext cx="586359" cy="1030891"/>
            </a:xfrm>
            <a:custGeom>
              <a:rect l="l" t="t" r="r" b="b"/>
              <a:pathLst>
                <a:path w="135" h="238">
                  <a:moveTo>
                    <a:pt x="16" y="0"/>
                  </a:moveTo>
                  <a:cubicBezTo>
                    <a:pt x="16" y="0"/>
                    <a:pt x="112" y="34"/>
                    <a:pt x="135" y="213"/>
                  </a:cubicBezTo>
                  <a:cubicBezTo>
                    <a:pt x="135" y="213"/>
                    <a:pt x="106" y="236"/>
                    <a:pt x="67" y="238"/>
                  </a:cubicBezTo>
                  <a:cubicBezTo>
                    <a:pt x="67" y="238"/>
                    <a:pt x="51" y="189"/>
                    <a:pt x="33" y="183"/>
                  </a:cubicBezTo>
                  <a:cubicBezTo>
                    <a:pt x="0" y="2"/>
                    <a:pt x="0" y="2"/>
                    <a:pt x="0" y="2"/>
                  </a:cubicBezTo>
                  <a:lnTo>
                    <a:pt x="16" y="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77670" y="3538100"/>
              <a:ext cx="165164" cy="135446"/>
            </a:xfrm>
            <a:custGeom>
              <a:rect l="l" t="t" r="r" b="b"/>
              <a:pathLst>
                <a:path w="55" h="46">
                  <a:moveTo>
                    <a:pt x="0" y="5"/>
                  </a:moveTo>
                  <a:lnTo>
                    <a:pt x="32" y="46"/>
                  </a:lnTo>
                  <a:lnTo>
                    <a:pt x="55" y="0"/>
                  </a:lnTo>
                  <a:lnTo>
                    <a:pt x="0" y="5"/>
                  </a:lnTo>
                  <a:close/>
                </a:path>
              </a:pathLst>
            </a:custGeom>
            <a:solidFill>
              <a:srgbClr val="E2DC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2494065" y="3489427"/>
              <a:ext cx="326041" cy="1166431"/>
            </a:xfrm>
            <a:custGeom>
              <a:rect l="l" t="t" r="r" b="b"/>
              <a:pathLst>
                <a:path w="75" h="269">
                  <a:moveTo>
                    <a:pt x="23" y="0"/>
                  </a:moveTo>
                  <a:cubicBezTo>
                    <a:pt x="23" y="0"/>
                    <a:pt x="75" y="62"/>
                    <a:pt x="68" y="259"/>
                  </a:cubicBezTo>
                  <a:cubicBezTo>
                    <a:pt x="68" y="259"/>
                    <a:pt x="51" y="269"/>
                    <a:pt x="25" y="264"/>
                  </a:cubicBezTo>
                  <a:cubicBezTo>
                    <a:pt x="25" y="264"/>
                    <a:pt x="18" y="102"/>
                    <a:pt x="0" y="0"/>
                  </a:cubicBezTo>
                  <a:lnTo>
                    <a:pt x="23" y="0"/>
                  </a:lnTo>
                  <a:close/>
                </a:path>
              </a:pathLst>
            </a:custGeom>
            <a:solidFill>
              <a:srgbClr val="3F3E3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1420788" y="1349255"/>
              <a:ext cx="1901000" cy="1293400"/>
            </a:xfrm>
            <a:custGeom>
              <a:rect l="l" t="t" r="r" b="b"/>
              <a:pathLst>
                <a:path w="438" h="297">
                  <a:moveTo>
                    <a:pt x="14" y="295"/>
                  </a:moveTo>
                  <a:cubicBezTo>
                    <a:pt x="14" y="295"/>
                    <a:pt x="0" y="238"/>
                    <a:pt x="10" y="192"/>
                  </a:cubicBezTo>
                  <a:cubicBezTo>
                    <a:pt x="20" y="145"/>
                    <a:pt x="23" y="154"/>
                    <a:pt x="22" y="134"/>
                  </a:cubicBezTo>
                  <a:cubicBezTo>
                    <a:pt x="22" y="134"/>
                    <a:pt x="31" y="139"/>
                    <a:pt x="31" y="145"/>
                  </a:cubicBezTo>
                  <a:cubicBezTo>
                    <a:pt x="31" y="145"/>
                    <a:pt x="56" y="67"/>
                    <a:pt x="119" y="52"/>
                  </a:cubicBezTo>
                  <a:cubicBezTo>
                    <a:pt x="119" y="52"/>
                    <a:pt x="114" y="62"/>
                    <a:pt x="116" y="73"/>
                  </a:cubicBezTo>
                  <a:cubicBezTo>
                    <a:pt x="116" y="73"/>
                    <a:pt x="173" y="0"/>
                    <a:pt x="296" y="15"/>
                  </a:cubicBezTo>
                  <a:cubicBezTo>
                    <a:pt x="296" y="15"/>
                    <a:pt x="281" y="31"/>
                    <a:pt x="285" y="40"/>
                  </a:cubicBezTo>
                  <a:cubicBezTo>
                    <a:pt x="285" y="40"/>
                    <a:pt x="342" y="31"/>
                    <a:pt x="363" y="48"/>
                  </a:cubicBezTo>
                  <a:cubicBezTo>
                    <a:pt x="363" y="48"/>
                    <a:pt x="347" y="61"/>
                    <a:pt x="348" y="69"/>
                  </a:cubicBezTo>
                  <a:cubicBezTo>
                    <a:pt x="348" y="69"/>
                    <a:pt x="393" y="67"/>
                    <a:pt x="422" y="115"/>
                  </a:cubicBezTo>
                  <a:cubicBezTo>
                    <a:pt x="422" y="115"/>
                    <a:pt x="405" y="128"/>
                    <a:pt x="407" y="137"/>
                  </a:cubicBezTo>
                  <a:cubicBezTo>
                    <a:pt x="407" y="137"/>
                    <a:pt x="432" y="147"/>
                    <a:pt x="438" y="171"/>
                  </a:cubicBezTo>
                  <a:cubicBezTo>
                    <a:pt x="438" y="171"/>
                    <a:pt x="413" y="195"/>
                    <a:pt x="412" y="229"/>
                  </a:cubicBezTo>
                  <a:cubicBezTo>
                    <a:pt x="411" y="262"/>
                    <a:pt x="401" y="295"/>
                    <a:pt x="399" y="297"/>
                  </a:cubicBezTo>
                  <a:lnTo>
                    <a:pt x="14" y="295"/>
                  </a:lnTo>
                  <a:close/>
                </a:path>
              </a:pathLst>
            </a:custGeom>
            <a:solidFill>
              <a:srgbClr val="4C453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197743" y="1901800"/>
              <a:ext cx="751523" cy="683704"/>
            </a:xfrm>
            <a:custGeom>
              <a:rect l="l" t="t" r="r" b="b"/>
              <a:pathLst>
                <a:path w="173" h="157">
                  <a:moveTo>
                    <a:pt x="2" y="103"/>
                  </a:moveTo>
                  <a:cubicBezTo>
                    <a:pt x="2" y="103"/>
                    <a:pt x="0" y="14"/>
                    <a:pt x="70" y="0"/>
                  </a:cubicBezTo>
                  <a:cubicBezTo>
                    <a:pt x="70" y="0"/>
                    <a:pt x="53" y="29"/>
                    <a:pt x="56" y="36"/>
                  </a:cubicBezTo>
                  <a:cubicBezTo>
                    <a:pt x="56" y="36"/>
                    <a:pt x="84" y="4"/>
                    <a:pt x="131" y="19"/>
                  </a:cubicBezTo>
                  <a:cubicBezTo>
                    <a:pt x="131" y="19"/>
                    <a:pt x="110" y="24"/>
                    <a:pt x="108" y="35"/>
                  </a:cubicBezTo>
                  <a:cubicBezTo>
                    <a:pt x="108" y="35"/>
                    <a:pt x="169" y="26"/>
                    <a:pt x="173" y="109"/>
                  </a:cubicBezTo>
                  <a:cubicBezTo>
                    <a:pt x="173" y="109"/>
                    <a:pt x="51" y="157"/>
                    <a:pt x="2" y="103"/>
                  </a:cubicBez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353066" y="2541023"/>
              <a:ext cx="281559" cy="419100"/>
            </a:xfrm>
            <a:custGeom>
              <a:rect l="l" t="t" r="r" b="b"/>
              <a:pathLst>
                <a:path w="65" h="97">
                  <a:moveTo>
                    <a:pt x="65" y="21"/>
                  </a:moveTo>
                  <a:cubicBezTo>
                    <a:pt x="65" y="21"/>
                    <a:pt x="30" y="0"/>
                    <a:pt x="15" y="21"/>
                  </a:cubicBezTo>
                  <a:cubicBezTo>
                    <a:pt x="0" y="43"/>
                    <a:pt x="28" y="82"/>
                    <a:pt x="65" y="97"/>
                  </a:cubicBezTo>
                  <a:lnTo>
                    <a:pt x="65" y="21"/>
                  </a:lnTo>
                  <a:close/>
                </a:path>
              </a:pathLst>
            </a:custGeom>
            <a:solidFill>
              <a:srgbClr val="F4D3B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14797" y="2541023"/>
              <a:ext cx="283655" cy="419100"/>
            </a:xfrm>
            <a:custGeom>
              <a:rect l="l" t="t" r="r" b="b"/>
              <a:pathLst>
                <a:path w="65" h="97">
                  <a:moveTo>
                    <a:pt x="0" y="21"/>
                  </a:moveTo>
                  <a:cubicBezTo>
                    <a:pt x="0" y="21"/>
                    <a:pt x="36" y="0"/>
                    <a:pt x="51" y="21"/>
                  </a:cubicBezTo>
                  <a:cubicBezTo>
                    <a:pt x="65" y="43"/>
                    <a:pt x="38" y="82"/>
                    <a:pt x="0" y="97"/>
                  </a:cubicBezTo>
                  <a:lnTo>
                    <a:pt x="0" y="21"/>
                  </a:lnTo>
                  <a:close/>
                </a:path>
              </a:pathLst>
            </a:custGeom>
            <a:solidFill>
              <a:srgbClr val="F4D3B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439838" y="2111350"/>
              <a:ext cx="1771841" cy="1458563"/>
            </a:xfrm>
            <a:custGeom>
              <a:rect l="l" t="t" r="r" b="b"/>
              <a:pathLst>
                <a:path w="408" h="336">
                  <a:moveTo>
                    <a:pt x="389" y="194"/>
                  </a:moveTo>
                  <a:cubicBezTo>
                    <a:pt x="379" y="175"/>
                    <a:pt x="371" y="170"/>
                    <a:pt x="371" y="118"/>
                  </a:cubicBezTo>
                  <a:cubicBezTo>
                    <a:pt x="371" y="66"/>
                    <a:pt x="346" y="44"/>
                    <a:pt x="346" y="44"/>
                  </a:cubicBezTo>
                  <a:cubicBezTo>
                    <a:pt x="287" y="0"/>
                    <a:pt x="204" y="61"/>
                    <a:pt x="204" y="61"/>
                  </a:cubicBezTo>
                  <a:cubicBezTo>
                    <a:pt x="204" y="61"/>
                    <a:pt x="121" y="0"/>
                    <a:pt x="62" y="44"/>
                  </a:cubicBezTo>
                  <a:cubicBezTo>
                    <a:pt x="62" y="44"/>
                    <a:pt x="37" y="66"/>
                    <a:pt x="37" y="118"/>
                  </a:cubicBezTo>
                  <a:cubicBezTo>
                    <a:pt x="37" y="170"/>
                    <a:pt x="29" y="175"/>
                    <a:pt x="19" y="194"/>
                  </a:cubicBezTo>
                  <a:cubicBezTo>
                    <a:pt x="10" y="214"/>
                    <a:pt x="0" y="336"/>
                    <a:pt x="204" y="336"/>
                  </a:cubicBezTo>
                  <a:cubicBezTo>
                    <a:pt x="408" y="336"/>
                    <a:pt x="399" y="214"/>
                    <a:pt x="389" y="194"/>
                  </a:cubicBez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837888" y="2761241"/>
              <a:ext cx="171450" cy="175736"/>
            </a:xfrm>
            <a:prstGeom prst="ellipse">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1873797" y="2769718"/>
              <a:ext cx="82582" cy="55055"/>
            </a:xfrm>
            <a:custGeom>
              <a:rect l="l" t="t" r="r" b="b"/>
              <a:pathLst>
                <a:path w="19" h="12">
                  <a:moveTo>
                    <a:pt x="18" y="4"/>
                  </a:moveTo>
                  <a:cubicBezTo>
                    <a:pt x="19" y="7"/>
                    <a:pt x="15" y="10"/>
                    <a:pt x="10" y="11"/>
                  </a:cubicBezTo>
                  <a:cubicBezTo>
                    <a:pt x="5" y="12"/>
                    <a:pt x="1" y="11"/>
                    <a:pt x="0" y="8"/>
                  </a:cubicBezTo>
                  <a:cubicBezTo>
                    <a:pt x="0" y="5"/>
                    <a:pt x="3" y="2"/>
                    <a:pt x="8" y="1"/>
                  </a:cubicBezTo>
                  <a:cubicBezTo>
                    <a:pt x="13" y="0"/>
                    <a:pt x="18" y="2"/>
                    <a:pt x="18" y="4"/>
                  </a:cubicBezTo>
                  <a:close/>
                </a:path>
              </a:pathLst>
            </a:custGeom>
            <a:solidFill>
              <a:srgbClr val="E8DF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1757402" y="2549500"/>
              <a:ext cx="334423" cy="112204"/>
            </a:xfrm>
            <a:custGeom>
              <a:rect l="l" t="t" r="r" b="b"/>
              <a:pathLst>
                <a:path w="112" h="38">
                  <a:moveTo>
                    <a:pt x="0" y="9"/>
                  </a:moveTo>
                  <a:lnTo>
                    <a:pt x="0" y="38"/>
                  </a:lnTo>
                  <a:lnTo>
                    <a:pt x="112" y="32"/>
                  </a:lnTo>
                  <a:lnTo>
                    <a:pt x="112" y="0"/>
                  </a:lnTo>
                  <a:lnTo>
                    <a:pt x="0" y="9"/>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2608365" y="2761241"/>
              <a:ext cx="175736" cy="175736"/>
            </a:xfrm>
            <a:prstGeom prst="ellipse">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640179" y="2769718"/>
              <a:ext cx="84677" cy="55055"/>
            </a:xfrm>
            <a:custGeom>
              <a:rect l="l" t="t" r="r" b="b"/>
              <a:pathLst>
                <a:path w="19" h="12">
                  <a:moveTo>
                    <a:pt x="19" y="4"/>
                  </a:moveTo>
                  <a:cubicBezTo>
                    <a:pt x="19" y="7"/>
                    <a:pt x="16" y="10"/>
                    <a:pt x="11" y="11"/>
                  </a:cubicBezTo>
                  <a:cubicBezTo>
                    <a:pt x="6" y="12"/>
                    <a:pt x="1" y="11"/>
                    <a:pt x="1" y="8"/>
                  </a:cubicBezTo>
                  <a:cubicBezTo>
                    <a:pt x="0" y="5"/>
                    <a:pt x="4" y="2"/>
                    <a:pt x="9" y="1"/>
                  </a:cubicBezTo>
                  <a:cubicBezTo>
                    <a:pt x="13" y="0"/>
                    <a:pt x="18" y="2"/>
                    <a:pt x="19" y="4"/>
                  </a:cubicBezTo>
                  <a:close/>
                </a:path>
              </a:pathLst>
            </a:custGeom>
            <a:solidFill>
              <a:srgbClr val="E8DF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527974" y="2549500"/>
              <a:ext cx="338709" cy="112204"/>
            </a:xfrm>
            <a:custGeom>
              <a:rect l="l" t="t" r="r" b="b"/>
              <a:pathLst>
                <a:path w="114" h="38">
                  <a:moveTo>
                    <a:pt x="114" y="9"/>
                  </a:moveTo>
                  <a:lnTo>
                    <a:pt x="114" y="38"/>
                  </a:lnTo>
                  <a:lnTo>
                    <a:pt x="0" y="32"/>
                  </a:lnTo>
                  <a:lnTo>
                    <a:pt x="0" y="0"/>
                  </a:lnTo>
                  <a:lnTo>
                    <a:pt x="114" y="9"/>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2227365" y="2979268"/>
              <a:ext cx="230695" cy="131254"/>
            </a:xfrm>
            <a:custGeom>
              <a:rect l="l" t="t" r="r" b="b"/>
              <a:pathLst>
                <a:path w="52" h="30">
                  <a:moveTo>
                    <a:pt x="0" y="30"/>
                  </a:moveTo>
                  <a:cubicBezTo>
                    <a:pt x="0" y="30"/>
                    <a:pt x="1" y="4"/>
                    <a:pt x="22" y="2"/>
                  </a:cubicBezTo>
                  <a:cubicBezTo>
                    <a:pt x="43" y="0"/>
                    <a:pt x="53" y="27"/>
                    <a:pt x="53" y="27"/>
                  </a:cubicBezTo>
                  <a:cubicBezTo>
                    <a:pt x="53" y="27"/>
                    <a:pt x="39" y="9"/>
                    <a:pt x="23" y="11"/>
                  </a:cubicBezTo>
                  <a:cubicBezTo>
                    <a:pt x="7" y="12"/>
                    <a:pt x="0" y="30"/>
                    <a:pt x="0" y="30"/>
                  </a:cubicBezTo>
                  <a:close/>
                </a:path>
              </a:pathLst>
            </a:custGeom>
            <a:solidFill>
              <a:srgbClr val="EFC4A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2055915" y="3102045"/>
              <a:ext cx="694373" cy="359854"/>
            </a:xfrm>
            <a:custGeom>
              <a:rect l="l" t="t" r="r" b="b"/>
              <a:pathLst>
                <a:path w="160" h="83">
                  <a:moveTo>
                    <a:pt x="0" y="32"/>
                  </a:moveTo>
                  <a:cubicBezTo>
                    <a:pt x="0" y="32"/>
                    <a:pt x="118" y="44"/>
                    <a:pt x="150" y="0"/>
                  </a:cubicBezTo>
                  <a:cubicBezTo>
                    <a:pt x="150" y="0"/>
                    <a:pt x="160" y="83"/>
                    <a:pt x="29" y="68"/>
                  </a:cubicBezTo>
                  <a:cubicBezTo>
                    <a:pt x="29" y="68"/>
                    <a:pt x="30" y="50"/>
                    <a:pt x="0" y="32"/>
                  </a:cubicBezTo>
                  <a:close/>
                </a:path>
              </a:pathLst>
            </a:custGeom>
            <a:solidFill>
              <a:srgbClr val="49202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2240034" y="3298927"/>
              <a:ext cx="349282" cy="116396"/>
            </a:xfrm>
            <a:custGeom>
              <a:rect l="l" t="t" r="r" b="b"/>
              <a:pathLst>
                <a:path w="80" h="27">
                  <a:moveTo>
                    <a:pt x="80" y="10"/>
                  </a:moveTo>
                  <a:cubicBezTo>
                    <a:pt x="63" y="1"/>
                    <a:pt x="47" y="0"/>
                    <a:pt x="27" y="1"/>
                  </a:cubicBezTo>
                  <a:cubicBezTo>
                    <a:pt x="3" y="2"/>
                    <a:pt x="0" y="13"/>
                    <a:pt x="1" y="24"/>
                  </a:cubicBezTo>
                  <a:cubicBezTo>
                    <a:pt x="40" y="27"/>
                    <a:pt x="64" y="20"/>
                    <a:pt x="80" y="10"/>
                  </a:cubicBezTo>
                  <a:close/>
                </a:path>
              </a:pathLst>
            </a:custGeom>
            <a:solidFill>
              <a:srgbClr val="C6504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6" name="TextBox 46"/>
          <p:cNvSpPr txBox="1"/>
          <p:nvPr/>
        </p:nvSpPr>
        <p:spPr>
          <a:xfrm>
            <a:off x="6542983" y="1171423"/>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公司概况</a:t>
            </a:r>
          </a:p>
        </p:txBody>
      </p:sp>
      <p:sp>
        <p:nvSpPr>
          <p:cNvPr id="47" name="TextBox 47"/>
          <p:cNvSpPr txBox="1"/>
          <p:nvPr/>
        </p:nvSpPr>
        <p:spPr>
          <a:xfrm>
            <a:off x="6542983" y="1511132"/>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中兴通讯股份有限公司成立于1985年，是全球领先的综合通信解决方案提供商。公司通过为全球160多个国家和地区的电信运营商提供创新技术与应用方案，累计为全球超过3.5亿用户提供服务。</a:t>
            </a:r>
          </a:p>
        </p:txBody>
      </p:sp>
      <p:sp>
        <p:nvSpPr>
          <p:cNvPr id="48" name="TextBox 48"/>
          <p:cNvSpPr txBox="1"/>
          <p:nvPr/>
        </p:nvSpPr>
        <p:spPr>
          <a:xfrm>
            <a:off x="6542983" y="2934249"/>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市场份额</a:t>
            </a:r>
          </a:p>
        </p:txBody>
      </p:sp>
      <p:sp>
        <p:nvSpPr>
          <p:cNvPr id="49" name="TextBox 49"/>
          <p:cNvSpPr txBox="1"/>
          <p:nvPr/>
        </p:nvSpPr>
        <p:spPr>
          <a:xfrm>
            <a:off x="6542983" y="3273958"/>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中兴通讯在电信设备市场也占据重要地位，特别是在无线接入网、承载网等领域有着较高的市场份额。根据市场研究机构的数据，中兴通讯在全球电信设备市场的份额约为10%。</a:t>
            </a:r>
          </a:p>
        </p:txBody>
      </p:sp>
      <p:sp>
        <p:nvSpPr>
          <p:cNvPr id="50" name="TextBox 50"/>
          <p:cNvSpPr txBox="1"/>
          <p:nvPr/>
        </p:nvSpPr>
        <p:spPr>
          <a:xfrm>
            <a:off x="6542983" y="4626808"/>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竞争优势</a:t>
            </a:r>
          </a:p>
        </p:txBody>
      </p:sp>
      <p:sp>
        <p:nvSpPr>
          <p:cNvPr id="51" name="TextBox 51"/>
          <p:cNvSpPr txBox="1"/>
          <p:nvPr/>
        </p:nvSpPr>
        <p:spPr>
          <a:xfrm>
            <a:off x="6542983" y="4966517"/>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中兴通讯在无线通信技术方面有着深厚的积累，同时在承载网、核心网等领域也有着较强的研发实力。此外，公司还注重与全球运营商和合作伙伴建立紧密的合作关系，共同推动产业发展。</a:t>
            </a:r>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中兴通讯股份有限公司</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公司概况</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除了华为和中兴之外，中国电信设备市场还有其他一些主要生产商，如大唐电信、烽火通信等。这些公司在电信设备领域也有着一定的市场份额和竞争力。</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市场份额</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这些公司在电信设备市场的份额相对较小，但也在一些特定领域和地区有着一定的竞争优势。例如，大唐电信在TD-SCDMA等标准上有着重要贡献，烽火通信则在光通信领域有着较强的实力。</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竞争优势</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这些公司通常在某些特定领域或技术上有着较强的研发实力和技术优势。同时，它们也注重与运营商和合作伙伴建立合作关系，共同推动产业发展。</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其他主要生产商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https://d.book118.com/066024051222010034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2024-09-04T08:02:02.331</cp:lastPrinted>
  <dcterms:created xsi:type="dcterms:W3CDTF">2024-09-04T00:02:02Z</dcterms:created>
  <dcterms:modified xsi:type="dcterms:W3CDTF">2024-09-04T00:02:04Z</dcterms:modified>
</cp:coreProperties>
</file>