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embeddedFontLst>
    <p:embeddedFont>
      <p:font typeface="TQBGRD+MS-UIGothic"/>
      <p:regular r:id="rId18"/>
    </p:embeddedFont>
    <p:embeddedFont>
      <p:font typeface="KBOBHM+KKNSJW+ArialMT"/>
      <p:regular r:id="rId19"/>
    </p:embeddedFont>
    <p:embeddedFont>
      <p:font typeface="IIRHRM+BQIRVA+MicrosoftYaHei"/>
      <p:regular r:id="rId20"/>
    </p:embeddedFont>
    <p:embeddedFont>
      <p:font typeface="PGGLDE+JVVATJ+MicrosoftYaHei-Bold"/>
      <p:regular r:id="rId21"/>
    </p:embeddedFont>
  </p:embeddedFontLst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font" Target="fonts/font1.fntdata" /><Relationship Id="rId19" Type="http://schemas.openxmlformats.org/officeDocument/2006/relationships/font" Target="fonts/font2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3.fntdata" /><Relationship Id="rId21" Type="http://schemas.openxmlformats.org/officeDocument/2006/relationships/font" Target="fonts/font4.fntdata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B16EAC-0B05-4A41-A9CB-798C04DD12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8DD0D9-32BD-4FF9-8AEF-4B06B7BB85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268E70-6A8D-455A-8437-A829428504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6FA5B2-51EA-48F1-ADB4-60FCAD6BF7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DFCAF51-7877-4912-80FA-F0FD35C0B2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9D2B9D0-0787-40D0-ABD1-C761456E63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522F73E-C5AE-4A92-9FAA-1CF94138A7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F1FDA1-AC92-40D4-9AF2-E884B3CFF0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FF5671-C763-4B02-8A43-8D82956522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B36A95-B7C3-4E6E-8B49-87087030AE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D01F04-9379-4284-9EC8-D73A27D760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6105104112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13740" y="2142644"/>
            <a:ext cx="5578392" cy="2581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000000"/>
                </a:solidFill>
                <a:latin typeface="TQBGRD+MS-UIGothic"/>
                <a:cs typeface="TQBGRD+MS-UIGothic"/>
              </a:rPr>
              <a:t>高</a:t>
            </a:r>
            <a:r>
              <a:rPr sz="5150" spc="25">
                <a:solidFill>
                  <a:srgbClr val="000000"/>
                </a:solidFill>
                <a:latin typeface="SimSun"/>
                <a:cs typeface="SimSun"/>
              </a:rPr>
              <a:t>频电</a:t>
            </a:r>
            <a:r>
              <a:rPr sz="5150" spc="23">
                <a:solidFill>
                  <a:srgbClr val="000000"/>
                </a:solidFill>
                <a:latin typeface="TQBGRD+MS-UIGothic"/>
                <a:cs typeface="TQBGRD+MS-UIGothic"/>
              </a:rPr>
              <a:t>刀使用注</a:t>
            </a:r>
          </a:p>
          <a:p>
            <a:pPr marL="0" marR="0">
              <a:lnSpc>
                <a:spcPts val="5150"/>
              </a:lnSpc>
              <a:spcBef>
                <a:spcPts val="2300"/>
              </a:spcBef>
              <a:spcAft>
                <a:spcPct val="0"/>
              </a:spcAft>
            </a:pPr>
            <a:r>
              <a:rPr sz="5150" spc="25">
                <a:solidFill>
                  <a:srgbClr val="000000"/>
                </a:solidFill>
                <a:latin typeface="TQBGRD+MS-UIGothic"/>
                <a:cs typeface="TQBGRD+MS-UIGothic"/>
              </a:rPr>
              <a:t>意事</a:t>
            </a:r>
            <a:r>
              <a:rPr sz="5150" spc="23">
                <a:solidFill>
                  <a:srgbClr val="000000"/>
                </a:solidFill>
                <a:latin typeface="SimSun"/>
                <a:cs typeface="SimSun"/>
              </a:rPr>
              <a:t>项护</a:t>
            </a:r>
            <a:r>
              <a:rPr sz="5150" spc="25">
                <a:solidFill>
                  <a:srgbClr val="000000"/>
                </a:solidFill>
                <a:latin typeface="TQBGRD+MS-UIGothic"/>
                <a:cs typeface="TQBGRD+MS-UIGothic"/>
              </a:rPr>
              <a:t>理</a:t>
            </a:r>
            <a:r>
              <a:rPr sz="5150" spc="25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5150">
                <a:solidFill>
                  <a:srgbClr val="000000"/>
                </a:solidFill>
                <a:latin typeface="TQBGRD+MS-UIGothic"/>
                <a:cs typeface="TQBGRD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90575" y="434792"/>
            <a:ext cx="2533650" cy="1809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700"/>
              </a:lnSpc>
              <a:spcBef>
                <a:spcPct val="0"/>
              </a:spcBef>
              <a:spcAft>
                <a:spcPct val="0"/>
              </a:spcAft>
            </a:pPr>
            <a:r>
              <a:rPr sz="5700">
                <a:solidFill>
                  <a:srgbClr val="000000"/>
                </a:solidFill>
                <a:latin typeface="TQBGRD+MS-UIGothic"/>
                <a:cs typeface="TQBGRD+MS-UIGothic"/>
              </a:rPr>
              <a:t>目</a:t>
            </a:r>
            <a:r>
              <a:rPr sz="5700">
                <a:solidFill>
                  <a:srgbClr val="000000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85519" y="2055685"/>
            <a:ext cx="2490509" cy="784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0000"/>
                </a:solidFill>
                <a:latin typeface="KBOBHM+KKNSJW+ArialMT"/>
                <a:cs typeface="KBOBHM+KKNSJW+ArialMT"/>
              </a:rPr>
              <a:t>•</a:t>
            </a:r>
            <a:r>
              <a:rPr sz="24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0000"/>
                </a:solidFill>
                <a:latin typeface="TQBGRD+MS-UIGothic"/>
                <a:cs typeface="TQBGRD+MS-UIGothic"/>
              </a:rPr>
              <a:t>高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频电</a:t>
            </a:r>
            <a:r>
              <a:rPr sz="2400">
                <a:solidFill>
                  <a:srgbClr val="000000"/>
                </a:solidFill>
                <a:latin typeface="TQBGRD+MS-UIGothic"/>
                <a:cs typeface="TQBGRD+MS-UIGothic"/>
              </a:rPr>
              <a:t>刀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简</a:t>
            </a:r>
            <a:r>
              <a:rPr sz="2400">
                <a:solidFill>
                  <a:srgbClr val="000000"/>
                </a:solidFill>
                <a:latin typeface="TQBGRD+MS-UIGothic"/>
                <a:cs typeface="TQBGRD+MS-UIGothic"/>
              </a:rPr>
              <a:t>介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55369" y="4134632"/>
            <a:ext cx="3286125" cy="1095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50"/>
              </a:lnSpc>
              <a:spcBef>
                <a:spcPct val="0"/>
              </a:spcBef>
              <a:spcAft>
                <a:spcPct val="0"/>
              </a:spcAft>
            </a:pPr>
            <a:r>
              <a:rPr sz="3450">
                <a:solidFill>
                  <a:srgbClr val="000000"/>
                </a:solidFill>
                <a:latin typeface="TQBGRD+MS-UIGothic"/>
                <a:cs typeface="TQBGRD+MS-UIGothic"/>
              </a:rPr>
              <a:t>高</a:t>
            </a:r>
            <a:r>
              <a:rPr sz="3450">
                <a:solidFill>
                  <a:srgbClr val="000000"/>
                </a:solidFill>
                <a:latin typeface="SimSun"/>
                <a:cs typeface="SimSun"/>
              </a:rPr>
              <a:t>频电</a:t>
            </a:r>
            <a:r>
              <a:rPr sz="3450">
                <a:solidFill>
                  <a:srgbClr val="000000"/>
                </a:solidFill>
                <a:latin typeface="TQBGRD+MS-UIGothic"/>
                <a:cs typeface="TQBGRD+MS-UIGothic"/>
              </a:rPr>
              <a:t>刀</a:t>
            </a:r>
            <a:r>
              <a:rPr sz="3450">
                <a:solidFill>
                  <a:srgbClr val="000000"/>
                </a:solidFill>
                <a:latin typeface="SimSun"/>
                <a:cs typeface="SimSun"/>
              </a:rPr>
              <a:t>简</a:t>
            </a:r>
            <a:r>
              <a:rPr sz="3450">
                <a:solidFill>
                  <a:srgbClr val="000000"/>
                </a:solidFill>
                <a:latin typeface="TQBGRD+MS-UIGothic"/>
                <a:cs typeface="TQBGRD+MS-UIGothic"/>
              </a:rPr>
              <a:t>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TQBGRD+MS-UIGothic"/>
                <a:cs typeface="TQBGRD+MS-UIGothic"/>
              </a:rPr>
              <a:t>高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频电</a:t>
            </a:r>
            <a:r>
              <a:rPr sz="3000">
                <a:solidFill>
                  <a:srgbClr val="59AE93"/>
                </a:solidFill>
                <a:latin typeface="TQBGRD+MS-UIGothic"/>
                <a:cs typeface="TQBGRD+MS-UIGothic"/>
              </a:rPr>
              <a:t>刀的定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2354433"/>
            <a:ext cx="6768390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TQBGRD+MS-UIGothic"/>
                <a:cs typeface="TQBGRD+MS-UIGothic"/>
              </a:rPr>
              <a:t>高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频电</a:t>
            </a:r>
            <a:r>
              <a:rPr sz="1350">
                <a:solidFill>
                  <a:srgbClr val="FFFFFF"/>
                </a:solidFill>
                <a:latin typeface="TQBGRD+MS-UIGothic"/>
                <a:cs typeface="TQBGRD+MS-UIGothic"/>
              </a:rPr>
              <a:t>刀是一种高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频</a:t>
            </a:r>
            <a:r>
              <a:rPr sz="1350">
                <a:solidFill>
                  <a:srgbClr val="FFFFFF"/>
                </a:solidFill>
                <a:latin typeface="TQBGRD+MS-UIGothic"/>
                <a:cs typeface="TQBGRD+MS-UIGothic"/>
              </a:rPr>
              <a:t>交流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FFFFFF"/>
                </a:solidFill>
                <a:latin typeface="TQBGRD+MS-UIGothic"/>
                <a:cs typeface="TQBGRD+MS-UIGothic"/>
              </a:rPr>
              <a:t>手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FFFFFF"/>
                </a:solidFill>
                <a:latin typeface="TQBGRD+MS-UIGothic"/>
                <a:cs typeface="TQBGRD+MS-UIGothic"/>
              </a:rPr>
              <a:t>器械，利用高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频电</a:t>
            </a:r>
            <a:r>
              <a:rPr sz="1350">
                <a:solidFill>
                  <a:srgbClr val="FFFFFF"/>
                </a:solidFill>
                <a:latin typeface="TQBGRD+MS-UIGothic"/>
                <a:cs typeface="TQBGRD+MS-UIGothic"/>
              </a:rPr>
              <a:t>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FFFFFF"/>
                </a:solidFill>
                <a:latin typeface="TQBGRD+MS-UIGothic"/>
                <a:cs typeface="TQBGRD+MS-UIGothic"/>
              </a:rPr>
              <a:t>人体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组织进</a:t>
            </a:r>
            <a:r>
              <a:rPr sz="1350">
                <a:solidFill>
                  <a:srgbClr val="FFFFFF"/>
                </a:solidFill>
                <a:latin typeface="TQBGRD+MS-UIGothic"/>
                <a:cs typeface="TQBGRD+MS-UIGothic"/>
              </a:rPr>
              <a:t>行切割、止血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TQBGRD+MS-UIGothic"/>
                <a:cs typeface="TQBGRD+MS-UIGothic"/>
              </a:rPr>
              <a:t>和消融等手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FFFFFF"/>
                </a:solidFill>
                <a:latin typeface="TQBGRD+MS-UIGothic"/>
                <a:cs typeface="TQBGRD+MS-UIGothic"/>
              </a:rPr>
              <a:t>操作。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4338173"/>
            <a:ext cx="6768390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TQBGRD+MS-UIGothic"/>
                <a:cs typeface="TQBGRD+MS-UIGothic"/>
              </a:rPr>
              <a:t>它通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FFFFFF"/>
                </a:solidFill>
                <a:latin typeface="TQBGRD+MS-UIGothic"/>
                <a:cs typeface="TQBGRD+MS-UIGothic"/>
              </a:rPr>
              <a:t>将高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频电</a:t>
            </a:r>
            <a:r>
              <a:rPr sz="1350">
                <a:solidFill>
                  <a:srgbClr val="FFFFFF"/>
                </a:solidFill>
                <a:latin typeface="TQBGRD+MS-UIGothic"/>
                <a:cs typeface="TQBGRD+MS-UIGothic"/>
              </a:rPr>
              <a:t>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传递</a:t>
            </a:r>
            <a:r>
              <a:rPr sz="1350">
                <a:solidFill>
                  <a:srgbClr val="FFFFFF"/>
                </a:solidFill>
                <a:latin typeface="TQBGRD+MS-UIGothic"/>
                <a:cs typeface="TQBGRD+MS-UIGothic"/>
              </a:rPr>
              <a:t>至刀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头</a:t>
            </a:r>
            <a:r>
              <a:rPr sz="1350">
                <a:solidFill>
                  <a:srgbClr val="FFFFFF"/>
                </a:solidFill>
                <a:latin typeface="TQBGRD+MS-UIGothic"/>
                <a:cs typeface="TQBGRD+MS-UIGothic"/>
              </a:rPr>
              <a:t>，使刀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头</a:t>
            </a:r>
            <a:r>
              <a:rPr sz="1350">
                <a:solidFill>
                  <a:srgbClr val="FFFFFF"/>
                </a:solidFill>
                <a:latin typeface="TQBGRD+MS-UIGothic"/>
                <a:cs typeface="TQBGRD+MS-UIGothic"/>
              </a:rPr>
              <a:t>与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组织</a:t>
            </a:r>
            <a:r>
              <a:rPr sz="1350">
                <a:solidFill>
                  <a:srgbClr val="FFFFFF"/>
                </a:solidFill>
                <a:latin typeface="TQBGRD+MS-UIGothic"/>
                <a:cs typeface="TQBGRD+MS-UIGothic"/>
              </a:rPr>
              <a:t>之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FFFFFF"/>
                </a:solidFill>
                <a:latin typeface="TQBGRD+MS-UIGothic"/>
                <a:cs typeface="TQBGRD+MS-UIGothic"/>
              </a:rPr>
              <a:t>的离子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FFFFFF"/>
                </a:solidFill>
                <a:latin typeface="TQBGRD+MS-UIGothic"/>
                <a:cs typeface="TQBGRD+MS-UIGothic"/>
              </a:rPr>
              <a:t>生振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FFFFFF"/>
                </a:solidFill>
                <a:latin typeface="TQBGRD+MS-UIGothic"/>
                <a:cs typeface="TQBGRD+MS-UIGothic"/>
              </a:rPr>
              <a:t>摩擦，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FFFFFF"/>
                </a:solidFill>
                <a:latin typeface="TQBGRD+MS-UIGothic"/>
                <a:cs typeface="TQBGRD+MS-UIGothic"/>
              </a:rPr>
              <a:t>生高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TQBGRD+MS-UIGothic"/>
                <a:cs typeface="TQBGRD+MS-UIGothic"/>
              </a:rPr>
              <a:t>温使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组织细</a:t>
            </a:r>
            <a:r>
              <a:rPr sz="1350">
                <a:solidFill>
                  <a:srgbClr val="FFFFFF"/>
                </a:solidFill>
                <a:latin typeface="TQBGRD+MS-UIGothic"/>
                <a:cs typeface="TQBGRD+MS-UIGothic"/>
              </a:rPr>
              <a:t>胞迅速脱水、分解和碳化，从而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实现</a:t>
            </a:r>
            <a:r>
              <a:rPr sz="1350">
                <a:solidFill>
                  <a:srgbClr val="FFFFFF"/>
                </a:solidFill>
                <a:latin typeface="TQBGRD+MS-UIGothic"/>
                <a:cs typeface="TQBGRD+MS-UIGothic"/>
              </a:rPr>
              <a:t>切割和止血等目的。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TQBGRD+MS-UIGothic"/>
                <a:cs typeface="TQBGRD+MS-UIGothic"/>
              </a:rPr>
              <a:t>高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频电</a:t>
            </a:r>
            <a:r>
              <a:rPr sz="3000">
                <a:solidFill>
                  <a:srgbClr val="59AE93"/>
                </a:solidFill>
                <a:latin typeface="TQBGRD+MS-UIGothic"/>
                <a:cs typeface="TQBGRD+MS-UIGothic"/>
              </a:rPr>
              <a:t>刀的工作原理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47309" y="2581013"/>
            <a:ext cx="2847975" cy="10369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高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频电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生的高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频电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流具有</a:t>
            </a:r>
          </a:p>
          <a:p>
            <a:pPr marL="41275" marR="0">
              <a:lnSpc>
                <a:spcPts val="1562"/>
              </a:lnSpc>
              <a:spcBef>
                <a:spcPts val="597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很高的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频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率，一般在</a:t>
            </a:r>
            <a:r>
              <a:rPr sz="1500">
                <a:solidFill>
                  <a:srgbClr val="000000"/>
                </a:solidFill>
                <a:latin typeface="IIRHRM+BQIRVA+MicrosoftYaHei"/>
                <a:cs typeface="IIRHRM+BQIRVA+MicrosoftYaHei"/>
              </a:rPr>
              <a:t>200kHz</a:t>
            </a:r>
          </a:p>
          <a:p>
            <a:pPr marL="588009" marR="0">
              <a:lnSpc>
                <a:spcPts val="1562"/>
              </a:lnSpc>
              <a:spcBef>
                <a:spcPts val="547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到</a:t>
            </a:r>
            <a:r>
              <a:rPr sz="1500">
                <a:solidFill>
                  <a:srgbClr val="000000"/>
                </a:solidFill>
                <a:latin typeface="IIRHRM+BQIRVA+MicrosoftYaHei"/>
                <a:cs typeface="IIRHRM+BQIRVA+MicrosoftYaHei"/>
              </a:rPr>
              <a:t>3MHz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231765" y="4915272"/>
            <a:ext cx="2628900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头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极与人体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组织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容耦合作用，将高</a:t>
            </a:r>
          </a:p>
          <a:p>
            <a:pPr marL="28575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频电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传递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至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组织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641715" y="4926068"/>
            <a:ext cx="2847975" cy="12992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高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频电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流在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组织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中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生的高温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迅速使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组织细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胞失活、分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解和碳化，从而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实现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切割和止</a:t>
            </a:r>
          </a:p>
          <a:p>
            <a:pPr marL="76200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血等目的。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TQBGRD+MS-UIGothic"/>
                <a:cs typeface="TQBGRD+MS-UIGothic"/>
              </a:rPr>
              <a:t>高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频电</a:t>
            </a:r>
            <a:r>
              <a:rPr sz="3000">
                <a:solidFill>
                  <a:srgbClr val="59AE93"/>
                </a:solidFill>
                <a:latin typeface="TQBGRD+MS-UIGothic"/>
                <a:cs typeface="TQBGRD+MS-UIGothic"/>
              </a:rPr>
              <a:t>刀的用途和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优势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98234" y="2043803"/>
            <a:ext cx="569423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高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频电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刀广泛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用于各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类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中，如普外科、胸外科、泌尿外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240020" y="2200002"/>
            <a:ext cx="819951" cy="4007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684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PGGLDE+JVVATJ+MicrosoftYaHei-Bold"/>
                <a:cs typeface="PGGLDE+JVVATJ+MicrosoftYaHei-Bold"/>
              </a:rPr>
              <a:t>01</a:t>
            </a:r>
          </a:p>
          <a:p>
            <a:pPr marL="19684" marR="0">
              <a:lnSpc>
                <a:spcPts val="2396"/>
              </a:lnSpc>
              <a:spcBef>
                <a:spcPts val="10503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PGGLDE+JVVATJ+MicrosoftYaHei-Bold"/>
                <a:cs typeface="PGGLDE+JVVATJ+MicrosoftYaHei-Bold"/>
              </a:rPr>
              <a:t>02</a:t>
            </a:r>
          </a:p>
          <a:p>
            <a:pPr marL="0" marR="0">
              <a:lnSpc>
                <a:spcPts val="2396"/>
              </a:lnSpc>
              <a:spcBef>
                <a:spcPts val="10408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PGGLDE+JVVATJ+MicrosoftYaHei-Bold"/>
                <a:cs typeface="PGGLDE+JVVATJ+MicrosoftYaHei-Bold"/>
              </a:rPr>
              <a:t>03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198234" y="2386703"/>
            <a:ext cx="1300757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科、骨科等。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219825" y="3746238"/>
            <a:ext cx="5694238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它能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快速、准确地切割和止血，减少手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术时间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和失血量，提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高手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效率。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198234" y="5244203"/>
            <a:ext cx="5694238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传统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器械相比，高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频电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刀操作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简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便、易于控制，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围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组织损伤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小，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后恢复快。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55369" y="3819671"/>
            <a:ext cx="5542597" cy="1095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50"/>
              </a:lnSpc>
              <a:spcBef>
                <a:spcPct val="0"/>
              </a:spcBef>
              <a:spcAft>
                <a:spcPct val="0"/>
              </a:spcAft>
            </a:pPr>
            <a:r>
              <a:rPr sz="3450">
                <a:solidFill>
                  <a:srgbClr val="000000"/>
                </a:solidFill>
                <a:latin typeface="TQBGRD+MS-UIGothic"/>
                <a:cs typeface="TQBGRD+MS-UIGothic"/>
              </a:rPr>
              <a:t>高</a:t>
            </a:r>
            <a:r>
              <a:rPr sz="3450">
                <a:solidFill>
                  <a:srgbClr val="000000"/>
                </a:solidFill>
                <a:latin typeface="SimSun"/>
                <a:cs typeface="SimSun"/>
              </a:rPr>
              <a:t>频电</a:t>
            </a:r>
            <a:r>
              <a:rPr sz="3450">
                <a:solidFill>
                  <a:srgbClr val="000000"/>
                </a:solidFill>
                <a:latin typeface="TQBGRD+MS-UIGothic"/>
                <a:cs typeface="TQBGRD+MS-UIGothic"/>
              </a:rPr>
              <a:t>刀使用前的注意事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55369" y="4450861"/>
            <a:ext cx="1095375" cy="1095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50"/>
              </a:lnSpc>
              <a:spcBef>
                <a:spcPct val="0"/>
              </a:spcBef>
              <a:spcAft>
                <a:spcPct val="0"/>
              </a:spcAft>
            </a:pPr>
            <a:r>
              <a:rPr sz="3450">
                <a:solidFill>
                  <a:srgbClr val="000000"/>
                </a:solidFill>
                <a:latin typeface="SimSun"/>
                <a:cs typeface="SimSun"/>
              </a:rPr>
              <a:t>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TQBGRD+MS-UIGothic"/>
                <a:cs typeface="TQBGRD+MS-UIGothic"/>
              </a:rPr>
              <a:t>确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认</a:t>
            </a:r>
            <a:r>
              <a:rPr sz="3000">
                <a:solidFill>
                  <a:srgbClr val="59AE93"/>
                </a:solidFill>
                <a:latin typeface="TQBGRD+MS-UIGothic"/>
                <a:cs typeface="TQBGRD+MS-UIGothic"/>
              </a:rPr>
              <a:t>患者身体状况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929244" y="2347333"/>
            <a:ext cx="3431604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认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患者是否适合使用高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频电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刀，如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患有心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脏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起搏器、金属植入物等患者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应谨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慎使用。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929244" y="4943847"/>
            <a:ext cx="3431604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了解患者的病史和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敏情况，以避免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因使用高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频电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刀而引起的并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症。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检查</a:t>
            </a:r>
            <a:r>
              <a:rPr sz="3000">
                <a:solidFill>
                  <a:srgbClr val="59AE93"/>
                </a:solidFill>
                <a:latin typeface="TQBGRD+MS-UIGothic"/>
                <a:cs typeface="TQBGRD+MS-UIGothic"/>
              </a:rPr>
              <a:t>高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频电</a:t>
            </a:r>
            <a:r>
              <a:rPr sz="3000">
                <a:solidFill>
                  <a:srgbClr val="59AE93"/>
                </a:solidFill>
                <a:latin typeface="TQBGRD+MS-UIGothic"/>
                <a:cs typeface="TQBGRD+MS-UIGothic"/>
              </a:rPr>
              <a:t>刀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设备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645773"/>
            <a:ext cx="3088444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在使用高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频电</a:t>
            </a: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刀前，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应检查设备</a:t>
            </a: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电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源、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电缆</a:t>
            </a: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、插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头</a:t>
            </a: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等是否完好，确保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备</a:t>
            </a: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正常工作。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1355" y="4293088"/>
            <a:ext cx="3219375" cy="7372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检查</a:t>
            </a:r>
            <a:r>
              <a:rPr sz="1350">
                <a:solidFill>
                  <a:srgbClr val="FFFFFF"/>
                </a:solidFill>
                <a:latin typeface="TQBGRD+MS-UIGothic"/>
                <a:cs typeface="TQBGRD+MS-UIGothic"/>
              </a:rPr>
              <a:t>高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频电</a:t>
            </a:r>
            <a:r>
              <a:rPr sz="1350">
                <a:solidFill>
                  <a:srgbClr val="FFFFFF"/>
                </a:solidFill>
                <a:latin typeface="TQBGRD+MS-UIGothic"/>
                <a:cs typeface="TQBGRD+MS-UIGothic"/>
              </a:rPr>
              <a:t>刀的刀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头</a:t>
            </a:r>
            <a:r>
              <a:rPr sz="1350">
                <a:solidFill>
                  <a:srgbClr val="FFFFFF"/>
                </a:solidFill>
                <a:latin typeface="TQBGRD+MS-UIGothic"/>
                <a:cs typeface="TQBGRD+MS-UIGothic"/>
              </a:rPr>
              <a:t>是否干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净</a:t>
            </a:r>
            <a:r>
              <a:rPr sz="1350">
                <a:solidFill>
                  <a:srgbClr val="FFFFFF"/>
                </a:solidFill>
                <a:latin typeface="TQBGRD+MS-UIGothic"/>
                <a:cs typeface="TQBGRD+MS-UIGothic"/>
              </a:rPr>
              <a:t>、无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损</a:t>
            </a:r>
            <a:r>
              <a:rPr sz="1350">
                <a:solidFill>
                  <a:srgbClr val="FFFFFF"/>
                </a:solidFill>
                <a:latin typeface="TQBGRD+MS-UIGothic"/>
                <a:cs typeface="TQBGRD+MS-UIGothic"/>
              </a:rPr>
              <a:t>，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TQBGRD+MS-UIGothic"/>
                <a:cs typeface="TQBGRD+MS-UIGothic"/>
              </a:rPr>
              <a:t>如有需要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应进</a:t>
            </a:r>
            <a:r>
              <a:rPr sz="1350">
                <a:solidFill>
                  <a:srgbClr val="FFFFFF"/>
                </a:solidFill>
                <a:latin typeface="TQBGRD+MS-UIGothic"/>
                <a:cs typeface="TQBGRD+MS-UIGothic"/>
              </a:rPr>
              <a:t>行更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换</a:t>
            </a:r>
            <a:r>
              <a:rPr sz="1350">
                <a:solidFill>
                  <a:srgbClr val="FFFFFF"/>
                </a:solidFill>
                <a:latin typeface="TQBGRD+MS-UIGothic"/>
                <a:cs typeface="TQBGRD+MS-UIGothic"/>
              </a:rPr>
              <a:t>或清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洁</a:t>
            </a:r>
            <a:r>
              <a:rPr sz="1350">
                <a:solidFill>
                  <a:srgbClr val="FFFFFF"/>
                </a:solidFill>
                <a:latin typeface="TQBGRD+MS-UIGothic"/>
                <a:cs typeface="TQBGRD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TQBGRD+MS-UIGothic"/>
                <a:cs typeface="TQBGRD+MS-UIGothic"/>
              </a:rPr>
              <a:t>准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备</a:t>
            </a:r>
            <a:r>
              <a:rPr sz="3000">
                <a:solidFill>
                  <a:srgbClr val="59AE93"/>
                </a:solidFill>
                <a:latin typeface="TQBGRD+MS-UIGothic"/>
                <a:cs typeface="TQBGRD+MS-UIGothic"/>
              </a:rPr>
              <a:t>相关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护</a:t>
            </a:r>
            <a:r>
              <a:rPr sz="3000">
                <a:solidFill>
                  <a:srgbClr val="59AE93"/>
                </a:solidFill>
                <a:latin typeface="TQBGRD+MS-UIGothic"/>
                <a:cs typeface="TQBGRD+MS-UIGothic"/>
              </a:rPr>
              <a:t>理用品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29262"/>
            <a:ext cx="4861411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根据手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需要，准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备</a:t>
            </a: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相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护</a:t>
            </a: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理用品，如止血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带</a:t>
            </a: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纱</a:t>
            </a: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布、棉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1937873"/>
            <a:ext cx="71392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球等。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385559" y="3924788"/>
            <a:ext cx="5191050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确保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护</a:t>
            </a: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理用品的清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洁</a:t>
            </a: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和消毒，以避免感染和交叉感染的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55369" y="3819671"/>
            <a:ext cx="5542597" cy="1095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50"/>
              </a:lnSpc>
              <a:spcBef>
                <a:spcPct val="0"/>
              </a:spcBef>
              <a:spcAft>
                <a:spcPct val="0"/>
              </a:spcAft>
            </a:pPr>
            <a:r>
              <a:rPr sz="3450">
                <a:solidFill>
                  <a:srgbClr val="000000"/>
                </a:solidFill>
                <a:latin typeface="TQBGRD+MS-UIGothic"/>
                <a:cs typeface="TQBGRD+MS-UIGothic"/>
              </a:rPr>
              <a:t>高</a:t>
            </a:r>
            <a:r>
              <a:rPr sz="3450">
                <a:solidFill>
                  <a:srgbClr val="000000"/>
                </a:solidFill>
                <a:latin typeface="SimSun"/>
                <a:cs typeface="SimSun"/>
              </a:rPr>
              <a:t>频电</a:t>
            </a:r>
            <a:r>
              <a:rPr sz="3450">
                <a:solidFill>
                  <a:srgbClr val="000000"/>
                </a:solidFill>
                <a:latin typeface="TQBGRD+MS-UIGothic"/>
                <a:cs typeface="TQBGRD+MS-UIGothic"/>
              </a:rPr>
              <a:t>刀使用中的注意事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55369" y="4450861"/>
            <a:ext cx="1095375" cy="1095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50"/>
              </a:lnSpc>
              <a:spcBef>
                <a:spcPct val="0"/>
              </a:spcBef>
              <a:spcAft>
                <a:spcPct val="0"/>
              </a:spcAft>
            </a:pPr>
            <a:r>
              <a:rPr sz="3450">
                <a:solidFill>
                  <a:srgbClr val="000000"/>
                </a:solidFill>
                <a:latin typeface="SimSun"/>
                <a:cs typeface="SimSun"/>
              </a:rPr>
              <a:t>项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TQBGRD+MS-UIGothic"/>
                <a:cs typeface="TQBGRD+MS-UIGothic"/>
              </a:rPr>
              <a:t>正确操作高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频电</a:t>
            </a:r>
            <a:r>
              <a:rPr sz="3000">
                <a:solidFill>
                  <a:srgbClr val="59AE93"/>
                </a:solidFill>
                <a:latin typeface="TQBGRD+MS-UIGothic"/>
                <a:cs typeface="TQBGRD+MS-UIGothic"/>
              </a:rPr>
              <a:t>刀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47214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IIRHRM+BQIRVA+MicrosoftYaHei"/>
                <a:cs typeface="IIRHRM+BQIRVA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25645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IIRHRM+BQIRVA+MicrosoftYaHei"/>
                <a:cs typeface="IIRHRM+BQIRVA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04075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IIRHRM+BQIRVA+MicrosoftYaHei"/>
                <a:cs typeface="IIRHRM+BQIRVA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81869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IIRHRM+BQIRVA+MicrosoftYaHei"/>
                <a:cs typeface="IIRHRM+BQIRVA+MicrosoftYaHei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15669" y="5190342"/>
            <a:ext cx="2694109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确保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电压</a:t>
            </a: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与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设备</a:t>
            </a: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要求相符，</a:t>
            </a:r>
          </a:p>
          <a:p>
            <a:pPr marL="85725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避免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电压过</a:t>
            </a: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高或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低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致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设备</a:t>
            </a:r>
          </a:p>
          <a:p>
            <a:pPr marL="34290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损</a:t>
            </a: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坏或影响治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效果。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679190" y="5190342"/>
            <a:ext cx="2496941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在使用前，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检查电</a:t>
            </a: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刀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头</a:t>
            </a: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是否干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净</a:t>
            </a: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、干燥，如有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污渍</a:t>
            </a: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或血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渍</a:t>
            </a: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需</a:t>
            </a:r>
          </a:p>
          <a:p>
            <a:pPr marL="68580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及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洁</a:t>
            </a: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036050" y="5190342"/>
            <a:ext cx="2563177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使用前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应调节</a:t>
            </a: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输</a:t>
            </a: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出功率，根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据手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需要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选择</a:t>
            </a: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合适的功率档</a:t>
            </a:r>
          </a:p>
          <a:p>
            <a:pPr marL="942975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位。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357620" y="5335758"/>
            <a:ext cx="2563177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连</a:t>
            </a: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电缆应</a:t>
            </a: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避免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度弯曲或打</a:t>
            </a:r>
          </a:p>
          <a:p>
            <a:pPr marL="171449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折，以免影响信号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传输</a:t>
            </a:r>
            <a:r>
              <a:rPr sz="1350">
                <a:solidFill>
                  <a:srgbClr val="000000"/>
                </a:solidFill>
                <a:latin typeface="TQBGRD+MS-UIGothic"/>
                <a:cs typeface="TQBGRD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TQBGRD+MS-UIGothic"/>
                <a:cs typeface="TQBGRD+MS-UIGothic"/>
              </a:rPr>
              <a:t>注意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观</a:t>
            </a:r>
            <a:r>
              <a:rPr sz="3000">
                <a:solidFill>
                  <a:srgbClr val="59AE93"/>
                </a:solidFill>
                <a:latin typeface="TQBGRD+MS-UIGothic"/>
                <a:cs typeface="TQBGRD+MS-UIGothic"/>
              </a:rPr>
              <a:t>察患者反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应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32864" y="2102222"/>
            <a:ext cx="4672458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在使用高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频电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程中，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密切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观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察患者的反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如出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异常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及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停止使用。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32864" y="3845933"/>
            <a:ext cx="4526979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注意患者的疼痛反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，如有必要可适当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给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予止痛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药缓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解疼痛。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32864" y="5601708"/>
            <a:ext cx="4453383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观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察患者的皮肤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变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化，如出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灼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伤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红肿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等情况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及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时处</a:t>
            </a:r>
            <a:r>
              <a:rPr sz="1500">
                <a:solidFill>
                  <a:srgbClr val="000000"/>
                </a:solidFill>
                <a:latin typeface="TQBGRD+MS-UIGothic"/>
                <a:cs typeface="TQBGRD+MS-UIGothic"/>
              </a:rPr>
              <a:t>理。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https://d.book118.com/066105104112010050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TQBGRD+MS-UIGothic</vt:lpstr>
      <vt:lpstr>SimSun</vt:lpstr>
      <vt:lpstr>KBOBHM+KKNSJW+ArialMT</vt:lpstr>
      <vt:lpstr>Times New Roman</vt:lpstr>
      <vt:lpstr>IIRHRM+BQIRVA+MicrosoftYaHei</vt:lpstr>
      <vt:lpstr>PGGLDE+JVVATJ+MicrosoftYaHei-Bold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2024-09-15T16:37:12.436</cp:lastPrinted>
  <dcterms:created xsi:type="dcterms:W3CDTF">2024-09-15T08:37:12Z</dcterms:created>
  <dcterms:modified xsi:type="dcterms:W3CDTF">2024-09-15T08:37:13Z</dcterms:modified>
</cp:coreProperties>
</file>