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wav" ContentType="audio/x-wav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A6FCC5-B5DA-4A49-95BC-259AA244B8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1CECB0-5506-49B7-81E5-C4DAD14F0C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A6987E-321F-4015-B34C-36FDEBA6FB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641747-A6C2-4228-B1A8-27D0689D8D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4360CBF-CC19-4413-B4C5-944E9F42E8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BB70DB1-795D-436E-A72A-58E99EA75F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D30EDB7-2D44-4C68-AC92-4C9D329B75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31876E-4B49-4B9A-B4B1-B9087B266F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8384D5-AA5E-4269-B4FD-CD4F8F050B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169802-99C9-4099-8741-88EFA60F82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F5877C-7518-487E-B62E-96F3B263F3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 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2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image" Target="file:///D:\qq&#25991;&#20214;\712321467\Image\C2C\Image2\%7b75232B38-A165-1FB7-499C-2E1C792CACB5%7d.png" TargetMode="External" /><Relationship Id="rId17" Type="http://schemas.openxmlformats.org/officeDocument/2006/relationships/image" Target="../media/image1.png" /><Relationship Id="rId18" Type="http://schemas.openxmlformats.org/officeDocument/2006/relationships/image" Target="../media/image2.png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dpi="0" rotWithShape="1">
          <a:blip r:embed="rId18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7" name="图片 1073743875" descr="学科网 zxxk.com"/>
          <p:cNvPicPr>
            <a:picLocks noChangeAspect="1"/>
          </p:cNvPicPr>
          <p:nvPr/>
        </p:nvPicPr>
        <p:blipFill>
          <a:blip r:embed="rId17" r:link="rId16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image" Target="../media/image5.jpeg" /><Relationship Id="rId3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audio" Target="../media/audio111.wav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6.xml" /><Relationship Id="rId2" Type="http://schemas.openxmlformats.org/officeDocument/2006/relationships/image" Target="../media/image10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image" Target="../media/image5.jpeg" /><Relationship Id="rId3" Type="http://schemas.openxmlformats.org/officeDocument/2006/relationships/image" Target="../media/image6.png" /><Relationship Id="rId4" Type="http://schemas.openxmlformats.org/officeDocument/2006/relationships/image" Target="../media/image1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1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image" Target="../media/image5.jpeg" /><Relationship Id="rId3" Type="http://schemas.openxmlformats.org/officeDocument/2006/relationships/image" Target="../media/image6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6.xml" /><Relationship Id="rId2" Type="http://schemas.openxmlformats.org/officeDocument/2006/relationships/image" Target="../media/image10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6114014021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/>
        </p:nvSpPr>
        <p:spPr>
          <a:xfrm>
            <a:off x="0" y="2247900"/>
            <a:ext cx="12182475" cy="17170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00B0F0"/>
                </a:solidFill>
              </a14:hiddenFill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 fontAlgn="auto"/>
            <a:endParaRPr lang="zh-CN" altLang="en-US" strike="noStrike" noProof="1"/>
          </a:p>
        </p:txBody>
      </p:sp>
      <p:sp>
        <p:nvSpPr>
          <p:cNvPr id="5" name="文本框 4"/>
          <p:cNvSpPr txBox="1"/>
          <p:nvPr/>
        </p:nvSpPr>
        <p:spPr>
          <a:xfrm>
            <a:off x="5924787" y="1043305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矩形 6"/>
          <p:cNvSpPr/>
          <p:nvPr/>
        </p:nvSpPr>
        <p:spPr>
          <a:xfrm>
            <a:off x="2458521" y="1067435"/>
            <a:ext cx="7571303" cy="331892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5400" b="1" cap="none" spc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快乐读书吧</a:t>
            </a:r>
            <a:endParaRPr lang="en-US" altLang="zh-CN" sz="5400" b="1" cap="none" spc="0">
              <a:ln w="10160">
                <a:solidFill>
                  <a:schemeClr val="accent5"/>
                </a:solidFill>
                <a:prstDash val="solid"/>
              </a:ln>
              <a:solidFill>
                <a:srgbClr val="FFFFFF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</a:endParaRPr>
          </a:p>
          <a:p>
            <a:pPr algn="ctr">
              <a:lnSpc>
                <a:spcPct val="150000"/>
              </a:lnSpc>
            </a:pPr>
            <a:r>
              <a:rPr lang="zh-CN" altLang="en-US" sz="9600" b="1" cap="none" spc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读读儿童故事</a:t>
            </a:r>
            <a:endParaRPr lang="zh-CN" altLang="en-US" sz="9600" b="1" cap="none" spc="0">
              <a:ln w="10160">
                <a:solidFill>
                  <a:schemeClr val="accent5"/>
                </a:solidFill>
                <a:prstDash val="solid"/>
              </a:ln>
              <a:solidFill>
                <a:srgbClr val="FFFFFF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med">
    <p:split orient="vert" dir="in"/>
  </p:transition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矩形: 圆角 4"/>
          <p:cNvSpPr/>
          <p:nvPr/>
        </p:nvSpPr>
        <p:spPr>
          <a:xfrm>
            <a:off x="3909060" y="1344931"/>
            <a:ext cx="7139938" cy="750569"/>
          </a:xfrm>
          <a:prstGeom prst="round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r>
              <a:rPr lang="en-US" altLang="zh-CN" sz="3600" b="1" spc="300">
                <a:solidFill>
                  <a:srgbClr val="17C1E9"/>
                </a:solidFill>
                <a:latin typeface="+mn-ea"/>
              </a:rPr>
              <a:t>1. </a:t>
            </a:r>
            <a:r>
              <a:rPr lang="zh-CN" altLang="en-US" sz="3600" b="1" spc="300">
                <a:solidFill>
                  <a:srgbClr val="17C1E9"/>
                </a:solidFill>
                <a:latin typeface="+mn-ea"/>
              </a:rPr>
              <a:t>展示玩具、导入新课</a:t>
            </a:r>
            <a:endParaRPr lang="zh-CN" altLang="en-US" sz="3600" b="1" spc="300">
              <a:solidFill>
                <a:srgbClr val="17C1E9"/>
              </a:solidFill>
              <a:latin typeface="+mn-ea"/>
            </a:endParaRPr>
          </a:p>
        </p:txBody>
      </p:sp>
      <p:sp>
        <p:nvSpPr>
          <p:cNvPr id="6" name="矩形: 圆角 5"/>
          <p:cNvSpPr/>
          <p:nvPr/>
        </p:nvSpPr>
        <p:spPr>
          <a:xfrm>
            <a:off x="3909060" y="2268856"/>
            <a:ext cx="7139938" cy="750569"/>
          </a:xfrm>
          <a:prstGeom prst="round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r>
              <a:rPr lang="en-US" altLang="zh-CN" sz="3600" b="1" spc="300">
                <a:solidFill>
                  <a:srgbClr val="17C1E9"/>
                </a:solidFill>
                <a:latin typeface="+mn-ea"/>
              </a:rPr>
              <a:t>2.</a:t>
            </a:r>
            <a:r>
              <a:rPr lang="zh-CN" altLang="en-US" sz="3600" b="1" spc="300">
                <a:solidFill>
                  <a:srgbClr val="17C1E9"/>
                </a:solidFill>
                <a:latin typeface="+mn-ea"/>
              </a:rPr>
              <a:t>学会读封面、封底内容</a:t>
            </a:r>
            <a:endParaRPr lang="zh-CN" altLang="en-US" sz="3600" b="1" spc="300">
              <a:solidFill>
                <a:srgbClr val="17C1E9"/>
              </a:solidFill>
              <a:latin typeface="+mn-ea"/>
            </a:endParaRPr>
          </a:p>
        </p:txBody>
      </p:sp>
      <p:sp>
        <p:nvSpPr>
          <p:cNvPr id="7" name="矩形: 圆角 6"/>
          <p:cNvSpPr/>
          <p:nvPr/>
        </p:nvSpPr>
        <p:spPr>
          <a:xfrm>
            <a:off x="3909059" y="3192781"/>
            <a:ext cx="7139939" cy="750569"/>
          </a:xfrm>
          <a:prstGeom prst="round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r>
              <a:rPr lang="en-US" altLang="zh-CN" sz="3600" b="1" spc="300">
                <a:solidFill>
                  <a:srgbClr val="17C1E9"/>
                </a:solidFill>
                <a:latin typeface="+mn-ea"/>
              </a:rPr>
              <a:t>3.</a:t>
            </a:r>
            <a:r>
              <a:rPr lang="zh-CN" altLang="en-US" sz="3600" b="1" spc="300">
                <a:solidFill>
                  <a:srgbClr val="17C1E9"/>
                </a:solidFill>
                <a:latin typeface="+mn-ea"/>
              </a:rPr>
              <a:t>学会读目录、猜故事</a:t>
            </a:r>
            <a:endParaRPr lang="zh-CN" altLang="en-US" sz="3600" b="1" spc="300">
              <a:solidFill>
                <a:srgbClr val="17C1E9"/>
              </a:solidFill>
              <a:latin typeface="+mn-ea"/>
            </a:endParaRPr>
          </a:p>
        </p:txBody>
      </p:sp>
      <p:sp>
        <p:nvSpPr>
          <p:cNvPr id="8" name="矩形: 圆角 7"/>
          <p:cNvSpPr/>
          <p:nvPr/>
        </p:nvSpPr>
        <p:spPr>
          <a:xfrm>
            <a:off x="3909060" y="4183381"/>
            <a:ext cx="7139940" cy="750569"/>
          </a:xfrm>
          <a:prstGeom prst="round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r>
              <a:rPr lang="en-US" altLang="zh-CN" sz="3600" b="1" spc="300">
                <a:solidFill>
                  <a:srgbClr val="17C1E9"/>
                </a:solidFill>
                <a:latin typeface="+mn-ea"/>
              </a:rPr>
              <a:t>4.</a:t>
            </a:r>
            <a:r>
              <a:rPr lang="zh-CN" altLang="en-US" sz="3600" b="1" spc="300">
                <a:solidFill>
                  <a:srgbClr val="17C1E9"/>
                </a:solidFill>
                <a:latin typeface="+mn-ea"/>
              </a:rPr>
              <a:t>读</a:t>
            </a:r>
            <a:r>
              <a:rPr lang="en-US" altLang="zh-CN" sz="3600" b="1" spc="300">
                <a:solidFill>
                  <a:srgbClr val="17C1E9"/>
                </a:solidFill>
                <a:latin typeface="+mn-ea"/>
              </a:rPr>
              <a:t>《</a:t>
            </a:r>
            <a:r>
              <a:rPr lang="zh-CN" altLang="en-US" sz="3600" b="1" spc="300">
                <a:solidFill>
                  <a:srgbClr val="17C1E9"/>
                </a:solidFill>
                <a:latin typeface="+mn-ea"/>
              </a:rPr>
              <a:t>神笔马良</a:t>
            </a:r>
            <a:r>
              <a:rPr lang="en-US" altLang="zh-CN" sz="3600" b="1" spc="300">
                <a:solidFill>
                  <a:srgbClr val="17C1E9"/>
                </a:solidFill>
                <a:latin typeface="+mn-ea"/>
              </a:rPr>
              <a:t>》</a:t>
            </a:r>
            <a:r>
              <a:rPr lang="zh-CN" altLang="en-US" sz="3600" b="1" spc="300">
                <a:solidFill>
                  <a:srgbClr val="17C1E9"/>
                </a:solidFill>
                <a:latin typeface="+mn-ea"/>
              </a:rPr>
              <a:t>和</a:t>
            </a:r>
            <a:r>
              <a:rPr lang="en-US" altLang="zh-CN" sz="3600" b="1" spc="300">
                <a:solidFill>
                  <a:srgbClr val="17C1E9"/>
                </a:solidFill>
                <a:latin typeface="+mn-ea"/>
              </a:rPr>
              <a:t>《</a:t>
            </a:r>
            <a:r>
              <a:rPr lang="zh-CN" altLang="en-US" sz="3600" b="1" spc="300">
                <a:solidFill>
                  <a:srgbClr val="17C1E9"/>
                </a:solidFill>
                <a:latin typeface="+mn-ea"/>
              </a:rPr>
              <a:t>七色花</a:t>
            </a:r>
            <a:r>
              <a:rPr lang="en-US" altLang="zh-CN" sz="3600" b="1" spc="300">
                <a:solidFill>
                  <a:srgbClr val="17C1E9"/>
                </a:solidFill>
                <a:latin typeface="+mn-ea"/>
              </a:rPr>
              <a:t>》</a:t>
            </a:r>
            <a:endParaRPr lang="zh-CN" altLang="en-US" sz="3600" b="1" spc="300">
              <a:solidFill>
                <a:srgbClr val="17C1E9"/>
              </a:solidFill>
              <a:latin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5" name="组合 14"/>
          <p:cNvGrpSpPr/>
          <p:nvPr/>
        </p:nvGrpSpPr>
        <p:grpSpPr>
          <a:xfrm>
            <a:off x="0" y="0"/>
            <a:ext cx="12192000" cy="6858000"/>
            <a:chExt cx="12192000" cy="6858000"/>
          </a:xfrm>
        </p:grpSpPr>
        <p:pic>
          <p:nvPicPr>
            <p:cNvPr id="6" name="图片 5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92000" cy="6858000"/>
            </a:xfrm>
            <a:prstGeom prst="rect">
              <a:avLst/>
            </a:prstGeom>
          </p:spPr>
        </p:pic>
        <p:pic>
          <p:nvPicPr>
            <p:cNvPr id="7" name="图片 6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317331" y="846265"/>
              <a:ext cx="1278255" cy="1278255"/>
            </a:xfrm>
            <a:prstGeom prst="rect">
              <a:avLst/>
            </a:prstGeom>
          </p:spPr>
        </p:pic>
        <p:sp>
          <p:nvSpPr>
            <p:cNvPr id="12" name="文本框 11"/>
            <p:cNvSpPr txBox="1"/>
            <p:nvPr/>
          </p:nvSpPr>
          <p:spPr>
            <a:xfrm>
              <a:off x="1587847" y="2952941"/>
              <a:ext cx="9417963" cy="255454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8000" b="1" kern="220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+mj-ea"/>
                  <a:ea typeface="+mj-ea"/>
                  <a:sym typeface="+mn-ea"/>
                </a:rPr>
                <a:t>展示玩具、导入新课</a:t>
              </a:r>
              <a:endParaRPr lang="zh-CN" altLang="en-US" sz="8000" b="1" kern="22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ea"/>
                <a:ea typeface="+mj-ea"/>
                <a:sym typeface="+mn-ea"/>
              </a:endParaRPr>
            </a:p>
            <a:p>
              <a:endParaRPr lang="zh-CN" altLang="en-US" sz="80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>
          <p:nvSpPr>
            <p:cNvPr id="14" name="文本框 13"/>
            <p:cNvSpPr txBox="1"/>
            <p:nvPr/>
          </p:nvSpPr>
          <p:spPr>
            <a:xfrm>
              <a:off x="4977745" y="2246343"/>
              <a:ext cx="2236510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3200" b="1">
                  <a:solidFill>
                    <a:schemeClr val="tx1">
                      <a:lumMod val="85000"/>
                      <a:lumOff val="15000"/>
                    </a:schemeClr>
                  </a:solidFill>
                </a:rPr>
                <a:t>学习任务一</a:t>
              </a:r>
              <a:endParaRPr lang="zh-CN" altLang="en-US" sz="3200" b="1">
                <a:solidFill>
                  <a:schemeClr val="tx1">
                    <a:lumMod val="85000"/>
                    <a:lumOff val="15000"/>
                  </a:schemeClr>
                </a:solidFill>
              </a:endParaRP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: 圆角 5"/>
          <p:cNvSpPr/>
          <p:nvPr/>
        </p:nvSpPr>
        <p:spPr>
          <a:xfrm>
            <a:off x="352426" y="314324"/>
            <a:ext cx="11496674" cy="6257925"/>
          </a:xfrm>
          <a:prstGeom prst="roundRect">
            <a:avLst>
              <a:gd name="adj" fmla="val 3343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222" name="矩形 4"/>
          <p:cNvSpPr/>
          <p:nvPr/>
        </p:nvSpPr>
        <p:spPr>
          <a:xfrm>
            <a:off x="2218690" y="648335"/>
            <a:ext cx="5711825" cy="73635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>
              <a:lnSpc>
                <a:spcPct val="130000"/>
              </a:lnSpc>
              <a:buFont typeface="Wingdings" panose="05000000000000000000" pitchFamily="2" charset="2"/>
              <a:buNone/>
            </a:pPr>
            <a:r>
              <a:rPr lang="zh-CN" altLang="en-US" sz="3600" b="1">
                <a:solidFill>
                  <a:srgbClr val="108BA8"/>
                </a:solidFill>
                <a:latin typeface="黑体" panose="02010609060101010101" charset="-122"/>
                <a:ea typeface="微软雅黑"/>
              </a:rPr>
              <a:t>喜欢的玩具</a:t>
            </a:r>
            <a:endParaRPr lang="zh-CN" altLang="en-US" sz="3600" b="1">
              <a:solidFill>
                <a:srgbClr val="108BA8"/>
              </a:solidFill>
              <a:latin typeface="黑体" panose="02010609060101010101" charset="-122"/>
              <a:ea typeface="微软雅黑"/>
            </a:endParaRPr>
          </a:p>
        </p:txBody>
      </p:sp>
      <p:pic>
        <p:nvPicPr>
          <p:cNvPr id="9" name="图片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63415" y="4594225"/>
            <a:ext cx="3348355" cy="1971675"/>
          </a:xfrm>
          <a:prstGeom prst="ellipse">
            <a:avLst/>
          </a:prstGeom>
        </p:spPr>
      </p:pic>
      <p:pic>
        <p:nvPicPr>
          <p:cNvPr id="10" name="图片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18435" y="1891030"/>
            <a:ext cx="2887980" cy="2541270"/>
          </a:xfrm>
          <a:prstGeom prst="ellipse">
            <a:avLst/>
          </a:prstGeom>
        </p:spPr>
      </p:pic>
      <p:pic>
        <p:nvPicPr>
          <p:cNvPr id="13" name="图片 1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83730" y="1891030"/>
            <a:ext cx="2578735" cy="2371725"/>
          </a:xfrm>
          <a:prstGeom prst="ellipse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3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4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4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6" presetClass="entr" presetSubtype="0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922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1" masterRel="sameClick">
                                          <p:stCondLst>
                                            <p:cond evt="begin" delay="0">
                                              <p:tn val="3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6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2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: 圆角 7"/>
          <p:cNvSpPr/>
          <p:nvPr/>
        </p:nvSpPr>
        <p:spPr>
          <a:xfrm>
            <a:off x="352426" y="314324"/>
            <a:ext cx="11496674" cy="6257925"/>
          </a:xfrm>
          <a:prstGeom prst="roundRect">
            <a:avLst>
              <a:gd name="adj" fmla="val 3343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矩形 1"/>
          <p:cNvSpPr/>
          <p:nvPr/>
        </p:nvSpPr>
        <p:spPr>
          <a:xfrm>
            <a:off x="783932" y="1675765"/>
            <a:ext cx="4487545" cy="175323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304800"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3600" b="1" kern="100">
                <a:latin typeface="黑体" panose="02010609060101010101" charset="-122"/>
                <a:ea typeface="微软雅黑"/>
                <a:cs typeface="宋体" panose="02010600030101010101" pitchFamily="2" charset="-122"/>
              </a:rPr>
              <a:t>  </a:t>
            </a:r>
            <a:r>
              <a:rPr lang="zh-CN" altLang="zh-CN" sz="3600" b="1" kern="100">
                <a:latin typeface="黑体" panose="02010609060101010101" charset="-122"/>
                <a:ea typeface="微软雅黑"/>
                <a:cs typeface="宋体" panose="02010600030101010101" pitchFamily="2" charset="-122"/>
              </a:rPr>
              <a:t>我们一起来看看，这本书的书名是什么</a:t>
            </a:r>
            <a:r>
              <a:rPr lang="zh-CN" altLang="en-US" sz="3600" b="1" kern="100">
                <a:latin typeface="黑体" panose="02010609060101010101" charset="-122"/>
                <a:ea typeface="微软雅黑"/>
                <a:cs typeface="宋体" panose="02010600030101010101" pitchFamily="2" charset="-122"/>
              </a:rPr>
              <a:t>。</a:t>
            </a:r>
            <a:endParaRPr lang="zh-CN" altLang="zh-CN" sz="3600" b="1" kern="100">
              <a:effectLst/>
              <a:latin typeface="黑体" panose="02010609060101010101" charset="-122"/>
              <a:ea typeface="微软雅黑"/>
              <a:cs typeface="Times New Roman" panose="02020603050405020304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1131570" y="4011020"/>
            <a:ext cx="4297680" cy="64516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3600" b="1" kern="100">
                <a:solidFill>
                  <a:schemeClr val="tx2"/>
                </a:solidFill>
                <a:latin typeface="黑体" panose="02010609060101010101" charset="-122"/>
                <a:ea typeface="微软雅黑"/>
                <a:cs typeface="宋体" panose="02010600030101010101" pitchFamily="2" charset="-122"/>
              </a:rPr>
              <a:t>《</a:t>
            </a:r>
            <a:r>
              <a:rPr lang="zh-CN" altLang="en-US" sz="3600" b="1" kern="100">
                <a:solidFill>
                  <a:schemeClr val="tx2"/>
                </a:solidFill>
                <a:latin typeface="黑体" panose="02010609060101010101" charset="-122"/>
                <a:ea typeface="微软雅黑"/>
                <a:cs typeface="宋体" panose="02010600030101010101" pitchFamily="2" charset="-122"/>
              </a:rPr>
              <a:t>一起长大的玩具</a:t>
            </a:r>
            <a:r>
              <a:rPr lang="zh-CN" altLang="zh-CN" sz="3600" b="1" kern="100">
                <a:solidFill>
                  <a:schemeClr val="tx2"/>
                </a:solidFill>
                <a:latin typeface="黑体" panose="02010609060101010101" charset="-122"/>
                <a:ea typeface="微软雅黑"/>
                <a:cs typeface="宋体" panose="02010600030101010101" pitchFamily="2" charset="-122"/>
              </a:rPr>
              <a:t>》</a:t>
            </a:r>
            <a:endParaRPr lang="zh-CN" altLang="zh-CN" sz="3600" b="1" kern="100">
              <a:solidFill>
                <a:schemeClr val="tx2"/>
              </a:solidFill>
              <a:latin typeface="黑体" panose="02010609060101010101" charset="-122"/>
              <a:ea typeface="微软雅黑"/>
              <a:cs typeface="宋体" panose="02010600030101010101" pitchFamily="2" charset="-122"/>
            </a:endParaRPr>
          </a:p>
        </p:txBody>
      </p:sp>
      <p:pic>
        <p:nvPicPr>
          <p:cNvPr id="7" name="图片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81292" y="594917"/>
            <a:ext cx="5668166" cy="5668166"/>
          </a:xfrm>
          <a:prstGeom prst="rect">
            <a:avLst/>
          </a:prstGeom>
          <a:effectLst>
            <a:softEdge rad="76200"/>
          </a:effec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5" name="组合 4"/>
          <p:cNvGrpSpPr/>
          <p:nvPr/>
        </p:nvGrpSpPr>
        <p:grpSpPr>
          <a:xfrm>
            <a:off x="0" y="0"/>
            <a:ext cx="12192000" cy="6858000"/>
            <a:chExt cx="12192000" cy="6858000"/>
          </a:xfrm>
        </p:grpSpPr>
        <p:pic>
          <p:nvPicPr>
            <p:cNvPr id="6" name="图片 5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92000" cy="6858000"/>
            </a:xfrm>
            <a:prstGeom prst="rect">
              <a:avLst/>
            </a:prstGeom>
          </p:spPr>
        </p:pic>
        <p:pic>
          <p:nvPicPr>
            <p:cNvPr id="7" name="图片 6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317331" y="846265"/>
              <a:ext cx="1278255" cy="1278255"/>
            </a:xfrm>
            <a:prstGeom prst="rect">
              <a:avLst/>
            </a:prstGeom>
          </p:spPr>
        </p:pic>
        <p:sp>
          <p:nvSpPr>
            <p:cNvPr id="8" name="文本框 7"/>
            <p:cNvSpPr txBox="1"/>
            <p:nvPr/>
          </p:nvSpPr>
          <p:spPr>
            <a:xfrm>
              <a:off x="1187797" y="3093590"/>
              <a:ext cx="10443885" cy="255454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8000" b="1" kern="220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+mj-ea"/>
                  <a:ea typeface="+mj-ea"/>
                  <a:sym typeface="+mn-ea"/>
                </a:rPr>
                <a:t>学会读封面、封底内容</a:t>
              </a:r>
              <a:endParaRPr lang="zh-CN" altLang="en-US" sz="8000" b="1" kern="22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ea"/>
                <a:ea typeface="+mj-ea"/>
                <a:sym typeface="+mn-ea"/>
              </a:endParaRPr>
            </a:p>
            <a:p>
              <a:endParaRPr lang="zh-CN" altLang="en-US" sz="80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>
          <p:nvSpPr>
            <p:cNvPr id="9" name="文本框 8"/>
            <p:cNvSpPr txBox="1"/>
            <p:nvPr/>
          </p:nvSpPr>
          <p:spPr>
            <a:xfrm>
              <a:off x="4977745" y="2246343"/>
              <a:ext cx="2236510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3200" b="1">
                  <a:solidFill>
                    <a:schemeClr val="tx1">
                      <a:lumMod val="85000"/>
                      <a:lumOff val="15000"/>
                    </a:schemeClr>
                  </a:solidFill>
                </a:rPr>
                <a:t>学习任务二</a:t>
              </a:r>
              <a:endParaRPr lang="zh-CN" altLang="en-US" sz="3200" b="1">
                <a:solidFill>
                  <a:schemeClr val="tx1">
                    <a:lumMod val="85000"/>
                    <a:lumOff val="15000"/>
                  </a:schemeClr>
                </a:solidFill>
              </a:endParaRPr>
            </a:p>
          </p:txBody>
        </p:sp>
      </p:grpSp>
      <p:pic>
        <p:nvPicPr>
          <p:cNvPr id="2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flipH="1">
            <a:off x="12446000" y="10731500"/>
            <a:ext cx="0" cy="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: 圆角 1"/>
          <p:cNvSpPr/>
          <p:nvPr/>
        </p:nvSpPr>
        <p:spPr>
          <a:xfrm>
            <a:off x="352426" y="314324"/>
            <a:ext cx="11496674" cy="6257925"/>
          </a:xfrm>
          <a:prstGeom prst="roundRect">
            <a:avLst>
              <a:gd name="adj" fmla="val 3343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7411" name="图片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7913" y="1841077"/>
            <a:ext cx="3132667" cy="4116916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8" name="标注: 线形(带边框和强调线) 7"/>
          <p:cNvSpPr/>
          <p:nvPr/>
        </p:nvSpPr>
        <p:spPr>
          <a:xfrm>
            <a:off x="8784803" y="2141433"/>
            <a:ext cx="1919817" cy="846667"/>
          </a:xfrm>
          <a:prstGeom prst="accentBorderCallout1">
            <a:avLst>
              <a:gd name="adj1" fmla="val 49125"/>
              <a:gd name="adj2" fmla="val -5881"/>
              <a:gd name="adj3" fmla="val 347374"/>
              <a:gd name="adj4" fmla="val -82076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 fontAlgn="base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4265" b="1">
                <a:solidFill>
                  <a:srgbClr val="7030A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书名</a:t>
            </a:r>
            <a:endParaRPr lang="zh-CN" altLang="en-US" sz="4265">
              <a:solidFill>
                <a:prstClr val="black"/>
              </a:solidFill>
            </a:endParaRPr>
          </a:p>
        </p:txBody>
      </p:sp>
      <p:sp>
        <p:nvSpPr>
          <p:cNvPr id="9" name="标注: 线形(带边框和强调线) 8"/>
          <p:cNvSpPr/>
          <p:nvPr/>
        </p:nvSpPr>
        <p:spPr>
          <a:xfrm>
            <a:off x="2755900" y="5274946"/>
            <a:ext cx="1919817" cy="846667"/>
          </a:xfrm>
          <a:prstGeom prst="accentBorderCallout1">
            <a:avLst>
              <a:gd name="adj1" fmla="val 61443"/>
              <a:gd name="adj2" fmla="val 107028"/>
              <a:gd name="adj3" fmla="val 56075"/>
              <a:gd name="adj4" fmla="val 151384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 fontAlgn="base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4265" b="1">
                <a:solidFill>
                  <a:srgbClr val="7030A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作者</a:t>
            </a:r>
            <a:endParaRPr lang="en-US" altLang="zh-CN" sz="4265" b="1">
              <a:solidFill>
                <a:srgbClr val="7030A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0" name="标注: 线形(带边框和强调线) 9"/>
          <p:cNvSpPr/>
          <p:nvPr/>
        </p:nvSpPr>
        <p:spPr>
          <a:xfrm>
            <a:off x="8784803" y="3974255"/>
            <a:ext cx="1919817" cy="846667"/>
          </a:xfrm>
          <a:prstGeom prst="accentBorderCallout1">
            <a:avLst>
              <a:gd name="adj1" fmla="val 69664"/>
              <a:gd name="adj2" fmla="val -6093"/>
              <a:gd name="adj3" fmla="val 211200"/>
              <a:gd name="adj4" fmla="val -27134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fontAlgn="base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4265" b="1">
                <a:solidFill>
                  <a:srgbClr val="7030A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出版社</a:t>
            </a:r>
            <a:endParaRPr lang="zh-CN" altLang="en-US" sz="4265" b="1">
              <a:solidFill>
                <a:srgbClr val="7030A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6" name="矩形 5"/>
          <p:cNvSpPr/>
          <p:nvPr/>
        </p:nvSpPr>
        <p:spPr>
          <a:xfrm>
            <a:off x="6032500" y="5076613"/>
            <a:ext cx="2175933" cy="440267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zh-CN" altLang="en-US" sz="3600" b="1">
              <a:latin typeface="黑体" panose="02010609060101010101" charset="-122"/>
              <a:ea typeface="微软雅黑"/>
            </a:endParaRPr>
          </a:p>
        </p:txBody>
      </p:sp>
      <p:sp>
        <p:nvSpPr>
          <p:cNvPr id="12" name="矩形 11"/>
          <p:cNvSpPr/>
          <p:nvPr/>
        </p:nvSpPr>
        <p:spPr>
          <a:xfrm>
            <a:off x="5610860" y="5736590"/>
            <a:ext cx="421640" cy="220345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zh-CN" altLang="en-US" sz="3600" b="1">
              <a:latin typeface="黑体" panose="02010609060101010101" charset="-122"/>
              <a:ea typeface="微软雅黑"/>
            </a:endParaRPr>
          </a:p>
        </p:txBody>
      </p:sp>
      <p:sp>
        <p:nvSpPr>
          <p:cNvPr id="13" name="矩形 12"/>
          <p:cNvSpPr/>
          <p:nvPr/>
        </p:nvSpPr>
        <p:spPr>
          <a:xfrm>
            <a:off x="7493213" y="5736803"/>
            <a:ext cx="827617" cy="220133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zh-CN" altLang="en-US" sz="3600" b="1">
              <a:latin typeface="黑体" panose="02010609060101010101" charset="-122"/>
              <a:ea typeface="微软雅黑"/>
            </a:endParaRPr>
          </a:p>
        </p:txBody>
      </p:sp>
      <p:sp>
        <p:nvSpPr>
          <p:cNvPr id="14" name="标注: 线形(带边框和强调线) 13"/>
          <p:cNvSpPr/>
          <p:nvPr/>
        </p:nvSpPr>
        <p:spPr>
          <a:xfrm>
            <a:off x="1661373" y="2355639"/>
            <a:ext cx="3323167" cy="2146300"/>
          </a:xfrm>
          <a:prstGeom prst="accentBorderCallout1">
            <a:avLst>
              <a:gd name="adj1" fmla="val 36392"/>
              <a:gd name="adj2" fmla="val 104884"/>
              <a:gd name="adj3" fmla="val 38398"/>
              <a:gd name="adj4" fmla="val 130960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fontAlgn="base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4265" b="1">
                <a:solidFill>
                  <a:srgbClr val="7030A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图画</a:t>
            </a:r>
            <a:r>
              <a:rPr lang="en-US" altLang="zh-CN" sz="4265" b="1">
                <a:solidFill>
                  <a:srgbClr val="7030A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——</a:t>
            </a:r>
            <a:r>
              <a:rPr lang="zh-CN" altLang="en-US" sz="4265" b="1">
                <a:solidFill>
                  <a:srgbClr val="7030A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三个小朋友抽打陀螺</a:t>
            </a:r>
            <a:endParaRPr lang="en-US" altLang="zh-CN" sz="4265" b="1">
              <a:solidFill>
                <a:srgbClr val="7030A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0242" name="矩形 4"/>
          <p:cNvSpPr/>
          <p:nvPr/>
        </p:nvSpPr>
        <p:spPr>
          <a:xfrm>
            <a:off x="2251075" y="588645"/>
            <a:ext cx="7489825" cy="811530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>
              <a:lnSpc>
                <a:spcPct val="130000"/>
              </a:lnSpc>
              <a:buFont typeface="Wingdings" panose="05000000000000000000" pitchFamily="2" charset="2"/>
              <a:buNone/>
            </a:pPr>
            <a:r>
              <a:rPr lang="zh-CN" altLang="en-US" sz="3600" b="1">
                <a:solidFill>
                  <a:schemeClr val="accent5">
                    <a:lumMod val="75000"/>
                  </a:schemeClr>
                </a:solidFill>
                <a:latin typeface="黑体" panose="02010609060101010101" charset="-122"/>
                <a:ea typeface="微软雅黑"/>
              </a:rPr>
              <a:t>读封面</a:t>
            </a:r>
            <a:endParaRPr lang="zh-CN" altLang="en-US" sz="3600" b="1">
              <a:solidFill>
                <a:schemeClr val="accent5">
                  <a:lumMod val="75000"/>
                </a:schemeClr>
              </a:solidFill>
              <a:latin typeface="黑体" panose="02010609060101010101" charset="-122"/>
              <a:ea typeface="微软雅黑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74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4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3" presetID="22" presetClass="entr" presetSubtype="2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32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6" grpId="0"/>
      <p:bldP spid="12" grpId="0"/>
      <p:bldP spid="13" grpId="0"/>
      <p:bldP spid="1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: 圆角 1"/>
          <p:cNvSpPr/>
          <p:nvPr/>
        </p:nvSpPr>
        <p:spPr>
          <a:xfrm>
            <a:off x="352426" y="314324"/>
            <a:ext cx="11496674" cy="6257925"/>
          </a:xfrm>
          <a:prstGeom prst="roundRect">
            <a:avLst>
              <a:gd name="adj" fmla="val 3343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433" name="文本框 3"/>
          <p:cNvSpPr txBox="1"/>
          <p:nvPr/>
        </p:nvSpPr>
        <p:spPr>
          <a:xfrm>
            <a:off x="1145117" y="635848"/>
            <a:ext cx="10113433" cy="694806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eaLnBrk="0" hangingPunct="0">
              <a:lnSpc>
                <a:spcPct val="120000"/>
              </a:lnSpc>
              <a:buFont typeface="Wingdings" panose="05000000000000000000" pitchFamily="2" charset="2"/>
              <a:buNone/>
            </a:pPr>
            <a:r>
              <a:rPr lang="zh-CN" altLang="en-US" sz="3600" b="1">
                <a:solidFill>
                  <a:srgbClr val="108BA8"/>
                </a:solidFill>
                <a:latin typeface="黑体" panose="02010609060101010101" charset="-122"/>
                <a:ea typeface="微软雅黑"/>
              </a:rPr>
              <a:t>读封底</a:t>
            </a:r>
            <a:endParaRPr lang="zh-CN" altLang="en-US" sz="3600" b="1">
              <a:solidFill>
                <a:srgbClr val="108BA8"/>
              </a:solidFill>
              <a:latin typeface="黑体" panose="02010609060101010101" charset="-122"/>
              <a:ea typeface="微软雅黑"/>
            </a:endParaRPr>
          </a:p>
        </p:txBody>
      </p:sp>
      <p:sp>
        <p:nvSpPr>
          <p:cNvPr id="14340" name="文本框 3"/>
          <p:cNvSpPr txBox="1"/>
          <p:nvPr/>
        </p:nvSpPr>
        <p:spPr>
          <a:xfrm>
            <a:off x="1520190" y="2205990"/>
            <a:ext cx="9180830" cy="2084070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3600" b="1">
                <a:latin typeface="黑体" panose="02010609060101010101" charset="-122"/>
                <a:ea typeface="微软雅黑"/>
              </a:rPr>
              <a:t>    封底也有书名和图画，还有书的价格和条形码。条形码是用来存储书的相关信息的，比如出版社、出版日期等。</a:t>
            </a:r>
            <a:endParaRPr lang="zh-CN" altLang="en-US" sz="3600" b="1">
              <a:latin typeface="黑体" panose="02010609060101010101" charset="-122"/>
              <a:ea typeface="微软雅黑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43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4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5" name="组合 4"/>
          <p:cNvGrpSpPr/>
          <p:nvPr/>
        </p:nvGrpSpPr>
        <p:grpSpPr>
          <a:xfrm>
            <a:off x="0" y="0"/>
            <a:ext cx="12192000" cy="6858000"/>
            <a:chExt cx="12192000" cy="6858000"/>
          </a:xfrm>
        </p:grpSpPr>
        <p:pic>
          <p:nvPicPr>
            <p:cNvPr id="6" name="图片 5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92000" cy="6858000"/>
            </a:xfrm>
            <a:prstGeom prst="rect">
              <a:avLst/>
            </a:prstGeom>
          </p:spPr>
        </p:pic>
        <p:pic>
          <p:nvPicPr>
            <p:cNvPr id="7" name="图片 6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317331" y="846265"/>
              <a:ext cx="1278255" cy="1278255"/>
            </a:xfrm>
            <a:prstGeom prst="rect">
              <a:avLst/>
            </a:prstGeom>
          </p:spPr>
        </p:pic>
        <p:sp>
          <p:nvSpPr>
            <p:cNvPr id="8" name="文本框 7"/>
            <p:cNvSpPr txBox="1"/>
            <p:nvPr/>
          </p:nvSpPr>
          <p:spPr>
            <a:xfrm>
              <a:off x="1759297" y="3217415"/>
              <a:ext cx="9417963" cy="255454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8000" b="1" kern="220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+mj-ea"/>
                  <a:ea typeface="+mj-ea"/>
                  <a:sym typeface="+mn-ea"/>
                </a:rPr>
                <a:t>学会读目录、猜故事</a:t>
              </a:r>
              <a:endParaRPr lang="zh-CN" altLang="en-US" sz="8000" b="1" kern="22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ea"/>
                <a:ea typeface="+mj-ea"/>
                <a:sym typeface="+mn-ea"/>
              </a:endParaRPr>
            </a:p>
            <a:p>
              <a:endParaRPr lang="zh-CN" altLang="en-US" sz="80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>
          <p:nvSpPr>
            <p:cNvPr id="9" name="文本框 8"/>
            <p:cNvSpPr txBox="1"/>
            <p:nvPr/>
          </p:nvSpPr>
          <p:spPr>
            <a:xfrm>
              <a:off x="4977745" y="2246343"/>
              <a:ext cx="2236510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3200" b="1">
                  <a:solidFill>
                    <a:schemeClr val="tx1">
                      <a:lumMod val="85000"/>
                      <a:lumOff val="15000"/>
                    </a:schemeClr>
                  </a:solidFill>
                </a:rPr>
                <a:t>学习任务三</a:t>
              </a:r>
              <a:endParaRPr lang="zh-CN" altLang="en-US" sz="3200" b="1">
                <a:solidFill>
                  <a:schemeClr val="tx1">
                    <a:lumMod val="85000"/>
                    <a:lumOff val="15000"/>
                  </a:schemeClr>
                </a:solidFill>
              </a:endParaRP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: 圆角 2"/>
          <p:cNvSpPr/>
          <p:nvPr/>
        </p:nvSpPr>
        <p:spPr>
          <a:xfrm>
            <a:off x="352426" y="314324"/>
            <a:ext cx="11496674" cy="6257925"/>
          </a:xfrm>
          <a:prstGeom prst="roundRect">
            <a:avLst>
              <a:gd name="adj" fmla="val 3343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110174" y="3447105"/>
            <a:ext cx="3321357" cy="2708141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矩形 1"/>
          <p:cNvSpPr/>
          <p:nvPr/>
        </p:nvSpPr>
        <p:spPr>
          <a:xfrm>
            <a:off x="1734526" y="1329333"/>
            <a:ext cx="8722948" cy="1650452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304800"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3600" b="1">
                <a:latin typeface="黑体" panose="02010609060101010101" charset="-122"/>
                <a:ea typeface="微软雅黑"/>
              </a:rPr>
              <a:t>  </a:t>
            </a:r>
            <a:r>
              <a:rPr lang="zh-CN" altLang="zh-CN" sz="3600" b="1">
                <a:latin typeface="黑体" panose="02010609060101010101" charset="-122"/>
                <a:ea typeface="微软雅黑"/>
              </a:rPr>
              <a:t>儿童故事书的前面一般都有目录，我们来学习通过目录更快地了解故事内容。</a:t>
            </a:r>
            <a:endParaRPr lang="zh-CN" altLang="zh-CN" sz="3600" b="1">
              <a:latin typeface="黑体" panose="02010609060101010101" charset="-122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: 圆角 5"/>
          <p:cNvSpPr/>
          <p:nvPr/>
        </p:nvSpPr>
        <p:spPr>
          <a:xfrm>
            <a:off x="352426" y="314324"/>
            <a:ext cx="11496674" cy="6257925"/>
          </a:xfrm>
          <a:prstGeom prst="roundRect">
            <a:avLst>
              <a:gd name="adj" fmla="val 3343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矩形 1"/>
          <p:cNvSpPr/>
          <p:nvPr/>
        </p:nvSpPr>
        <p:spPr>
          <a:xfrm>
            <a:off x="756842" y="921385"/>
            <a:ext cx="5838825" cy="1477328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304800">
              <a:lnSpc>
                <a:spcPct val="150000"/>
              </a:lnSpc>
              <a:spcAft>
                <a:spcPct val="0"/>
              </a:spcAft>
            </a:pPr>
            <a:r>
              <a:rPr lang="en-US" altLang="zh-CN" sz="3200" b="1" kern="100">
                <a:latin typeface="黑体" panose="02010609060101010101" charset="-122"/>
                <a:ea typeface="微软雅黑"/>
                <a:cs typeface="宋体" panose="02010600030101010101" pitchFamily="2" charset="-122"/>
              </a:rPr>
              <a:t>  </a:t>
            </a:r>
            <a:r>
              <a:rPr lang="zh-CN" altLang="zh-CN" sz="3200" b="1" kern="100">
                <a:latin typeface="黑体" panose="02010609060101010101" charset="-122"/>
                <a:ea typeface="微软雅黑"/>
                <a:cs typeface="宋体" panose="02010600030101010101" pitchFamily="2" charset="-122"/>
              </a:rPr>
              <a:t>我们</a:t>
            </a:r>
            <a:r>
              <a:rPr lang="zh-CN" altLang="en-US" sz="3200" b="1" kern="100">
                <a:latin typeface="黑体" panose="02010609060101010101" charset="-122"/>
                <a:ea typeface="微软雅黑"/>
                <a:cs typeface="宋体" panose="02010600030101010101" pitchFamily="2" charset="-122"/>
              </a:rPr>
              <a:t>再来找找这本书的目录的位置在哪里。</a:t>
            </a:r>
            <a:endParaRPr lang="zh-CN" altLang="zh-CN" sz="3200" b="1" kern="100">
              <a:effectLst/>
              <a:latin typeface="黑体" panose="02010609060101010101" charset="-122"/>
              <a:ea typeface="微软雅黑"/>
              <a:cs typeface="Times New Roman" panose="02020603050405020304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756842" y="3098800"/>
            <a:ext cx="5838825" cy="2954655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3200" b="1" kern="100">
                <a:solidFill>
                  <a:srgbClr val="FF0000"/>
                </a:solidFill>
                <a:latin typeface="黑体" panose="02010609060101010101" charset="-122"/>
                <a:ea typeface="微软雅黑"/>
                <a:cs typeface="宋体" panose="02010600030101010101" pitchFamily="2" charset="-122"/>
              </a:rPr>
              <a:t>    </a:t>
            </a:r>
            <a:r>
              <a:rPr lang="zh-CN" altLang="en-US" sz="3200" b="1" kern="100">
                <a:solidFill>
                  <a:schemeClr val="tx2"/>
                </a:solidFill>
                <a:latin typeface="黑体" panose="02010609060101010101" charset="-122"/>
                <a:ea typeface="微软雅黑"/>
                <a:cs typeface="宋体" panose="02010600030101010101" pitchFamily="2" charset="-122"/>
              </a:rPr>
              <a:t>目录一般都在每一本书的最前面，有左右两列组成，一列是篇章的标题，一列是篇目对应的页码。</a:t>
            </a:r>
            <a:endParaRPr lang="zh-CN" altLang="en-US" sz="3200" b="1" kern="100">
              <a:solidFill>
                <a:schemeClr val="tx2"/>
              </a:solidFill>
              <a:latin typeface="黑体" panose="02010609060101010101" charset="-122"/>
              <a:ea typeface="微软雅黑"/>
              <a:cs typeface="宋体" panose="02010600030101010101" pitchFamily="2" charset="-122"/>
            </a:endParaRPr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6642" y="702472"/>
            <a:ext cx="5668166" cy="5668166"/>
          </a:xfrm>
          <a:prstGeom prst="rect">
            <a:avLst/>
          </a:prstGeom>
          <a:effectLst>
            <a:softEdge rad="76200"/>
          </a:effec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https://d.book118.com/066114014021010054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0F1423"/>
      </a:dk2>
      <a:lt2>
        <a:srgbClr val="FFFFFF"/>
      </a:lt2>
      <a:accent1>
        <a:srgbClr val="4874CB"/>
      </a:accent1>
      <a:accent2>
        <a:srgbClr val="E6724B"/>
      </a:accent2>
      <a:accent3>
        <a:srgbClr val="EFBB1F"/>
      </a:accent3>
      <a:accent4>
        <a:srgbClr val="75BD42"/>
      </a:accent4>
      <a:accent5>
        <a:srgbClr val="30C0B4"/>
      </a:accent5>
      <a:accent6>
        <a:srgbClr val="E05269"/>
      </a:accent6>
      <a:hlink>
        <a:srgbClr val="0026E5"/>
      </a:hlink>
      <a:folHlink>
        <a:srgbClr val="7E1FAD"/>
      </a:folHlink>
    </a:clrScheme>
    <a:fontScheme name="WPS">
      <a:majorFont>
        <a:latin typeface="Calibri"/>
        <a:ea typeface="微软雅黑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微软雅黑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WPS"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>
                <a:hueOff val="-2520000"/>
              </a:schemeClr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gradFill>
            <a:gsLst>
              <a:gs pos="0">
                <a:schemeClr val="phClr">
                  <a:hueOff val="-4200000"/>
                </a:schemeClr>
              </a:gs>
              <a:gs pos="100000">
                <a:schemeClr val="phClr"/>
              </a:gs>
            </a:gsLst>
            <a:lin ang="2700000" scaled="1"/>
          </a:gradFill>
          <a:prstDash val="solid"/>
          <a:miter lim="800000"/>
        </a:ln>
      </a:lnStyleLst>
      <a:effectStyleLst>
        <a:effectStyle>
          <a:effectLst>
            <a:outerShdw blurRad="101600" dist="50800" dir="5400000" algn="ctr" rotWithShape="0">
              <a:schemeClr val="phClr">
                <a:alpha val="60000"/>
              </a:schemeClr>
            </a:outerShdw>
          </a:effectLst>
        </a:effectStyle>
        <a:effectStyle>
          <a:effectLst>
            <a:reflection stA="50000" endA="300" endPos="40000" dist="25400" dir="5400000" sy="-100000" algn="bl" rotWithShape="0"/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26</Paragraphs>
  <Slides>12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2">
      <vt:lpstr>Arial</vt:lpstr>
      <vt:lpstr>Calibri</vt:lpstr>
      <vt:lpstr>微软雅黑</vt:lpstr>
      <vt:lpstr>Wingdings</vt:lpstr>
      <vt:lpstr>黑体</vt:lpstr>
      <vt:lpstr>Calibri Light</vt:lpstr>
      <vt:lpstr>宋体</vt:lpstr>
      <vt:lpstr>Times New Roman</vt:lpstr>
      <vt:lpstr>楷体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2024-09-21T01:53:45.077</cp:lastPrinted>
  <dcterms:created xsi:type="dcterms:W3CDTF">2024-09-20T17:53:45Z</dcterms:created>
  <dcterms:modified xsi:type="dcterms:W3CDTF">2024-09-20T17:53:46Z</dcterms:modified>
</cp:coreProperties>
</file>