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  <p:sldMasterId id="214748368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70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0DEFC-6C9F-4D41-B0E8-50682D82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97D27-E1A3-4160-B281-9BED3F03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D3242-CDAC-4A3B-BB83-3B024DBE1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84CB6-0A09-4177-924D-6254CEC9A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253FF-7EAF-49EB-A13D-4847B30EE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B0366-DC48-42B0-AF2B-1AB8FBD2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94CA8A-5E0C-4008-BADB-277254C0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3BF1D-24C5-4EEF-B4EE-3F661AC5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30977-92CC-4EDC-AD1A-DB963E2E4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091D6-D08A-45FE-8954-2DA415F1C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F56BA-2C06-4113-B1B2-8E8B7B449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chinese#pid=61cee0cd2f6b727a3c817f68#tid=61d6a50223790e08a39c6a19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MasterShapeName?linknodeid=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33888" y="164592"/>
            <a:ext cx="1325880" cy="429768"/>
          </a:xfrm>
          <a:prstGeom prst="rect">
            <a:avLst/>
          </a:prstGeom>
        </p:spPr>
      </p:pic>
      <p:sp>
        <p:nvSpPr>
          <p:cNvPr id="4" name="MasterShapeName?linknodeid=back_to_first_catalog">
            <a:hlinkClick action="ppaction://noaction"/>
          </p:cNvPr>
          <p:cNvSpPr/>
          <p:nvPr/>
        </p:nvSpPr>
        <p:spPr>
          <a:xfrm>
            <a:off x="10835640" y="182880"/>
            <a:ext cx="71323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rgbClr val="2255EE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rPr>
              <a:t>目录</a:t>
            </a:r>
            <a:endParaRPr lang="en-US" sz="2000"/>
          </a:p>
        </p:txBody>
      </p:sp>
      <p:pic>
        <p:nvPicPr>
          <p:cNvPr id="5" name="MasterShapeName?linknodeid=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38560" y="6080760"/>
            <a:ext cx="521208" cy="521208"/>
          </a:xfrm>
          <a:prstGeom prst="rect">
            <a:avLst/>
          </a:prstGeom>
        </p:spPr>
      </p:pic>
      <p:sp>
        <p:nvSpPr>
          <p:cNvPr id="6" name="MasterShapeName?linknodeid="/>
          <p:cNvSpPr/>
          <p:nvPr/>
        </p:nvSpPr>
        <p:spPr>
          <a:xfrm>
            <a:off x="11375136" y="6144768"/>
            <a:ext cx="493776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0C90A28-778A-4587-8B40-C2A3785DFDBB}" type="slidenum">
              <a:rPr lang="en-US" sz="2000" b="1" smtClean="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/>
            </a:fld>
            <a:endParaRPr lang="en-US" sz="2000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ack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57.xml" /><Relationship Id="rId17" Type="http://schemas.openxmlformats.org/officeDocument/2006/relationships/tags" Target="../tags/tag58.xml" /><Relationship Id="rId18" Type="http://schemas.openxmlformats.org/officeDocument/2006/relationships/tags" Target="../tags/tag59.xml" /><Relationship Id="rId19" Type="http://schemas.openxmlformats.org/officeDocument/2006/relationships/tags" Target="../tags/tag6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1.xml" /><Relationship Id="rId21" Type="http://schemas.openxmlformats.org/officeDocument/2006/relationships/tags" Target="../tags/tag62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slideLayout" Target="../slideLayouts/slideLayout28.xml" /><Relationship Id="rId3" Type="http://schemas.openxmlformats.org/officeDocument/2006/relationships/slideLayout" Target="../slideLayouts/slideLayout29.xml" /><Relationship Id="rId4" Type="http://schemas.openxmlformats.org/officeDocument/2006/relationships/slideLayout" Target="../slideLayouts/slideLayout30.xml" /><Relationship Id="rId5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2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6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3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24115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_BD#31ca67ec3.fixed?vbadefaultcenterpage=1&amp;parentnodeid=1fe3f7219"/>
          <p:cNvSpPr/>
          <p:nvPr/>
        </p:nvSpPr>
        <p:spPr>
          <a:xfrm>
            <a:off x="1481455" y="2656840"/>
            <a:ext cx="8816975" cy="1078865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5"/>
              </a:lnSpc>
            </a:pPr>
            <a:r>
              <a:rPr lang="zh-CN" altLang="en-US" sz="3200" b="1">
                <a:solidFill>
                  <a:srgbClr val="0C3BD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rPr>
              <a:t>任务群三</a:t>
            </a:r>
            <a:r>
              <a:rPr lang="en-US" altLang="zh-CN" sz="3200" b="1">
                <a:solidFill>
                  <a:srgbClr val="0C3BD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rPr>
              <a:t> </a:t>
            </a:r>
            <a:r>
              <a:rPr lang="en-US" sz="3200" b="1">
                <a:solidFill>
                  <a:srgbClr val="0C3BD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rPr>
              <a:t>现代文阅读Ⅱ——文学类文本阅读(散文)</a:t>
            </a:r>
            <a:endParaRPr lang="en-US" sz="3200" b="1">
              <a:solidFill>
                <a:srgbClr val="0C3BD2"/>
              </a:solidFill>
              <a:latin typeface="微软雅黑" panose="020b0503020204020204" charset="-122"/>
              <a:ea typeface="微软雅黑"/>
              <a:cs typeface="微软雅黑" panose="020b0503020204020204" pitchFamily="34" charset="-12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3de1bbd86.fixed?vbadefaultcenterpage=1&amp;parentnodeid=62da1db03"/>
          <p:cNvSpPr/>
          <p:nvPr/>
        </p:nvSpPr>
        <p:spPr>
          <a:xfrm>
            <a:off x="2530768" y="2983329"/>
            <a:ext cx="7196328" cy="923544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435"/>
              </a:lnSpc>
            </a:pPr>
            <a:r>
              <a:rPr lang="zh-CN" altLang="en-US" sz="4000" b="1">
                <a:solidFill>
                  <a:srgbClr val="0072E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rPr>
              <a:t>学习任务</a:t>
            </a:r>
            <a:r>
              <a:rPr lang="en-US" altLang="zh-CN" sz="4000" b="1">
                <a:solidFill>
                  <a:srgbClr val="0072E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rPr>
              <a:t>4</a:t>
            </a:r>
            <a:r>
              <a:rPr lang="zh-CN" altLang="en-US" sz="4000" b="1">
                <a:solidFill>
                  <a:srgbClr val="0072E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rPr>
              <a:t>：</a:t>
            </a:r>
            <a:r>
              <a:rPr lang="zh-CN" altLang="en-US" sz="4000" b="1">
                <a:solidFill>
                  <a:srgbClr val="0072E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  <a:sym typeface="+mn-ea"/>
              </a:rPr>
              <a:t>深析词义句意</a:t>
            </a:r>
            <a:r>
              <a:rPr lang="zh-CN" altLang="en-US" sz="4000" b="1" smtClean="0">
                <a:solidFill>
                  <a:srgbClr val="0072E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  <a:sym typeface="+mn-ea"/>
              </a:rPr>
              <a:t>,概括</a:t>
            </a:r>
            <a:r>
              <a:rPr lang="zh-CN" altLang="en-US" sz="4000" b="1">
                <a:solidFill>
                  <a:srgbClr val="0072E2"/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  <a:sym typeface="+mn-ea"/>
              </a:rPr>
              <a:t>思想内容</a:t>
            </a:r>
            <a:endParaRPr lang="zh-CN" altLang="en-US" sz="4000" b="1">
              <a:solidFill>
                <a:srgbClr val="0072E2"/>
              </a:solidFill>
              <a:latin typeface="微软雅黑" panose="020b0503020204020204" charset="-122"/>
              <a:ea typeface="微软雅黑"/>
              <a:cs typeface="微软雅黑" panose="020b0503020204020204" pitchFamily="34" charset="-120"/>
            </a:endParaRPr>
          </a:p>
          <a:p>
            <a:pPr algn="ctr" latinLnBrk="1">
              <a:lnSpc>
                <a:spcPts val="6435"/>
              </a:lnSpc>
            </a:pPr>
            <a:endParaRPr lang="en-US" altLang="zh-CN" sz="4000" b="1">
              <a:solidFill>
                <a:srgbClr val="0072E2"/>
              </a:solidFill>
              <a:latin typeface="微软雅黑" panose="020b0503020204020204" charset="-122"/>
              <a:ea typeface="微软雅黑"/>
              <a:cs typeface="微软雅黑" panose="020b0503020204020204" pitchFamily="34" charset="-12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89000"/>
            <a:ext cx="11423650" cy="532447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30000"/>
              </a:lnSpc>
            </a:pP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学习任务4:深析词义句意,概括思想内容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题型1:理解重要词语含义(以教材《记念刘和珍君》为例)</a:t>
            </a: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　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鲁迅在《记念刘和珍君》中写到:“中国军人的屠戮妇婴的伟绩,八国联军的惩创学生的武功,不幸全被这几缕血痕抹杀了。”句中的“伟绩”和“武功”都运用了反语,指段祺瑞执政府的暴行与中外反动派的屠戮一脉相承,也指出了这次暴行是空前的。</a:t>
            </a: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一、常考词语类型及思考方向</a:t>
            </a:r>
            <a:endParaRPr lang="en-US" altLang="zh-CN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　　理解词语的含义,是指理解词语在文中的含义,最重要的是“文中”这两个字。理解词语的含义,要以基本义为基础,参照其他义项,再结合语境揣摩,这是理解词语含义的基本要求。常考词语类型及思考方向如下:        </a:t>
            </a:r>
            <a:endParaRPr lang="en-US" sz="2400">
              <a:solidFill>
                <a:srgbClr val="FF0000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pic>
        <p:nvPicPr>
          <p:cNvPr id="284" name="教材引入.eps" descr="id:2147511489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2470" y="1959610"/>
            <a:ext cx="2367280" cy="432435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89000"/>
            <a:ext cx="11423650" cy="516318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30000"/>
              </a:lnSpc>
            </a:pP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sz="2400">
              <a:solidFill>
                <a:srgbClr val="FF0000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84175" y="1014730"/>
          <a:ext cx="11609705" cy="5456682"/>
        </p:xfrm>
        <a:graphic>
          <a:graphicData uri="http://schemas.openxmlformats.org/drawingml/2006/table">
            <a:tbl>
              <a:tblPr/>
              <a:tblGrid>
                <a:gridCol w="7028180"/>
                <a:gridCol w="4581525"/>
              </a:tblGrid>
              <a:tr h="53086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1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常考词语类型</a:t>
                      </a:r>
                      <a:endParaRPr lang="en-US" altLang="zh-CN" sz="2400" b="1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1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思考方向</a:t>
                      </a:r>
                      <a:endParaRPr lang="en-US" altLang="zh-CN" sz="2400" b="1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495"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体现作者情感态度或主旨的词语。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联系作者意图,分层次理解。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35430"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运用修辞手法和写作手法的词语,这样的词语多出现在运用象征、借物喻人、双关等写作手方法的文章中。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联系手法,挖掘深层含义。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特殊指代意义(远指、近指、不定指等)的词语。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结合语境,明确指代内容。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4710"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在表情达意方面非常出色的动词、形容词、叠词等。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        有特殊用法的词语,包括贬义褒用、褒义贬用、大词小用、小词大用、词性活用等。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40000"/>
                        </a:lnSpc>
                        <a:buNone/>
                      </a:pPr>
                      <a:r>
                        <a:rPr lang="en-US" altLang="zh-CN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根据上下文,结合具体内容,分析其表达效果。</a:t>
                      </a:r>
                      <a:endParaRPr lang="en-US" altLang="zh-CN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89000"/>
            <a:ext cx="11423650" cy="516318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30000"/>
              </a:lnSpc>
            </a:pP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30000"/>
              </a:lnSpc>
            </a:pP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二、理解词语含义题设问形式及审题定向　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652145" y="2138680"/>
          <a:ext cx="10835005" cy="2985770"/>
        </p:xfrm>
        <a:graphic>
          <a:graphicData uri="http://schemas.openxmlformats.org/drawingml/2006/table">
            <a:tbl>
              <a:tblPr/>
              <a:tblGrid>
                <a:gridCol w="764540"/>
                <a:gridCol w="10070465"/>
              </a:tblGrid>
              <a:tr h="188849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设问形式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1.(2017年全国Ⅱ卷)结合全文,说明文中“窗子”的含义。　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    　2.(2015年江苏卷)请结合文章内容,说明第⑤段中“孱弱”的含义。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361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审题定向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这类题目的题干中往往有“理解”“说明”“分析”等作答动词和“词语”“含义”“内涵”等表答题方向的名词。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89000"/>
            <a:ext cx="11423650" cy="516318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30000"/>
              </a:lnSpc>
            </a:pP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三、运用“一借”“三看”“四联”解答理解词语含义题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40055" y="1501775"/>
          <a:ext cx="11123930" cy="4550410"/>
        </p:xfrm>
        <a:graphic>
          <a:graphicData uri="http://schemas.openxmlformats.org/drawingml/2006/table">
            <a:tbl>
              <a:tblPr/>
              <a:tblGrid>
                <a:gridCol w="588645"/>
                <a:gridCol w="393700"/>
                <a:gridCol w="10141585"/>
              </a:tblGrid>
              <a:tr h="170624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一借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即借助词语的固有含义。有的词语在特定语境中的含义与固有含义相去甚远,但大多数词语在特定语境中的含义与固有含义是密切相关的。在理解词语含义时,既要结合上下文,又要借助固有含义。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84416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三看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看词性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①名词(名词性短语):本义(实指义)→语境义(虚指、隐含义)→指代义(情感倾向)。②形容词(形容词性短语):形容词的特征义(形、色、貌、态、味)→语境义(修辞义)→引申义(褒或贬、赞扬或反对)。③动词(动词性短语):动作(动态细节)→性格特征含义→主旨义。④虚词:虚词本指(作用)→语境义(手法)→写作意图(情感倾向)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229995"/>
            <a:ext cx="11423650" cy="482219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</a:t>
            </a:r>
            <a:r>
              <a:rPr lang="zh-CN" alt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续表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41325" y="1762125"/>
          <a:ext cx="11120120" cy="3154680"/>
        </p:xfrm>
        <a:graphic>
          <a:graphicData uri="http://schemas.openxmlformats.org/drawingml/2006/table">
            <a:tbl>
              <a:tblPr/>
              <a:tblGrid>
                <a:gridCol w="587375"/>
                <a:gridCol w="973455"/>
                <a:gridCol w="9559290"/>
              </a:tblGrid>
              <a:tr h="1892935"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三看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>
                          <a:latin typeface="Times New Roman" panose="02020603050405020304" pitchFamily="34" charset="0"/>
                          <a:ea typeface="微软雅黑"/>
                        </a:rPr>
                        <a:t> 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看位置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标题(线索、主旨)→文首(开门见山、统领全文、激发读者的阅读兴趣)→文末(点题、表达观点或主旨);段首(角度、对象)→段中(承上启下)→段末(总结上文)。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61745"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看效果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实写(人物形象,景、物的形、色、姿、味等)、虚写(人物性格,景、物的质)的描写效果、抒情效果。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095375"/>
            <a:ext cx="11423650" cy="495681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</a:t>
            </a:r>
            <a:r>
              <a:rPr lang="zh-CN" alt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续表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endParaRPr lang="en-US" altLang="zh-CN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41325" y="1600200"/>
          <a:ext cx="11120120" cy="4572000"/>
        </p:xfrm>
        <a:graphic>
          <a:graphicData uri="http://schemas.openxmlformats.org/drawingml/2006/table">
            <a:tbl>
              <a:tblPr/>
              <a:tblGrid>
                <a:gridCol w="587375"/>
                <a:gridCol w="973455"/>
                <a:gridCol w="9559290"/>
              </a:tblGrid>
              <a:tr h="731520">
                <a:tc rowSpan="4"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四联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>
                          <a:latin typeface="Times New Roman" panose="02020603050405020304" pitchFamily="34" charset="0"/>
                          <a:ea typeface="微软雅黑"/>
                        </a:rPr>
                        <a:t> </a:t>
                      </a:r>
                      <a:endParaRPr lang="en-US" altLang="zh-CN" sz="2400">
                        <a:latin typeface="Times New Roman" panose="02020603050405020304" pitchFamily="34" charset="0"/>
                        <a:ea typeface="微软雅黑"/>
                      </a:endParaRPr>
                    </a:p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>
                          <a:latin typeface="Times New Roman" panose="02020603050405020304" pitchFamily="34" charset="0"/>
                          <a:ea typeface="微软雅黑"/>
                        </a:rPr>
                        <a:t> </a:t>
                      </a:r>
                      <a:endParaRPr lang="en-US" altLang="zh-CN" sz="2400">
                        <a:latin typeface="Times New Roman" panose="02020603050405020304" pitchFamily="34" charset="0"/>
                        <a:ea typeface="微软雅黑"/>
                      </a:endParaRPr>
                    </a:p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>
                          <a:latin typeface="Times New Roman" panose="02020603050405020304" pitchFamily="34" charset="0"/>
                          <a:ea typeface="微软雅黑"/>
                        </a:rPr>
                        <a:t> </a:t>
                      </a:r>
                      <a:endParaRPr lang="en-US" altLang="zh-CN" sz="2400">
                        <a:latin typeface="Times New Roman" panose="02020603050405020304" pitchFamily="34" charset="0"/>
                        <a:ea typeface="微软雅黑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一联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联系词语所在句子的内容及前后句。考生应着重体会关键词在特定语境中的含义,还要兼顾其表层意思和深层意思。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20"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二联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联系文章的主题或作者的情感态度,揣摩词语的含义。一般分析具有深层含义或特定意义的词语、能点明中心或主旨的词语时依据此法。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20"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三联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联系作者写作时的写作意图和社会背景,理解词语的含义。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20"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四联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联系手法揣摩。通过分析修辞手法、描写手法,揣摩词语背后作者要表达的意思、要达到的效果。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032510"/>
            <a:ext cx="11423650" cy="501967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3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(2017年全国Ⅱ卷)阅读下面的文字,完成后面的题目。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30000"/>
              </a:lnSpc>
            </a:pP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窗 子 以 外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50000"/>
              </a:lnSpc>
            </a:pPr>
            <a:r>
              <a:rPr lang="en-US" sz="2400">
                <a:latin typeface="华文仿宋" panose="02010600040101010101" charset="-122"/>
                <a:ea typeface="华文仿宋" panose="02010600040101010101" charset="-122"/>
                <a:cs typeface="Times New Roman" panose="02020603050405020304" pitchFamily="34" charset="-120"/>
              </a:rPr>
              <a:t>林徽因</a:t>
            </a:r>
            <a:endParaRPr lang="en-US" sz="2400">
              <a:latin typeface="华文仿宋" panose="02010600040101010101" charset="-122"/>
              <a:ea typeface="华文仿宋" panose="02010600040101010101" charset="-122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话从哪里说起?等到你要说话,什么话都是那样渺茫地找不到个源头。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此刻,就在我眼帘底下坐着,是四个乡下人的背影:一个头上包着黯黑的白布,两个褪色的蓝布,还有一个光头。他们支起膝盖,半蹲半坐的,在溪沿的短墙上休息。每人手里一件简单的东西:一个是白木棒,一个篮子,那两个在树荫底下我看不清楚。无疑地他们已经走了许多路,再过一刻,抽完一筒旱烟以后,是还要走许多路的。兰花烟的香味频频随着微风,袭到我官觉上来,模糊中还有几段山西梆子的声调,虽然他们坐的地方是在我廊子的铁纱窗以外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30000"/>
              </a:lnSpc>
            </a:pP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285" name="例1.eps" descr="id:2147511520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75" y="1200785"/>
            <a:ext cx="572135" cy="264160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000760"/>
            <a:ext cx="11423650" cy="505142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永远是窗子以外,不是铁纱窗就是玻璃窗,总而言之,窗子以外!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所有的活动的颜色、声音、生的滋味,全在那里的,你并不是不能看到,只不过是永远地在你窗子以外罢了。多少百里的平原土地,多少区域的起伏的山峦,昨天由窗子外映进你的眼帘,那是多少生命日夜在活动着的所在;每一根青的什么麦黍,都有人流过汗;每一粒黄的什么米粟,都有人吃去;其间还有的是周折,是热闹,是紧张!可是你则并不一定能看见,因为那所有的周折,热闹,紧张,全都在你窗子以外展演着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在家里罢,你坐在书房里,窗子以外的景物本就有限。那里两树马缨,几棵丁香;榆叶梅横出疯杈的一大枝;海棠因为缺乏阳光,每年只开个两三朵——叶子上满是虫蚁吃的创痕,还卷着一点焦黄的边;廊子幽秀地开着扇子式,六边形的格子窗,透过外院的日光,外院的杂音。什么送煤的来了,偶然你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看到一个两个被煤炭染成黔黑的脸;什么</a:t>
            </a: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148715"/>
            <a:ext cx="11423650" cy="49034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米送到了,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个人掮着一大口袋在背上,慢慢踱过屏门;还有自来水、电灯、电话公司来收账的,胸口斜挂着皮口袋,手里推着一辆自行车;更有时厨子来个朋友了,满脸的笑容,“好呀,好呀!”地走进门房;什么赵妈的丈夫来拿钱了,那是每月一号一点都不差的,早来了你就听到两个人唧唧哝哝争吵的声浪。那里不是没有颜色、声音、生的一切活动,只是他们和你总隔个窗子,——扇子式的,六边形的,纱的,玻璃的!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你气闷了,把笔一搁说,这叫作什么生活!检点行装说,走了,走了,这沉闷没有生气的生活,实在受不了,我要换个样子过活去。健康的旅行既可以看看山水古刹的名胜,又可以知道点内地纯朴的人情风俗。走了,走了,天气还不算太坏,就是走他一个月六礼拜也是值得的。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148715"/>
            <a:ext cx="11423650" cy="49034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没想到不管你走到哪里,你永远免不了坐在窗子以内的。不错,许多时髦的学者常常骄傲地带上“考察”的神气,架上科学的眼镜,偶然走到哪里一个陌生的地方瞭望,但那无形中的窗子是仍然存在的。不信,你检查他们的行李,有谁不带着罐头食品、帆布床,以及别的证明你还在你窗子以内的种种零星用品,你再摸一摸他们的皮包,那里短不了有些钞票;一到一个地方,你有的是一个提梁的小小世界。不管你的窗子朝向哪里望,所看到的多半则仍是在你窗子以外,隔层玻璃,或是铁纱!隐隐约约你看到一些颜色,听到一些声音,如果你私下满足了,那也没有什么,只是千万别高兴起来说什么接触了,认识了若干事物人情,天知道那是罪过!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r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(有删改)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085850"/>
            <a:ext cx="11423650" cy="496633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 结合全文,说明文中“窗子”的含义。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答案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①指具体的窗子,如铁纱窗、玻璃窗,分隔出不同的生活场景;②指“无形的窗子”,即心态与观念的限制,造成了自我与外部世界的隔膜。</a:t>
            </a:r>
            <a:endParaRPr lang="en-US" altLang="zh-CN" sz="2400">
              <a:solidFill>
                <a:srgbClr val="FF0000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endParaRPr lang="en-US" altLang="zh-CN" sz="2400">
              <a:solidFill>
                <a:srgbClr val="FF0000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一联: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联系词语所在句子的内容及语境。阅读原文可以发现,第2段写“我”看到铁纱窗外面有四个乡下人的背影,第3段提到铁纱窗、玻璃窗,第4段写“所有的活动的颜色、声音、生的滋味”全都在窗子以外,第6段写书房窗外的情形:这几段提到的窗子都是具体的。第7段写即便是出门旅行,也“免不了坐在窗子以内的”,“无形中的窗子是仍然存在的”,这里说的是心里的“窗子”。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pic>
        <p:nvPicPr>
          <p:cNvPr id="286" name="技法演示.EPS" descr="id:2147511527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705" y="2778125"/>
            <a:ext cx="1750060" cy="576580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470660"/>
            <a:ext cx="11423650" cy="458152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二联: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联系文章的主题或作者的情感态度揣摩词语的含义。结合全文来看,心里的“窗子”是人的内心与外在世界的隔膜。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三联: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联系手法揣摩。文中的“窗子”既指实际生活中具体的窗子,又象征着人们心里的“窗子”,即人的内心与外在世界的隔膜。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049020"/>
            <a:ext cx="11423650" cy="500316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题型2:理解重要语句含意(以教材《记念刘和珍君》为例)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在《记念刘和珍君》一文中,鲁迅先生在评价刘和珍等爱国青年的义勇行为时说:“真的猛士,敢于直面惨淡的人生,敢于正视淋漓的鲜血。这是怎样的哀痛者和幸福者?”理解这些句子的含意,先要抓关键信息“惨淡的人生”“淋漓的鲜血”“哀痛者”“幸福者”,理解表层意:真正勇猛的革命志士,能勇敢面对反动统治者的血腥屠杀,毫不回避,愤然而起,前仆后继,为推翻黑暗的反动统治而英勇斗争。再结合“三一八”惨案的背景和文章主旨分析其深层意:赞颂那些勇敢面对统治者的血腥屠杀,为国家和民族的前途、人民的悲惨命运而哀痛,以英勇斗争、献身革命为最大幸福的革命志士。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pic>
        <p:nvPicPr>
          <p:cNvPr id="287" name="教材引入.eps" descr="id:2147511534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5205" y="1607820"/>
            <a:ext cx="2561590" cy="467995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一、重要句子类别及理解方法    </a:t>
            </a: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903605" y="1553845"/>
          <a:ext cx="10760710" cy="4531360"/>
        </p:xfrm>
        <a:graphic>
          <a:graphicData uri="http://schemas.openxmlformats.org/drawingml/2006/table">
            <a:tbl>
              <a:tblPr/>
              <a:tblGrid>
                <a:gridCol w="759460"/>
                <a:gridCol w="2414905"/>
                <a:gridCol w="7586345"/>
              </a:tblGrid>
              <a:tr h="377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类别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特点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方法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2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含蓄句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表达含蓄,含意丰富,有警示作用,富含哲理。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由表及里法。理解这类语句要从三个层面入手:①句表意,即表层意;②句内意,即深层意;③句外意,即引申出来的意义。高考题重点考查句外意。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2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修辞句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运用比喻、拟人、夸张、反语等修辞手法。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还原法。先确定句子运用的修辞手法,再将句子还原成没有运用修辞手法的、意思明白的句子。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2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结构句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总领句、总结句、过渡句、照应句等。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抓住位置法。判断句子在文中所处的位置,结合内容来确定句子含意。总领句要从它所领起的内容去找,总结句要从其上文中去找,过渡句要从它的上下文中去找。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01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主旨句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能体现文章的中心。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立足全文法。既要把握本句的字面意思,又要注意对文中其他观点句、态度句及情感句的把握。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二、理解语句含意题设问形式及审题定向 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832485" y="2175510"/>
          <a:ext cx="10546080" cy="3527425"/>
        </p:xfrm>
        <a:graphic>
          <a:graphicData uri="http://schemas.openxmlformats.org/drawingml/2006/table">
            <a:tbl>
              <a:tblPr/>
              <a:tblGrid>
                <a:gridCol w="1557020"/>
                <a:gridCol w="8989060"/>
              </a:tblGrid>
              <a:tr h="243014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设问形式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1.(2019年北京卷)作者为什么说“你在没有走进这些胡同人家之前,关于北京文化的理解,是不便言深的”?请结合上下文具体说明。　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    　2.(2017年全国Ⅲ卷)结合上下文,分析文中画横线的句子的含意。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9728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审题定向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latin typeface="Times New Roman" panose="02020603050405020304" pitchFamily="34" charset="0"/>
                          <a:ea typeface="微软雅黑"/>
                          <a:cs typeface="Times New Roman" panose="02020603050405020304" pitchFamily="34" charset="-120"/>
                        </a:rPr>
                        <a:t>　　题干中往往有“说明”“分析”“解释”“理解”等作答动词和“含意”“意思”等表答题方向的名词。</a:t>
                      </a:r>
                      <a:endParaRPr lang="en-US" sz="2400" b="0">
                        <a:latin typeface="Times New Roman" panose="02020603050405020304" pitchFamily="34" charset="0"/>
                        <a:ea typeface="微软雅黑"/>
                        <a:cs typeface="Times New Roman" panose="02020603050405020304" pitchFamily="34" charset="-12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1111885"/>
            <a:ext cx="11423650" cy="49403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三、“多看”+“多联”答好理解语句含意题     </a:t>
            </a: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pic>
        <p:nvPicPr>
          <p:cNvPr id="288" name="24YWXKAXGKZT3T10.eps" descr="id:2147511557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540" y="1787525"/>
            <a:ext cx="6670675" cy="4314825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 (2017年全国Ⅲ卷)阅读下面的文字,完成后面的题目。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40000"/>
              </a:lnSpc>
            </a:pP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我们的裁缝店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ctr" latinLnBrk="1">
              <a:lnSpc>
                <a:spcPct val="140000"/>
              </a:lnSpc>
            </a:pPr>
            <a:r>
              <a:rPr lang="en-US" sz="2400">
                <a:latin typeface="华文仿宋" panose="02010600040101010101" charset="-122"/>
                <a:ea typeface="华文仿宋" panose="02010600040101010101" charset="-122"/>
                <a:cs typeface="Times New Roman" panose="02020603050405020304" pitchFamily="34" charset="-120"/>
              </a:rPr>
              <a:t>李　娟</a:t>
            </a:r>
            <a:endParaRPr lang="en-US" sz="2400">
              <a:latin typeface="华文仿宋" panose="02010600040101010101" charset="-122"/>
              <a:ea typeface="华文仿宋" panose="02010600040101010101" charset="-122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在城市里,裁缝和裁缝店越来越少了。但在喀吾图,生活迥然不同。这是游牧地区,人们体格普遍高大宽厚,再加上常年的繁重劳动,很多人身体都有着不同程度的变形,只有量身定做的衣服才能穿得平展。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我们租的店面实在太小了,十来个平方米,中间拉块布帘子,前半截做生意,后半截睡觉、做饭。但这样的房间一烧起炉子来便会特别暖和。很多个那样的日子,狂风呼啸,昏天暗地,小碎石子和冰雹砸在玻璃窗上,“啪啪啪啪”响个没完没了……但我们的房子里却温暖和平,锅里炖的风干羊肉溢出的香气一波一波地滚动,墙皮似乎都给香得酥掉了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289" name="例2.eps" descr="id:2147511564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75" y="1022985"/>
            <a:ext cx="663575" cy="306705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我们还养了金鱼,每当和顾客讨价还价相持不下时,我们就请他们看金鱼。这样的精灵实在是这偏远荒寒地带最不可思议的尤物——清洁的水和清洁的美艳在清洁的玻璃缸里曼妙地闪动,透明的尾翼和双鳍缓缓在水中张开、收拢,携着音乐一般……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这样,等他们回过神来,再谈价钱,口气往往会软下去许多。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当地男人们很少进店。最固执的是一些老头儿,偶尔来一次,取了衣服却死活不愿试穿,即使试了也死活不肯照镜子,你开玩笑地拽着他往镜子跟前拖,让他亲眼看一看这身衣服多“拍兹”(漂亮),可越这样他越害羞,双手死死捂着脸,快要哭出来似的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女人们就热闹多了,三三两两,不做衣服也时常过来瞅一瞅,看我们有没有进新的布料。如果有了中意的一块布,未来三个月就一边努力攒钱,一边再三提醒我们,一定要给她留一块够做一条裙子的。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库尔马罕的儿媳妇也来做裙子了,她的婆婆拎只编织袋跟在后面。量完尺寸我们让她先付订金,这个漂亮女人二话不说,从婆婆拎着的袋子里抓出三只鸡来——“三只鸡嘛,换条裙子,够不够?”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她订的是我们最新进的晃着金色碎点的布料,这块布料一挂出来,村子里几乎所有的年轻媳妇都跑来做了一条裙子。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她说:“不要让公公知道啊!公公嘛,小气嘛,给他知道了嘛,要当当(唠叨、责怪)嘛!”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“婆婆知道就没事了?”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“婆婆嘛,好得很嘛!”她说着揽过旁边那矮小的老妇人,“叭”地亲一口,“裙子做好了嘛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我们两个嘛,你一天我一天,轮流换着穿嘛!”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她的婆婆轻轻嘟囔一句什么,露出长辈才有的笑容。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981710"/>
            <a:ext cx="11423650" cy="507047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但是我们要鸡干什么?但是我们还是要了。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还有的人自己送布来做,衣服做好后却凑不够现钱来取,只好挂在我家店里,一有空就来看一看,试穿一下,再叹着气脱下来挂回原处。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有个小姑娘的一件小花衬衣也在我们这儿挂着,加工费也就八元钱,可她妈妈始终凑不出来。小姑娘每天放学路过我家店,都会进来捏着新衣服摸了又摸,不厌其烦地给同伴介绍:“这就是我的!”穿衬衣的季节都快过去了,可它还在我们店里挂着!最后,我们先受不了了。有一天,这孩子再来看望她的衣服时,我们就取下来让她拿走。小姑娘惊喜得不敢相信,在那儿不知所措地站了好一会儿,才慢吞吞挪出房子,然后转身飞快跑掉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裁缝的活不算劳累,就是太麻烦。量体、排料、剪裁、锁边、配零料、烫粘合衬、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合缝……做成后,还得开扣眼、钉扣子、缝垫肩、缲裤边。浅色衣服还得洗一洗,缝纫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机经常加油,难免会染脏一点。而且烙铁也没有电熨斗那么干净,一不小心,黑黑的煤灰就从气孔漾出来,沾得到处都是。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是呀,从我们当裁缝的第一天起,就发誓一旦有别的出路,死也不会再干这个了。但假如有一天不做裁缝,我们还是得想办法赚钱过日子,过同样辛苦的生活。——可能干什么都一样的吧?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是这样的,帕孜依拉来做衬衣,我们给她弄得漂漂亮亮的,她穿上以后高兴得在镜子面前转来转去地看。但是我立刻发现袖子那里有一点不平,就殷勤地劝她脱下来,烧好烙铁,“滋——”地一家伙下去……烫煳一大片……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怎么办呢?我们商量了半天,把煳的地方裁掉,用同样的布接了一截子,将袖口做大,呈小喇叭的样式敞开,还钉上了漂亮的扣子。最后又给它取了个名字:“马蹄袖”。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但是后来……几乎全村的年轻女人都把衬衣袖子裁掉一截,跑来要求我们给她们加工“马蹄袖”。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干裁缝真的很辛苦,但那么多事情,一针一线的,不是说拆就能拆得掉的。当我再一次把一股线平稳准确地穿进一个针孔,总会在一刹那想通很多事情。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r" latinLnBrk="1">
              <a:lnSpc>
                <a:spcPct val="140000"/>
              </a:lnSpc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(有删改)</a:t>
            </a: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endPara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　　结合上下文,分析文中画横线的句子的含意。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r>
              <a:rPr lang="en-US" altLang="zh-CN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</a:t>
            </a:r>
            <a:r>
              <a:rPr lang="en-US" altLang="zh-CN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答案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　①裁缝作为辛苦的谋生行当,看起来与其他行当一样;②但“我”但在做裁缝的过程中,对生活有了难忘的经历和体会,不由得对这一行当产生了特殊感情,感受到它的独特意义。</a:t>
            </a:r>
            <a:endParaRPr lang="en-US" altLang="zh-CN" sz="2400">
              <a:solidFill>
                <a:srgbClr val="FF0000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“多看”,理解表层意: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句子的关键内容是“干什么”“一样”。“干什么”是指干任何行业,“一样”是“一样辛苦”的意思,句子的字面意思是“干任何行业都一样辛苦”。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“多联”,挖掘深层意: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①联系句子位置,这句话是文中的过渡句,起承上启下的作用。承接上文描写的行业辛苦,引出结尾处裁缝行业给“我”带来的人生启示。②联系相邻句子及文中关键语句,根据原文“过同样辛苦的生活”“干裁缝真的很辛苦”可知,裁缝是辛苦的谋生行当,而“在一刹那想通很多事情”则含蓄地表达了“我”对这一行业的深厚情感和对辛苦踏实劳作、平稳真切生活的肯定。　</a:t>
            </a:r>
            <a:endParaRPr lang="en-US" altLang="zh-CN" sz="2400">
              <a:solidFill>
                <a:srgbClr val="FF0000"/>
              </a:solidFill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pic>
        <p:nvPicPr>
          <p:cNvPr id="290" name="技法演示.EPS" descr="id:2147511571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2525" y="913765"/>
            <a:ext cx="1694815" cy="558800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10dc35271?segpoint=1&amp;vbadefaultcenterpage=1&amp;parentnodeid=32a5afe07"/>
          <p:cNvSpPr/>
          <p:nvPr/>
        </p:nvSpPr>
        <p:spPr>
          <a:xfrm>
            <a:off x="384175" y="860425"/>
            <a:ext cx="11423650" cy="519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</a:t>
            </a:r>
            <a:r>
              <a:rPr lang="en-US" sz="2400" b="1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题型3:局部分析概括(以教材《为了忘却的记念》为例)</a:t>
            </a:r>
            <a:endParaRPr lang="en-US" sz="2400" b="1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4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鲁迅《为了忘却的记念》中柔石的“迂”指两个方面:一是对社会的黑暗、人心的险恶,缺乏清醒和深刻认识,因而不免碰钉子;二是受“男女授受不亲”思想的影响,和女性在一起难为情,表现不自然,连一同走路都不敢,后来就是敢了,也还要拉开距离。鲁迅说他“迂”,一方面是对其性格的客观记叙;另一方面也暗示其品行端正,表达对他的深切悼念,对他的被杀感到悲愤以及对国民党反动派的痛恨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sz="24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  局部分析概括题包括层段意思分析概括题、特点分析概括题(以概括散文中的人、物、环境、某种类型、某一方面等的特点为中心)和因果探寻题。</a:t>
            </a: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  <a:p>
            <a:pPr algn="l" latinLnBrk="1">
              <a:lnSpc>
                <a:spcPct val="150000"/>
              </a:lnSpc>
            </a:pPr>
            <a:endParaRPr lang="en-US" sz="24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</a:endParaRPr>
          </a:p>
        </p:txBody>
      </p:sp>
      <p:pic>
        <p:nvPicPr>
          <p:cNvPr id="291" name="教材引入.eps" descr="id:2147511578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455" y="1492250"/>
            <a:ext cx="2367280" cy="432435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https://d.book118.com/066124115053010035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TABLE_BEAUTIFY" val="smartTable{3ca3d8ca-b964-43b1-9c9a-866292da08e5}"/>
  <p:tag name="TABLE_ENDDRAG_ORIGIN_RECT" val="914*425"/>
  <p:tag name="TABLE_ENDDRAG_RECT" val="30*70*914*425"/>
</p:tagLst>
</file>

<file path=ppt/tags/tag64.xml><?xml version="1.0" encoding="utf-8"?>
<p:tagLst xmlns:p="http://schemas.openxmlformats.org/presentationml/2006/main">
  <p:tag name="KSO_WM_UNIT_TABLE_BEAUTIFY" val="smartTable{714c41ce-b17e-41a1-82c0-741408b55ce3}"/>
  <p:tag name="TABLE_ENDDRAG_ORIGIN_RECT" val="853*223"/>
  <p:tag name="TABLE_ENDDRAG_RECT" val="51*168*853*223"/>
</p:tagLst>
</file>

<file path=ppt/tags/tag65.xml><?xml version="1.0" encoding="utf-8"?>
<p:tagLst xmlns:p="http://schemas.openxmlformats.org/presentationml/2006/main">
  <p:tag name="KSO_WM_UNIT_TABLE_BEAUTIFY" val="smartTable{9c760526-0939-410c-9e7e-1c3b88ec5483}"/>
  <p:tag name="TABLE_ENDDRAG_ORIGIN_RECT" val="875*358"/>
  <p:tag name="TABLE_ENDDRAG_RECT" val="34*142*875*358"/>
</p:tagLst>
</file>

<file path=ppt/tags/tag66.xml><?xml version="1.0" encoding="utf-8"?>
<p:tagLst xmlns:p="http://schemas.openxmlformats.org/presentationml/2006/main">
  <p:tag name="KSO_WM_UNIT_TABLE_BEAUTIFY" val="smartTable{219879af-d10e-475b-9f90-f8996d7ca0c2}"/>
  <p:tag name="TABLE_ENDDRAG_ORIGIN_RECT" val="875*248"/>
  <p:tag name="TABLE_ENDDRAG_RECT" val="34*104*875*248"/>
</p:tagLst>
</file>

<file path=ppt/tags/tag67.xml><?xml version="1.0" encoding="utf-8"?>
<p:tagLst xmlns:p="http://schemas.openxmlformats.org/presentationml/2006/main">
  <p:tag name="KSO_WM_UNIT_TABLE_BEAUTIFY" val="smartTable{219879af-d10e-475b-9f90-f8996d7ca0c2}"/>
  <p:tag name="TABLE_ENDDRAG_ORIGIN_RECT" val="875*385"/>
  <p:tag name="TABLE_ENDDRAG_RECT" val="39*91*875*385"/>
</p:tagLst>
</file>

<file path=ppt/tags/tag68.xml><?xml version="1.0" encoding="utf-8"?>
<p:tagLst xmlns:p="http://schemas.openxmlformats.org/presentationml/2006/main">
  <p:tag name="KSO_WM_UNIT_TABLE_BEAUTIFY" val="smartTable{183db095-ca64-49dd-b23f-6af4b28e18b0}"/>
  <p:tag name="TABLE_ENDDRAG_ORIGIN_RECT" val="847*356"/>
  <p:tag name="TABLE_ENDDRAG_RECT" val="71*122*847*356"/>
</p:tagLst>
</file>

<file path=ppt/tags/tag69.xml><?xml version="1.0" encoding="utf-8"?>
<p:tagLst xmlns:p="http://schemas.openxmlformats.org/presentationml/2006/main">
  <p:tag name="KSO_WM_UNIT_TABLE_BEAUTIFY" val="smartTable{7e8cbe82-225f-4ed3-9efe-c1f5027bf6e4}"/>
  <p:tag name="TABLE_ENDDRAG_ORIGIN_RECT" val="773*186"/>
  <p:tag name="TABLE_ENDDRAG_RECT" val="65*171*773*186"/>
</p:tagLst>
</file>

<file path=ppt/tags/tag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27</Slides>
  <Notes>26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6">
      <vt:lpstr>Arial</vt:lpstr>
      <vt:lpstr>Calibri</vt:lpstr>
      <vt:lpstr>微软雅黑</vt:lpstr>
      <vt:lpstr>Wingdings</vt:lpstr>
      <vt:lpstr>Calibri Light</vt:lpstr>
      <vt:lpstr>Times New Roman</vt:lpstr>
      <vt:lpstr>华文仿宋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2024-09-05T00:48:35.950</cp:lastPrinted>
  <dcterms:created xsi:type="dcterms:W3CDTF">2024-09-04T16:48:35Z</dcterms:created>
  <dcterms:modified xsi:type="dcterms:W3CDTF">2024-09-04T16:48:38Z</dcterms:modified>
</cp:coreProperties>
</file>