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5" r:id="rId27"/>
    <p:sldId id="328" r:id="rId28"/>
    <p:sldId id="331" r:id="rId29"/>
    <p:sldId id="334" r:id="rId30"/>
    <p:sldId id="337" r:id="rId31"/>
    <p:sldId id="339" r:id="rId32"/>
  </p:sldIdLst>
  <p:sldSz cx="12192000" cy="6858000"/>
  <p:notesSz cx="6858000" cy="9144000"/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slide" Target="slides/slide25.xml" /><Relationship Id="rId3" Type="http://schemas.openxmlformats.org/officeDocument/2006/relationships/slideMaster" Target="slideMasters/slideMaster3.xml" /><Relationship Id="rId30" Type="http://schemas.openxmlformats.org/officeDocument/2006/relationships/slide" Target="slides/slide26.xml" /><Relationship Id="rId31" Type="http://schemas.openxmlformats.org/officeDocument/2006/relationships/slide" Target="slides/slide27.xml" /><Relationship Id="rId32" Type="http://schemas.openxmlformats.org/officeDocument/2006/relationships/slide" Target="slides/slide28.xml" /><Relationship Id="rId33" Type="http://schemas.openxmlformats.org/officeDocument/2006/relationships/tags" Target="tags/tag1.xml" /><Relationship Id="rId34" Type="http://schemas.openxmlformats.org/officeDocument/2006/relationships/presProps" Target="presProps.xml" /><Relationship Id="rId35" Type="http://schemas.openxmlformats.org/officeDocument/2006/relationships/viewProps" Target="viewProps.xml" /><Relationship Id="rId36" Type="http://schemas.openxmlformats.org/officeDocument/2006/relationships/theme" Target="theme/theme1.xml" /><Relationship Id="rId37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F926B47F-677F-4B22-B42D-05A85C91CC49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7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0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1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3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6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7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9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0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42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3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45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6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48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51" name="PlaceHolder 2"/>
          <p:cNvSpPr>
            <a:spLocks noGrp="1"/>
          </p:cNvSpPr>
          <p:nvPr>
            <p:ph type="body" idx="45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2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54" name="PlaceHolder 2"/>
          <p:cNvSpPr>
            <a:spLocks noGrp="1"/>
          </p:cNvSpPr>
          <p:nvPr>
            <p:ph type="body" idx="46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5" name="PlaceHolder 3"/>
          <p:cNvSpPr>
            <a:spLocks noGrp="1"/>
          </p:cNvSpPr>
          <p:nvPr>
            <p:ph type="sldNum" idx="4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58403D-7E3C-4BBE-947D-1445821E81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AF4AEB-5BA7-4BB5-A1BC-5A550CE74D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B63B73-7F70-449A-A62C-78805F519C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B07BB0-A188-4A86-A32D-5784A64B1E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728ABF4-37E6-47DF-BB38-C73E840430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0E1C17D-1919-4104-AFEF-85C284D977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99C3FBC-B247-4839-BAC8-B61585107A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90A742-4B73-472A-8804-3F2E17E2D2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E8A901-B5AB-44E1-BB3C-C028FBE0CB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216ED8-95CC-43F0-9E4B-B2ED1FB16F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68E515-A900-4696-AB9F-92010C02A2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917CAEA-A6E6-492A-AB39-DEC5883D6C54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5F78F5A1-A0C3-46C6-8554-2E79D1DD930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3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2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3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6131124044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知识产权咨询保护创新成果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知识产权的重要性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知识产权的种类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知识产权的保护机构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知识产权保护与全球化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知识产权咨询保护创新成果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知识产权的重要性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知识产权的定义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人类智慧活动所创造的成果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知识产权是什么</a:t>
            </a: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?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专利、商标、著作权、商业秘密等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包括哪些内容</a:t>
            </a: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?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知识产权的作用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保护创新成果，促进技术进步，增强企业竞争力，是知识产权的重要作用所在。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知识产权的作用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防止被他人抄袭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保护创新成果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提高市场份额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增强企业竞争力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推动产业发展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促进技术进步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持续监控市场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防止侵权行为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加强内部保密措施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防止商业秘密泄露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知识产权保护的方式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申请知识产权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包括专利、商标、著作权等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6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知识产权保护的挑战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跨境侵权难以解决，技术更新换代导致保护措施需不断更新，法律法规不完善，执行难度大是当前知识产权保护面临的挑战。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知识产权的种类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商标是用于区分商品或服务来源的标识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通过注册获得独占权，增强品牌价值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著作权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著作权是对文学、艺术作品的保护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包括文字、音乐、戏剧、电影等作品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商业秘密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商业秘密是企业保密的商业信息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未经授权不得泄露，否则构成侵权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知识产权的种类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专利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专利是对发明技术的一种保护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分为发明专利、实用新型专利、外观设计专利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6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专利保护创新成果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专利是一种法律机制，用于保护创新成果。通过专利，发明人可以获得对其发明技术的独占权，从而鼓励创新和投资。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9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商标的重要性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0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商标可以帮助消费者识别特定品牌的产品或服务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品牌识别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具有独特商标的公司在市场上更具竞争力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市场竞争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注册商标可以获得法律保护，防止他人抄袭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法律保护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一个成功的商标可以增加公司的品牌价值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品牌价值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8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商业秘密的保护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9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商业秘密是企业非公开的商业信息，如客户列表、工艺技术等，对企业具有重要价值。保护商业秘密可以防止竞争对手获取关键信息，确保企业竞争优势。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0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著作权保护范围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1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包括小说、诗歌、报刊等文字创作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文字作品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4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包括舞台剧、电影剧本等戏剧作品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戏剧作品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包括曲谱、歌曲等音乐创作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音乐作品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商标注册流程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确认商标是否被他人注册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商标搜索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向相关机构提交商标注册申请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递交申请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商标局对申请进行初步审查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初审公告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通过审核后颁发商标注册证书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注册颁证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知识产权的种类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商标是用于区分商品或服务来源的标识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通过注册获得独占权，增强品牌价值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著作权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著作权是对文学、艺术作品的保护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包括文字、音乐、戏剧、电影等作品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商业秘密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商业秘密是企业保密的商业信息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未经授权不得泄露，否则构成侵权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知识产权的种类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专利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专利是对发明技术的一种保护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分为发明专利、实用新型专利、外观设计专利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6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专利保护创新成果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专利是一种法律机制，用于保护创新成果。通过专利，发明人可以获得对其发明技术的独占权，从而鼓励创新和投资。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9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商标的重要性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0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商标可以帮助消费者识别特定品牌的产品或服务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品牌识别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具有独特商标的公司在市场上更具竞争力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市场竞争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注册商标可以获得法律保护，防止他人抄袭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法律保护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一个成功的商标可以增加公司的品牌价值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品牌价值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8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商业秘密的保护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9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商业秘密是企业非公开的商业信息，如客户列表、工艺技术等，对企业具有重要价值。保护商业秘密可以防止竞争对手获取关键信息，确保企业竞争优势。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0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著作权保护范围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1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包括小说、诗歌、报刊等文字创作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文字作品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4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包括舞台剧、电影剧本等戏剧作品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戏剧作品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包括曲谱、歌曲等音乐创作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音乐作品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0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商标注册流程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1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确认商标是否被他人注册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商标搜索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向相关机构提交商标注册申请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递交申请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商标局对申请进行初步审查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初审公告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通过审核后颁发商标注册证书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注册颁证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05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第四章 知识产权的保护机构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世界知识产权组织（</a:t>
            </a:r>
            <a:r>
              <a:rPr lang="en-US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WIPO</a:t>
            </a: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）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世界知识产权组织（</a:t>
            </a:r>
            <a:r>
              <a:rPr lang="en-US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WIPO</a:t>
            </a: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）是一个联合国机构，致力于推动和促进全球范围内的知识产权保护工作。该组织提供专利、商标等国际注册服务，为创新者提供保护和支持。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世界知识产权组织（</a:t>
            </a:r>
            <a:r>
              <a:rPr lang="en-US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WIPO</a:t>
            </a: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全球范围内推动知识产权保护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联合国机构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提供专利国际注册服务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专利注册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支持商标国际注册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商标注册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中国国家知识产权局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6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负责制定知识产权政策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政策制定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9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0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管理商标注册及保护事务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商标管理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3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提供专利注册管理服务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专利注册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欧洲专利局（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EPO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6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欧洲专利局（</a:t>
            </a:r>
            <a:r>
              <a:rPr lang="en-US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EPO</a:t>
            </a: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）是欧洲范围内的专利注册管理机构，致力于审查和注册专利申请，保护创新成果。创新者可以在欧洲专利局申请专利，获得专业保护和支持。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https://d.book118.com/066131124044010102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173</Paragraphs>
  <Slides>28</Slides>
  <Notes>9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baseType="lpstr" size="36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知识产权咨询保护创新成果</vt:lpstr>
      <vt:lpstr>目录</vt:lpstr>
      <vt:lpstr>第1章 知识产权的重要性</vt:lpstr>
      <vt:lpstr>知识产权的定义</vt:lpstr>
      <vt:lpstr>知识产权的作用</vt:lpstr>
      <vt:lpstr>知识产权的作用</vt:lpstr>
      <vt:lpstr>知识产权保护的方式</vt:lpstr>
      <vt:lpstr> </vt:lpstr>
      <vt:lpstr>第2章 知识产权的种类</vt:lpstr>
      <vt:lpstr>知识产权的种类</vt:lpstr>
      <vt:lpstr> </vt:lpstr>
      <vt:lpstr>商标的重要性</vt:lpstr>
      <vt:lpstr>商业秘密的保护</vt:lpstr>
      <vt:lpstr>著作权保护范围</vt:lpstr>
      <vt:lpstr>商标注册流程</vt:lpstr>
      <vt:lpstr>第2章 知识产权的种类</vt:lpstr>
      <vt:lpstr>知识产权的种类</vt:lpstr>
      <vt:lpstr> </vt:lpstr>
      <vt:lpstr>商标的重要性</vt:lpstr>
      <vt:lpstr>商业秘密的保护</vt:lpstr>
      <vt:lpstr>著作权保护范围</vt:lpstr>
      <vt:lpstr>商标注册流程</vt:lpstr>
      <vt:lpstr>第四章 知识产权的保护机构</vt:lpstr>
      <vt:lpstr> </vt:lpstr>
      <vt:lpstr>世界知识产权组织（WIPO）</vt:lpstr>
      <vt:lpstr>中国国家知识产权局</vt:lpstr>
      <vt:lpstr>欧洲专利局（EPO）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2024-09-27T00:50:57.898</cp:lastPrinted>
  <dcterms:created xsi:type="dcterms:W3CDTF">2024-09-26T16:50:57Z</dcterms:created>
  <dcterms:modified xsi:type="dcterms:W3CDTF">2024-09-26T16:51:00Z</dcterms:modified>
</cp:coreProperties>
</file>