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en-US" altLang="zh-CN" sz="120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en-US" altLang="zh-CN" sz="1200"/>
          </a:p>
        </p:txBody>
      </p:sp>
      <p:sp>
        <p:nvSpPr>
          <p:cNvPr id="34820" name="Rectangle 4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  <a:effectLst/>
        </p:spPr>
      </p:sp>
      <p:sp>
        <p:nvSpPr>
          <p:cNvPr id="348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200"/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65500571-42C6-48DB-8903-4FB82A227C30}" type="slidenum">
              <a:rPr lang="en-US" altLang="zh-CN" sz="1200"/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7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906BCEF2-5786-48E3-8FCA-9167D71ECF6E}" type="slidenum">
              <a:rPr lang="en-US" altLang="zh-CN" sz="1200"/>
              <a:t>4</a:t>
            </a:fld>
            <a:endParaRPr lang="en-US" altLang="zh-CN" sz="1200"/>
          </a:p>
        </p:txBody>
      </p:sp>
      <p:sp>
        <p:nvSpPr>
          <p:cNvPr id="35843" name="Rectangle 2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noFill/>
          <a:ln>
            <a:miter lim="800000"/>
          </a:ln>
        </p:spPr>
      </p:sp>
      <p:sp>
        <p:nvSpPr>
          <p:cNvPr id="35844" name="Rectangle 3"/>
          <p:cNvSpPr txBox="1">
            <a:spLocks noGrp="1"/>
          </p:cNvSpPr>
          <p:nvPr>
            <p:ph type="body" idx="3"/>
          </p:nvPr>
        </p:nvSpPr>
        <p:spPr>
          <a:xfrm>
            <a:off x="914400" y="4343400"/>
            <a:ext cx="5029200" cy="4114800"/>
          </a:xfrm>
          <a:noFill/>
          <a:ln w="9525">
            <a:noFill/>
            <a:miter lim="800000"/>
          </a:ln>
          <a:effectLst/>
        </p:spPr>
        <p:txBody>
          <a:bodyPr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BBB63-0134-47D0-936C-AF87FB577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73515-C87C-4763-9FA8-F8D546CB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69432-9B1A-4719-A210-62DD05BD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867ED-DB30-4995-8BA1-E6A00D5E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E4408-4EC4-4F33-A6E8-F345CCF9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5453B2-6FBB-448C-A4AB-C1B6C5F9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500DC-26B5-4557-B6E7-68492A50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84BDC-C04A-45EA-A6CE-886EA58B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EA620-4158-42F0-8482-127791E8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FD2B5-C3BC-4C94-9F1E-1A190508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D40C3-FE33-4FDF-8FF4-A04D7E4E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25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  <p:sp>
        <p:nvSpPr>
          <p:cNvPr id="18125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 2" pitchFamily="18" charset="2"/>
              <a:buNone/>
              <a:defRPr/>
            </a:lvl1pPr>
          </a:lstStyle>
          <a:p>
            <a:pPr lvl="0"/>
            <a:r>
              <a:rPr lang="zh-CN" altLang="en-US" noProof="0"/>
              <a:t>单击此处编辑母版副标题样式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7B79E225-6317-4EB9-8A04-C6D5F202F83B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hart" preserve="1">
  <p:cSld name="标题和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4075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表占位符 2"/>
          <p:cNvSpPr>
            <a:spLocks noGrp="1"/>
          </p:cNvSpPr>
          <p:nvPr>
            <p:ph type="chart" idx="1"/>
          </p:nvPr>
        </p:nvSpPr>
        <p:spPr>
          <a:xfrm>
            <a:off x="301625" y="1600200"/>
            <a:ext cx="8540750" cy="449897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</p:spTree>
  </p:cSld>
  <p:clrMapOvr>
    <a:masterClrMapping/>
  </p:clrMapOvr>
  <p:transition>
    <p:blinds dir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image" Target="../media/image3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Rot="1"/>
          </p:cNvSpPr>
          <p:nvPr>
            <p:ph type="title"/>
          </p:nvPr>
        </p:nvSpPr>
        <p:spPr>
          <a:xfrm>
            <a:off x="301625" y="228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>
            <a:spLocks noGrp="1" noRot="1"/>
          </p:cNvSpPr>
          <p:nvPr>
            <p:ph type="body" idx="1"/>
          </p:nvPr>
        </p:nvSpPr>
        <p:spPr>
          <a:xfrm>
            <a:off x="301625" y="1600200"/>
            <a:ext cx="8540750" cy="44989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C061495-B1C3-461B-851E-A269B8B64186}" type="slidenum">
              <a:rPr lang="en-US" altLang="zh-CN" sz="1400"/>
              <a:t>‹#›</a:t>
            </a:fld>
            <a:endParaRPr lang="en-US" altLang="zh-CN" sz="1400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</p:sldLayoutIdLst>
  <p:transition/>
  <p:timing/>
  <p:hf hdr="0" dt="0"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85000"/>
        <a:buFont typeface="Wingdings 2" pitchFamily="18" charset="2"/>
        <a:buChar char="¡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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 2" pitchFamily="18" charset="2"/>
        <a:buChar char="¡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Char char="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 2" pitchFamily="18" charset="2"/>
        <a:buChar char="¡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 2" pitchFamily="18" charset="2"/>
        <a:buChar char="¡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Relationship Id="rId4" Type="http://schemas.openxmlformats.org/officeDocument/2006/relationships/audio" Target="NUL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Relationship Id="rId4" Type="http://schemas.openxmlformats.org/officeDocument/2006/relationships/audio" Target="../media/audio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201403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813" y="620713"/>
            <a:ext cx="5021262" cy="58324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5" name="Rectangle 5"/>
          <p:cNvSpPr>
            <a:spLocks noRot="1"/>
          </p:cNvSpPr>
          <p:nvPr/>
        </p:nvSpPr>
        <p:spPr>
          <a:xfrm>
            <a:off x="900113" y="4797425"/>
            <a:ext cx="854075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4400">
              <a:solidFill>
                <a:schemeClr val="tx2"/>
              </a:solidFill>
            </a:endParaRPr>
          </a:p>
        </p:txBody>
      </p:sp>
      <p:sp>
        <p:nvSpPr>
          <p:cNvPr id="3076" name="矩形 7"/>
          <p:cNvSpPr/>
          <p:nvPr/>
        </p:nvSpPr>
        <p:spPr>
          <a:xfrm>
            <a:off x="-295275" y="2060575"/>
            <a:ext cx="9734550" cy="163195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0"/>
            <a:r>
              <a:rPr lang="zh-CN" altLang="en-US" sz="8000" b="1" spc="600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  <a:sym typeface="+mn-lt"/>
              </a:rPr>
              <a:t>预防艾滋病</a:t>
            </a:r>
            <a:endParaRPr lang="en-US" altLang="zh-CN" sz="8000" b="1">
              <a:solidFill>
                <a:srgbClr val="FF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  <a:sym typeface="+mn-lt"/>
            </a:endParaRPr>
          </a:p>
          <a:p>
            <a:pPr marL="0" lvl="0" indent="0" algn="ctr" eaLnBrk="1" hangingPunct="0"/>
            <a:r>
              <a:rPr lang="zh-CN" altLang="en-US" sz="8000" b="1" spc="600">
                <a:solidFill>
                  <a:srgbClr val="FF33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itchFamily="49" charset="-122"/>
                <a:ea typeface="黑体" pitchFamily="49" charset="-122"/>
                <a:sym typeface="+mn-lt"/>
              </a:rPr>
              <a:t>主题班会</a:t>
            </a:r>
            <a:endParaRPr lang="zh-CN" altLang="en-US" sz="8000" b="1">
              <a:solidFill>
                <a:srgbClr val="FF33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itchFamily="49" charset="-122"/>
              <a:ea typeface="黑体" pitchFamily="49" charset="-122"/>
              <a:sym typeface="+mn-lt"/>
            </a:endParaRP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18AE24D0-37F4-59F4-33FB-0BBEAEDEE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1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0430B46C-03B6-0F79-E1E4-47444B65C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8006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Text Box 3"/>
          <p:cNvSpPr txBox="1"/>
          <p:nvPr/>
        </p:nvSpPr>
        <p:spPr>
          <a:xfrm>
            <a:off x="4953000" y="1503363"/>
            <a:ext cx="4191000" cy="20415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en-US" altLang="zh-CN" sz="3200" b="1"/>
              <a:t>An AIDS patient </a:t>
            </a:r>
          </a:p>
          <a:p>
            <a:pPr marL="0" lvl="0" indent="0" eaLnBrk="1" hangingPunct="1"/>
            <a:r>
              <a:rPr lang="en-US" altLang="zh-CN" sz="3200" b="1"/>
              <a:t>who cannot afford </a:t>
            </a:r>
          </a:p>
          <a:p>
            <a:pPr marL="0" lvl="0" indent="0" eaLnBrk="1" hangingPunct="1"/>
            <a:r>
              <a:rPr lang="en-US" altLang="zh-CN" sz="3200" b="1"/>
              <a:t>treatment in hospital </a:t>
            </a:r>
          </a:p>
          <a:p>
            <a:pPr marL="0" lvl="0" indent="0" eaLnBrk="1" hangingPunct="1"/>
            <a:r>
              <a:rPr lang="zh-CN" altLang="en-US" sz="3200" b="1"/>
              <a:t>患者没钱上医院治疗</a:t>
            </a:r>
            <a:r>
              <a:rPr lang="zh-CN" altLang="en-US"/>
              <a:t>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1C7489E-1182-D8EA-C618-F25872CF8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2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843599F-0551-E794-6FEE-371286933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97475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3" name="Text Box 3"/>
          <p:cNvSpPr txBox="1"/>
          <p:nvPr/>
        </p:nvSpPr>
        <p:spPr>
          <a:xfrm>
            <a:off x="5257800" y="1550988"/>
            <a:ext cx="3657600" cy="27717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en-US" altLang="zh-CN" sz="2200" b="1"/>
              <a:t>A women with her grandson, whose </a:t>
            </a:r>
          </a:p>
          <a:p>
            <a:pPr marL="0" lvl="0" indent="0" eaLnBrk="1" hangingPunct="1"/>
            <a:r>
              <a:rPr lang="en-US" altLang="zh-CN" sz="2200" b="1"/>
              <a:t>father died of AIDS,</a:t>
            </a:r>
          </a:p>
          <a:p>
            <a:pPr marL="0" lvl="0" indent="0" eaLnBrk="1" hangingPunct="1"/>
            <a:r>
              <a:rPr lang="en-US" altLang="zh-CN" sz="2200" b="1"/>
              <a:t> he is HIV positive </a:t>
            </a:r>
          </a:p>
          <a:p>
            <a:pPr marL="0" lvl="0" indent="0" eaLnBrk="1" hangingPunct="1"/>
            <a:r>
              <a:rPr lang="en-US" altLang="zh-CN" sz="2200" b="1"/>
              <a:t>now.  </a:t>
            </a:r>
          </a:p>
          <a:p>
            <a:pPr marL="0" lvl="0" indent="0" eaLnBrk="1" hangingPunct="1"/>
            <a:r>
              <a:rPr lang="zh-CN" altLang="en-US" sz="2200" b="1"/>
              <a:t>儿子死于艾滋病，</a:t>
            </a:r>
          </a:p>
          <a:p>
            <a:pPr marL="0" lvl="0" indent="0" eaLnBrk="1" hangingPunct="1"/>
            <a:r>
              <a:rPr lang="zh-CN" altLang="en-US" sz="2200" b="1"/>
              <a:t>留下一个孙子也</a:t>
            </a:r>
          </a:p>
          <a:p>
            <a:pPr marL="0" lvl="0" indent="0" eaLnBrk="1" hangingPunct="1"/>
            <a:r>
              <a:rPr lang="zh-CN" altLang="en-US" sz="2200" b="1"/>
              <a:t>是艾滋病毒携带者</a:t>
            </a:r>
            <a:r>
              <a:rPr lang="zh-CN" altLang="en-US"/>
              <a:t> </a:t>
            </a:r>
          </a:p>
        </p:txBody>
      </p:sp>
      <p:pic>
        <p:nvPicPr>
          <p:cNvPr id="5124" name="殇情睡莲.wma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80CC3A6-243E-982B-27A5-9D702EB0D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3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5E118EA-9654-64E4-34F7-C4A836ECD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078" fill="hold"/>
                                        <p:tgtEl>
                                          <p:spTgt spid="51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9" fill="hold" display="0">
                  <p:stCondLst>
                    <p:cond delay="0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2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Rot="1"/>
          </p:cNvSpPr>
          <p:nvPr>
            <p:ph type="body" idx="4294967295"/>
          </p:nvPr>
        </p:nvSpPr>
        <p:spPr>
          <a:xfrm>
            <a:off x="762000" y="1524000"/>
            <a:ext cx="7772400" cy="22860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150000"/>
              </a:lnSpc>
              <a:buNone/>
            </a:pPr>
            <a:r>
              <a:rPr lang="en-US" altLang="zh-CN"/>
              <a:t>           </a:t>
            </a:r>
            <a:r>
              <a:rPr lang="zh-CN" altLang="en-US"/>
              <a:t>不进行教育，艾滋病将会继续横行。艾滋病得不到有效控制，教育也就无法发挥其作用。</a:t>
            </a:r>
          </a:p>
        </p:txBody>
      </p:sp>
      <p:sp>
        <p:nvSpPr>
          <p:cNvPr id="6147" name="Text Box 3"/>
          <p:cNvSpPr txBox="1"/>
          <p:nvPr/>
        </p:nvSpPr>
        <p:spPr>
          <a:xfrm>
            <a:off x="4648200" y="4572000"/>
            <a:ext cx="3886200" cy="10048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kumimoji="1" lang="zh-CN" altLang="en-US" sz="2400">
                <a:latin typeface="Times New Roman" pitchFamily="18" charset="0"/>
              </a:rPr>
              <a:t>彼特</a:t>
            </a:r>
            <a:r>
              <a:rPr kumimoji="1" lang="en-US" altLang="zh-CN" sz="2400">
                <a:latin typeface="Times New Roman" pitchFamily="18" charset="0"/>
              </a:rPr>
              <a:t>·</a:t>
            </a:r>
            <a:r>
              <a:rPr kumimoji="1" lang="zh-CN" altLang="en-US" sz="2400">
                <a:latin typeface="Times New Roman" pitchFamily="18" charset="0"/>
              </a:rPr>
              <a:t>皮奥特</a:t>
            </a:r>
          </a:p>
          <a:p>
            <a:pPr marL="0" lvl="0" indent="0" algn="ctr" eaLnBrk="1" hangingPunct="1">
              <a:spcBef>
                <a:spcPct val="50000"/>
              </a:spcBef>
            </a:pPr>
            <a:r>
              <a:rPr kumimoji="1" lang="en-US" altLang="zh-CN" sz="2400">
                <a:latin typeface="Times New Roman" pitchFamily="18" charset="0"/>
              </a:rPr>
              <a:t>UNAIDS</a:t>
            </a:r>
            <a:r>
              <a:rPr kumimoji="1" lang="zh-CN" altLang="en-US" sz="2400">
                <a:latin typeface="Times New Roman" pitchFamily="18" charset="0"/>
              </a:rPr>
              <a:t>执行主任</a:t>
            </a:r>
          </a:p>
        </p:txBody>
      </p:sp>
      <p:pic>
        <p:nvPicPr>
          <p:cNvPr id="6148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4038600"/>
            <a:ext cx="1905000" cy="1905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9" name="Text Box 5"/>
          <p:cNvSpPr txBox="1"/>
          <p:nvPr/>
        </p:nvSpPr>
        <p:spPr>
          <a:xfrm>
            <a:off x="609600" y="228600"/>
            <a:ext cx="3657600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u="sng">
                <a:solidFill>
                  <a:srgbClr val="00CC00"/>
                </a:solidFill>
                <a:latin typeface="方正舒体" pitchFamily="2" charset="-122"/>
                <a:ea typeface="方正舒体" pitchFamily="2" charset="-122"/>
              </a:rPr>
              <a:t>艾  滋  病  与  教  育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6E7293A-132E-F725-A788-1CD41F078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4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F07A534-5280-38DB-DFC8-67F867966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7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Rot="1"/>
          </p:cNvSpPr>
          <p:nvPr>
            <p:ph type="title"/>
          </p:nvPr>
        </p:nvSpPr>
        <p:spPr>
          <a:xfrm>
            <a:off x="971550" y="1268413"/>
            <a:ext cx="77724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5400" b="1">
                <a:solidFill>
                  <a:srgbClr val="0000FF"/>
                </a:solidFill>
              </a:rPr>
              <a:t>预防艾滋病时不我待</a:t>
            </a:r>
            <a:br>
              <a:rPr lang="zh-CN" altLang="en-US" sz="5400" b="1">
                <a:solidFill>
                  <a:srgbClr val="0000FF"/>
                </a:solidFill>
              </a:rPr>
            </a:br>
            <a:endParaRPr lang="zh-CN" altLang="en-US" sz="5400" b="1">
              <a:solidFill>
                <a:srgbClr val="0000FF"/>
              </a:solidFill>
            </a:endParaRPr>
          </a:p>
        </p:txBody>
      </p:sp>
      <p:sp>
        <p:nvSpPr>
          <p:cNvPr id="7171" name="Rectangle 3"/>
          <p:cNvSpPr>
            <a:spLocks noGrp="1" noRot="1"/>
          </p:cNvSpPr>
          <p:nvPr>
            <p:ph type="body" idx="4294967295"/>
          </p:nvPr>
        </p:nvSpPr>
        <p:spPr>
          <a:xfrm>
            <a:off x="684213" y="2420938"/>
            <a:ext cx="7772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algn="ctr" eaLnBrk="1" hangingPunct="1">
              <a:spcBef>
                <a:spcPct val="0"/>
              </a:spcBef>
              <a:buClrTx/>
              <a:buFontTx/>
              <a:buNone/>
            </a:pPr>
            <a:r>
              <a:rPr lang="zh-CN" altLang="en-US" sz="6600">
                <a:solidFill>
                  <a:srgbClr val="CC0099"/>
                </a:solidFill>
              </a:rPr>
              <a:t>让我们了解艾滋病预防常识并告诉</a:t>
            </a:r>
          </a:p>
          <a:p>
            <a:pPr lvl="0" algn="ctr" eaLnBrk="1" hangingPunct="1">
              <a:spcBef>
                <a:spcPct val="0"/>
              </a:spcBef>
              <a:buClrTx/>
              <a:buFontTx/>
              <a:buNone/>
            </a:pPr>
            <a:r>
              <a:rPr lang="zh-CN" altLang="en-US" sz="6600">
                <a:solidFill>
                  <a:srgbClr val="CC0099"/>
                </a:solidFill>
              </a:rPr>
              <a:t>其他人</a:t>
            </a:r>
          </a:p>
          <a:p>
            <a:pPr lvl="0" eaLnBrk="1" hangingPunct="1">
              <a:buChar char="•"/>
            </a:pPr>
            <a:endParaRPr lang="en-US" altLang="zh-CN" sz="6600"/>
          </a:p>
        </p:txBody>
      </p:sp>
      <p:sp>
        <p:nvSpPr>
          <p:cNvPr id="7172" name="Text Box 4"/>
          <p:cNvSpPr txBox="1"/>
          <p:nvPr/>
        </p:nvSpPr>
        <p:spPr>
          <a:xfrm>
            <a:off x="609600" y="228600"/>
            <a:ext cx="3657600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u="sng">
                <a:solidFill>
                  <a:srgbClr val="00CC00"/>
                </a:solidFill>
                <a:latin typeface="方正舒体" pitchFamily="2" charset="-122"/>
                <a:ea typeface="方正舒体" pitchFamily="2" charset="-122"/>
              </a:rPr>
              <a:t>艾  滋  病  与  教  育</a:t>
            </a:r>
          </a:p>
        </p:txBody>
      </p:sp>
      <p:pic>
        <p:nvPicPr>
          <p:cNvPr id="7173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013325"/>
            <a:ext cx="1223962" cy="12112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71E4F49-BD82-0C1B-5880-A418113F6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5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8C034CE-8D59-AF49-3008-858E18D5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/>
          </p:cNvSpPr>
          <p:nvPr>
            <p:ph type="body" idx="4294967295"/>
          </p:nvPr>
        </p:nvSpPr>
        <p:spPr>
          <a:xfrm>
            <a:off x="179388" y="981075"/>
            <a:ext cx="8458200" cy="51054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8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 b="1"/>
              <a:t>            </a:t>
            </a:r>
            <a:r>
              <a:rPr lang="zh-CN" altLang="en-US" sz="2800"/>
              <a:t>艾滋病发源于非洲，</a:t>
            </a:r>
            <a:r>
              <a:rPr lang="en-US" altLang="zh-CN" sz="2800"/>
              <a:t>1979</a:t>
            </a:r>
            <a:r>
              <a:rPr lang="zh-CN" altLang="en-US" sz="2800"/>
              <a:t>年在海地青年中也有散发，后由移民带入美国。</a:t>
            </a:r>
          </a:p>
          <a:p>
            <a:pPr lvl="0" eaLnBrk="1" hangingPunct="1">
              <a:lnSpc>
                <a:spcPct val="8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800"/>
              <a:t>           </a:t>
            </a:r>
            <a:r>
              <a:rPr lang="en-US" altLang="zh-CN" sz="2800"/>
              <a:t>1981</a:t>
            </a:r>
            <a:r>
              <a:rPr lang="zh-CN" altLang="en-US" sz="2800"/>
              <a:t>年</a:t>
            </a:r>
            <a:r>
              <a:rPr lang="en-US" altLang="zh-CN" sz="2800"/>
              <a:t>6</a:t>
            </a:r>
            <a:r>
              <a:rPr lang="zh-CN" altLang="en-US" sz="2800"/>
              <a:t>月</a:t>
            </a:r>
            <a:r>
              <a:rPr lang="en-US" altLang="zh-CN" sz="2800"/>
              <a:t>5</a:t>
            </a:r>
            <a:r>
              <a:rPr lang="zh-CN" altLang="en-US" sz="2800"/>
              <a:t>日，美国亚特兰大市疾病控制中心，首次在</a:t>
            </a:r>
            <a:r>
              <a:rPr lang="en-US" altLang="zh-CN" sz="2800"/>
              <a:t>《</a:t>
            </a:r>
            <a:r>
              <a:rPr lang="zh-CN" altLang="en-US" sz="2800"/>
              <a:t>发病率与死亡率周刊</a:t>
            </a:r>
            <a:r>
              <a:rPr lang="en-US" altLang="zh-CN" sz="2800"/>
              <a:t>》</a:t>
            </a:r>
            <a:r>
              <a:rPr lang="zh-CN" altLang="en-US" sz="2800"/>
              <a:t>上简要的介绍了他们发现的五例艾滋病病人的病史。</a:t>
            </a:r>
          </a:p>
          <a:p>
            <a:pPr lvl="0" eaLnBrk="1" hangingPunct="1">
              <a:lnSpc>
                <a:spcPct val="8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800"/>
              <a:t>           </a:t>
            </a:r>
            <a:r>
              <a:rPr lang="en-US" altLang="zh-CN" sz="2800"/>
              <a:t>1982</a:t>
            </a:r>
            <a:r>
              <a:rPr lang="zh-CN" altLang="en-US" sz="2800"/>
              <a:t>年正式将此病命名为艾滋病。以后不久，艾滋病迅速蔓延到了各大洲。</a:t>
            </a:r>
          </a:p>
          <a:p>
            <a:pPr lvl="0" eaLnBrk="1" hangingPunct="1">
              <a:lnSpc>
                <a:spcPct val="8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800"/>
              <a:t>           </a:t>
            </a:r>
            <a:r>
              <a:rPr lang="en-US" altLang="zh-CN" sz="2800"/>
              <a:t>1985</a:t>
            </a:r>
            <a:r>
              <a:rPr lang="zh-CN" altLang="en-US" sz="2800"/>
              <a:t>年</a:t>
            </a:r>
            <a:r>
              <a:rPr lang="en-US" altLang="zh-CN" sz="2800"/>
              <a:t>6</a:t>
            </a:r>
            <a:r>
              <a:rPr lang="zh-CN" altLang="en-US" sz="2800"/>
              <a:t>月，由上海入境的一名美籍阿根廷青年男性游客因艾滋病住院，治愈无效，死于我国境内，这是出现在我国的首例艾滋病。</a:t>
            </a:r>
          </a:p>
          <a:p>
            <a:pPr lvl="0" eaLnBrk="1" hangingPunct="1">
              <a:lnSpc>
                <a:spcPct val="8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800"/>
              <a:t>           艾滋病自</a:t>
            </a:r>
            <a:r>
              <a:rPr lang="en-US" altLang="zh-CN" sz="2800"/>
              <a:t>1985</a:t>
            </a:r>
            <a:r>
              <a:rPr lang="zh-CN" altLang="en-US" sz="2800"/>
              <a:t>年进入我国至今已有近万人为艾滋病病毒携带者。据有关部门推测，在今后几年内艾滋病发展趋势是：发达中国家是呈下降趋势，而发展中国家则呈急剧上升趋势 </a:t>
            </a:r>
          </a:p>
          <a:p>
            <a:pPr lvl="0" algn="just" eaLnBrk="1" hangingPunct="1">
              <a:lnSpc>
                <a:spcPct val="120000"/>
              </a:lnSpc>
              <a:buClr>
                <a:schemeClr val="tx1"/>
              </a:buClr>
              <a:buNone/>
            </a:pPr>
            <a:endParaRPr lang="en-US" altLang="zh-CN" sz="2800"/>
          </a:p>
        </p:txBody>
      </p:sp>
      <p:sp>
        <p:nvSpPr>
          <p:cNvPr id="8195" name="Text Box 3"/>
          <p:cNvSpPr txBox="1"/>
          <p:nvPr/>
        </p:nvSpPr>
        <p:spPr>
          <a:xfrm>
            <a:off x="609600" y="228600"/>
            <a:ext cx="3657600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u="sng">
                <a:solidFill>
                  <a:srgbClr val="00CC00"/>
                </a:solidFill>
                <a:latin typeface="方正舒体" pitchFamily="2" charset="-122"/>
                <a:ea typeface="方正舒体" pitchFamily="2" charset="-122"/>
              </a:rPr>
              <a:t>艾  滋  病  与  教  育</a:t>
            </a:r>
          </a:p>
        </p:txBody>
      </p:sp>
      <p:pic>
        <p:nvPicPr>
          <p:cNvPr id="8196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288" y="5445125"/>
            <a:ext cx="1223962" cy="12112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1FED2F46-10E3-5BDD-4183-7F56F9650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6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BEE67EE-F42B-C15D-98A6-C8F4F24D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Rot="1"/>
          </p:cNvSpPr>
          <p:nvPr>
            <p:ph type="title"/>
          </p:nvPr>
        </p:nvSpPr>
        <p:spPr>
          <a:xfrm>
            <a:off x="301625" y="228600"/>
            <a:ext cx="854075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chemeClr val="tx1"/>
                </a:solidFill>
              </a:rPr>
              <a:t>什么是艾滋病？</a:t>
            </a:r>
          </a:p>
        </p:txBody>
      </p:sp>
      <p:sp>
        <p:nvSpPr>
          <p:cNvPr id="9219" name="Rectangle 3"/>
          <p:cNvSpPr>
            <a:spLocks noGrp="1" noRot="1"/>
          </p:cNvSpPr>
          <p:nvPr>
            <p:ph type="body" idx="4294967295"/>
          </p:nvPr>
        </p:nvSpPr>
        <p:spPr>
          <a:xfrm>
            <a:off x="301625" y="1600200"/>
            <a:ext cx="8540750" cy="44989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800"/>
              <a:t>艾滋病</a:t>
            </a:r>
            <a:r>
              <a:rPr lang="en-US" altLang="zh-CN" sz="2800"/>
              <a:t>(AIDS)</a:t>
            </a:r>
            <a:r>
              <a:rPr lang="zh-CN" altLang="en-US" sz="2800"/>
              <a:t>是一种由艾滋病病毒、即人类免疫缺陷病毒</a:t>
            </a:r>
            <a:r>
              <a:rPr lang="en-US" altLang="zh-CN" sz="2800"/>
              <a:t>(Human Immunodeficiency Virus </a:t>
            </a:r>
            <a:r>
              <a:rPr lang="zh-CN" altLang="en-US" sz="2800"/>
              <a:t>，简称</a:t>
            </a:r>
            <a:r>
              <a:rPr lang="en-US" altLang="zh-CN" sz="2800"/>
              <a:t>HIV)</a:t>
            </a:r>
            <a:r>
              <a:rPr lang="zh-CN" altLang="en-US" sz="2800"/>
              <a:t>侵入人体后破坏人体免疫功能，使人体发生多种不可治愈的感染和肿瘤，最后导致被感染者死亡的一种严重传染病。</a:t>
            </a:r>
          </a:p>
          <a:p>
            <a:pPr lvl="0" eaLnBrk="1" hangingPunct="1"/>
            <a:r>
              <a:rPr lang="zh-CN" altLang="en-US" sz="2800"/>
              <a:t>艾滋病</a:t>
            </a:r>
            <a:r>
              <a:rPr lang="en-US" altLang="zh-CN" sz="2800"/>
              <a:t>(AIDS)</a:t>
            </a:r>
            <a:r>
              <a:rPr lang="zh-CN" altLang="en-US" sz="2800"/>
              <a:t>是</a:t>
            </a:r>
            <a:r>
              <a:rPr lang="en-US" altLang="zh-CN" sz="2800"/>
              <a:t>Acquired Immune Deficiency Syndrome</a:t>
            </a:r>
            <a:r>
              <a:rPr lang="zh-CN" altLang="en-US" sz="2800"/>
              <a:t>的简称，即“后天免疫缺乏症候群” 。</a:t>
            </a:r>
          </a:p>
          <a:p>
            <a:pPr lvl="0" eaLnBrk="1" hangingPunct="1"/>
            <a:endParaRPr lang="zh-CN" altLang="en-US" sz="2800"/>
          </a:p>
          <a:p>
            <a:pPr lvl="0" eaLnBrk="1" hangingPunct="1"/>
            <a:endParaRPr lang="en-US" altLang="zh-CN" sz="2800"/>
          </a:p>
        </p:txBody>
      </p:sp>
      <p:sp>
        <p:nvSpPr>
          <p:cNvPr id="9220" name="Text Box 4"/>
          <p:cNvSpPr txBox="1"/>
          <p:nvPr/>
        </p:nvSpPr>
        <p:spPr>
          <a:xfrm>
            <a:off x="395288" y="476250"/>
            <a:ext cx="223202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endParaRPr kumimoji="1" lang="zh-CN" altLang="zh-CN" sz="2400">
              <a:latin typeface="Times New Roman" pitchFamily="18" charset="0"/>
            </a:endParaRPr>
          </a:p>
        </p:txBody>
      </p:sp>
      <p:sp>
        <p:nvSpPr>
          <p:cNvPr id="9221" name="Text Box 5"/>
          <p:cNvSpPr txBox="1"/>
          <p:nvPr/>
        </p:nvSpPr>
        <p:spPr>
          <a:xfrm>
            <a:off x="323850" y="260350"/>
            <a:ext cx="3313113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u="sng">
                <a:solidFill>
                  <a:srgbClr val="FF0000"/>
                </a:solidFill>
                <a:latin typeface="方正舒体" pitchFamily="2" charset="-122"/>
                <a:ea typeface="方正舒体" pitchFamily="2" charset="-122"/>
              </a:rPr>
              <a:t>防   艾   教   育   内 容 </a:t>
            </a:r>
          </a:p>
        </p:txBody>
      </p:sp>
      <p:pic>
        <p:nvPicPr>
          <p:cNvPr id="9222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7625" y="5229225"/>
            <a:ext cx="1223963" cy="12112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64E5DCF2-DCE8-801A-AF24-E62A0FCC0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7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609F999-0062-E324-CBB1-0CEE519F6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242" name="Line 2"/>
          <p:cNvCxnSpPr/>
          <p:nvPr/>
        </p:nvCxnSpPr>
        <p:spPr>
          <a:xfrm>
            <a:off x="539750" y="3443288"/>
            <a:ext cx="8064500" cy="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0243" name="Line 3"/>
          <p:cNvCxnSpPr/>
          <p:nvPr/>
        </p:nvCxnSpPr>
        <p:spPr>
          <a:xfrm flipH="1">
            <a:off x="539750" y="2852738"/>
            <a:ext cx="0" cy="576262"/>
          </a:xfrm>
          <a:prstGeom prst="line">
            <a:avLst/>
          </a:prstGeom>
          <a:noFill/>
          <a:ln w="28575">
            <a:solidFill>
              <a:schemeClr val="accent1"/>
            </a:solidFill>
            <a:miter lim="800000"/>
          </a:ln>
          <a:effectLst/>
        </p:spPr>
      </p:cxnSp>
      <p:cxnSp>
        <p:nvCxnSpPr>
          <p:cNvPr id="10244" name="Line 4"/>
          <p:cNvCxnSpPr/>
          <p:nvPr/>
        </p:nvCxnSpPr>
        <p:spPr>
          <a:xfrm flipH="1">
            <a:off x="1619250" y="2852738"/>
            <a:ext cx="0" cy="576262"/>
          </a:xfrm>
          <a:prstGeom prst="line">
            <a:avLst/>
          </a:prstGeom>
          <a:noFill/>
          <a:ln w="28575">
            <a:solidFill>
              <a:srgbClr val="9900FF"/>
            </a:solidFill>
            <a:miter lim="800000"/>
          </a:ln>
          <a:effectLst/>
        </p:spPr>
      </p:cxnSp>
      <p:cxnSp>
        <p:nvCxnSpPr>
          <p:cNvPr id="10245" name="Line 5"/>
          <p:cNvCxnSpPr/>
          <p:nvPr/>
        </p:nvCxnSpPr>
        <p:spPr>
          <a:xfrm flipH="1">
            <a:off x="5508625" y="2781300"/>
            <a:ext cx="0" cy="647700"/>
          </a:xfrm>
          <a:prstGeom prst="line">
            <a:avLst/>
          </a:prstGeom>
          <a:noFill/>
          <a:ln w="28575">
            <a:solidFill>
              <a:srgbClr val="D60093"/>
            </a:solidFill>
            <a:miter lim="800000"/>
          </a:ln>
          <a:effectLst/>
        </p:spPr>
      </p:cxnSp>
      <p:cxnSp>
        <p:nvCxnSpPr>
          <p:cNvPr id="10246" name="Line 6"/>
          <p:cNvCxnSpPr/>
          <p:nvPr/>
        </p:nvCxnSpPr>
        <p:spPr>
          <a:xfrm flipH="1">
            <a:off x="6877050" y="2781300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</p:cxnSp>
      <p:cxnSp>
        <p:nvCxnSpPr>
          <p:cNvPr id="10247" name="Line 7"/>
          <p:cNvCxnSpPr/>
          <p:nvPr/>
        </p:nvCxnSpPr>
        <p:spPr>
          <a:xfrm flipH="1">
            <a:off x="8532813" y="2781300"/>
            <a:ext cx="0" cy="6477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  <a:effectLst/>
        </p:spPr>
      </p:cxnSp>
      <p:sp>
        <p:nvSpPr>
          <p:cNvPr id="10248" name="AutoShape 8"/>
          <p:cNvSpPr/>
          <p:nvPr/>
        </p:nvSpPr>
        <p:spPr>
          <a:xfrm>
            <a:off x="323850" y="3644900"/>
            <a:ext cx="431800" cy="790575"/>
          </a:xfrm>
          <a:prstGeom prst="upArrow">
            <a:avLst>
              <a:gd name="adj1" fmla="val 50000"/>
              <a:gd name="adj2" fmla="val 4577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0249" name="AutoShape 9"/>
          <p:cNvSpPr/>
          <p:nvPr/>
        </p:nvSpPr>
        <p:spPr>
          <a:xfrm>
            <a:off x="6732588" y="3644900"/>
            <a:ext cx="358775" cy="719138"/>
          </a:xfrm>
          <a:prstGeom prst="upArrow">
            <a:avLst>
              <a:gd name="adj1" fmla="val 50000"/>
              <a:gd name="adj2" fmla="val 50111"/>
            </a:avLst>
          </a:prstGeom>
          <a:solidFill>
            <a:srgbClr val="FF0000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0250" name="AutoShape 10"/>
          <p:cNvSpPr/>
          <p:nvPr/>
        </p:nvSpPr>
        <p:spPr>
          <a:xfrm>
            <a:off x="8316913" y="3644900"/>
            <a:ext cx="358775" cy="719138"/>
          </a:xfrm>
          <a:prstGeom prst="upArrow">
            <a:avLst>
              <a:gd name="adj1" fmla="val 50000"/>
              <a:gd name="adj2" fmla="val 50111"/>
            </a:avLst>
          </a:prstGeom>
          <a:solidFill>
            <a:schemeClr val="tx1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0251" name="Text Box 11"/>
          <p:cNvSpPr txBox="1"/>
          <p:nvPr/>
        </p:nvSpPr>
        <p:spPr>
          <a:xfrm>
            <a:off x="250825" y="4508500"/>
            <a:ext cx="576263" cy="15525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感染成功</a:t>
            </a:r>
          </a:p>
        </p:txBody>
      </p:sp>
      <p:sp>
        <p:nvSpPr>
          <p:cNvPr id="10252" name="Text Box 12"/>
          <p:cNvSpPr txBox="1"/>
          <p:nvPr/>
        </p:nvSpPr>
        <p:spPr>
          <a:xfrm>
            <a:off x="1403350" y="4508500"/>
            <a:ext cx="504825" cy="19177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急性期症状</a:t>
            </a:r>
          </a:p>
        </p:txBody>
      </p:sp>
      <p:sp>
        <p:nvSpPr>
          <p:cNvPr id="10253" name="Text Box 13"/>
          <p:cNvSpPr txBox="1"/>
          <p:nvPr/>
        </p:nvSpPr>
        <p:spPr>
          <a:xfrm>
            <a:off x="6659563" y="4437063"/>
            <a:ext cx="576262" cy="19177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latin typeface="Times New Roman" pitchFamily="18" charset="0"/>
                <a:ea typeface="华文中宋" pitchFamily="2" charset="-122"/>
              </a:rPr>
              <a:t>诊断艾滋病</a:t>
            </a:r>
          </a:p>
        </p:txBody>
      </p:sp>
      <p:sp>
        <p:nvSpPr>
          <p:cNvPr id="10254" name="Text Box 14"/>
          <p:cNvSpPr txBox="1"/>
          <p:nvPr/>
        </p:nvSpPr>
        <p:spPr>
          <a:xfrm>
            <a:off x="8243888" y="4508500"/>
            <a:ext cx="576262" cy="8223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latin typeface="Times New Roman" pitchFamily="18" charset="0"/>
                <a:ea typeface="华文中宋" pitchFamily="2" charset="-122"/>
              </a:rPr>
              <a:t>死亡</a:t>
            </a:r>
          </a:p>
        </p:txBody>
      </p:sp>
      <p:sp>
        <p:nvSpPr>
          <p:cNvPr id="10255" name="AutoShape 15"/>
          <p:cNvSpPr/>
          <p:nvPr/>
        </p:nvSpPr>
        <p:spPr>
          <a:xfrm>
            <a:off x="1403350" y="3644900"/>
            <a:ext cx="431800" cy="790575"/>
          </a:xfrm>
          <a:prstGeom prst="upArrow">
            <a:avLst>
              <a:gd name="adj1" fmla="val 50000"/>
              <a:gd name="adj2" fmla="val 45772"/>
            </a:avLst>
          </a:prstGeom>
          <a:solidFill>
            <a:srgbClr val="9900FF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0256" name="AutoShape 16"/>
          <p:cNvSpPr/>
          <p:nvPr/>
        </p:nvSpPr>
        <p:spPr>
          <a:xfrm>
            <a:off x="5292725" y="3644900"/>
            <a:ext cx="431800" cy="790575"/>
          </a:xfrm>
          <a:prstGeom prst="upArrow">
            <a:avLst>
              <a:gd name="adj1" fmla="val 50000"/>
              <a:gd name="adj2" fmla="val 45772"/>
            </a:avLst>
          </a:prstGeom>
          <a:solidFill>
            <a:srgbClr val="D60093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0257" name="Text Box 17"/>
          <p:cNvSpPr txBox="1"/>
          <p:nvPr/>
        </p:nvSpPr>
        <p:spPr>
          <a:xfrm>
            <a:off x="539750" y="2708275"/>
            <a:ext cx="1104900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</a:rPr>
              <a:t>- </a:t>
            </a:r>
            <a:r>
              <a:rPr lang="en-US" altLang="zh-CN" sz="2000" b="1">
                <a:solidFill>
                  <a:srgbClr val="000000"/>
                </a:solidFill>
                <a:latin typeface="Times New Roman" pitchFamily="18" charset="0"/>
              </a:rPr>
              <a:t>4-8</a:t>
            </a:r>
            <a:r>
              <a:rPr lang="zh-CN" altLang="en-US" sz="2000" b="1">
                <a:solidFill>
                  <a:srgbClr val="000000"/>
                </a:solidFill>
                <a:latin typeface="Times New Roman" pitchFamily="18" charset="0"/>
              </a:rPr>
              <a:t>周</a:t>
            </a:r>
            <a:r>
              <a:rPr lang="en-US" altLang="zh-CN" sz="2800" b="1">
                <a:solidFill>
                  <a:srgbClr val="66FF33"/>
                </a:solidFill>
                <a:latin typeface="Times New Roman" pitchFamily="18" charset="0"/>
              </a:rPr>
              <a:t>-</a:t>
            </a:r>
          </a:p>
        </p:txBody>
      </p:sp>
      <p:sp>
        <p:nvSpPr>
          <p:cNvPr id="10258" name="Text Box 18"/>
          <p:cNvSpPr txBox="1"/>
          <p:nvPr/>
        </p:nvSpPr>
        <p:spPr>
          <a:xfrm>
            <a:off x="5219700" y="4508500"/>
            <a:ext cx="576263" cy="15525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latin typeface="Times New Roman" pitchFamily="18" charset="0"/>
                <a:ea typeface="华文中宋" pitchFamily="2" charset="-122"/>
              </a:rPr>
              <a:t>出现症状</a:t>
            </a:r>
          </a:p>
        </p:txBody>
      </p:sp>
      <p:sp>
        <p:nvSpPr>
          <p:cNvPr id="10259" name="Text Box 19"/>
          <p:cNvSpPr txBox="1"/>
          <p:nvPr/>
        </p:nvSpPr>
        <p:spPr>
          <a:xfrm>
            <a:off x="2411413" y="2781300"/>
            <a:ext cx="1095375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latin typeface="Times New Roman" pitchFamily="18" charset="0"/>
              </a:rPr>
              <a:t> 2-20 </a:t>
            </a:r>
            <a:r>
              <a:rPr lang="zh-CN" altLang="en-US" sz="2000" b="1">
                <a:latin typeface="Times New Roman" pitchFamily="18" charset="0"/>
              </a:rPr>
              <a:t>年 </a:t>
            </a:r>
          </a:p>
        </p:txBody>
      </p:sp>
      <p:cxnSp>
        <p:nvCxnSpPr>
          <p:cNvPr id="10260" name="Line 20"/>
          <p:cNvCxnSpPr/>
          <p:nvPr/>
        </p:nvCxnSpPr>
        <p:spPr>
          <a:xfrm>
            <a:off x="3492500" y="2997200"/>
            <a:ext cx="19431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0261" name="Line 21"/>
          <p:cNvCxnSpPr/>
          <p:nvPr/>
        </p:nvCxnSpPr>
        <p:spPr>
          <a:xfrm flipH="1">
            <a:off x="1692275" y="2997200"/>
            <a:ext cx="719138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0262" name="Line 22"/>
          <p:cNvCxnSpPr/>
          <p:nvPr/>
        </p:nvCxnSpPr>
        <p:spPr>
          <a:xfrm flipH="1">
            <a:off x="3276600" y="3321050"/>
            <a:ext cx="71438" cy="2159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  <a:effectLst/>
        </p:spPr>
      </p:cxnSp>
      <p:cxnSp>
        <p:nvCxnSpPr>
          <p:cNvPr id="10263" name="Line 23"/>
          <p:cNvCxnSpPr/>
          <p:nvPr/>
        </p:nvCxnSpPr>
        <p:spPr>
          <a:xfrm flipH="1">
            <a:off x="3419475" y="3321050"/>
            <a:ext cx="71438" cy="2159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  <a:effectLst/>
        </p:spPr>
      </p:cxnSp>
      <p:sp>
        <p:nvSpPr>
          <p:cNvPr id="10264" name="Text Box 24"/>
          <p:cNvSpPr txBox="1"/>
          <p:nvPr/>
        </p:nvSpPr>
        <p:spPr>
          <a:xfrm>
            <a:off x="5724525" y="2781300"/>
            <a:ext cx="833438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latin typeface="Times New Roman" pitchFamily="18" charset="0"/>
              </a:rPr>
              <a:t> 1</a:t>
            </a:r>
            <a:r>
              <a:rPr lang="zh-CN" altLang="en-US" sz="2000" b="1">
                <a:latin typeface="Times New Roman" pitchFamily="18" charset="0"/>
              </a:rPr>
              <a:t>年 </a:t>
            </a:r>
            <a:r>
              <a:rPr lang="zh-CN" altLang="en-US" sz="2000" b="1">
                <a:latin typeface="Times New Roman" pitchFamily="18" charset="0"/>
                <a:sym typeface="Symbol" pitchFamily="18" charset="2"/>
              </a:rPr>
              <a:t></a:t>
            </a:r>
          </a:p>
        </p:txBody>
      </p:sp>
      <p:cxnSp>
        <p:nvCxnSpPr>
          <p:cNvPr id="10265" name="Line 25"/>
          <p:cNvCxnSpPr/>
          <p:nvPr/>
        </p:nvCxnSpPr>
        <p:spPr>
          <a:xfrm>
            <a:off x="5580063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0266" name="Line 26"/>
          <p:cNvCxnSpPr/>
          <p:nvPr/>
        </p:nvCxnSpPr>
        <p:spPr>
          <a:xfrm>
            <a:off x="6516688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0267" name="Line 27"/>
          <p:cNvCxnSpPr/>
          <p:nvPr/>
        </p:nvCxnSpPr>
        <p:spPr>
          <a:xfrm>
            <a:off x="6948488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0268" name="Line 28"/>
          <p:cNvCxnSpPr/>
          <p:nvPr/>
        </p:nvCxnSpPr>
        <p:spPr>
          <a:xfrm>
            <a:off x="8243888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sp>
        <p:nvSpPr>
          <p:cNvPr id="10269" name="Text Box 29"/>
          <p:cNvSpPr txBox="1"/>
          <p:nvPr/>
        </p:nvSpPr>
        <p:spPr>
          <a:xfrm>
            <a:off x="7019925" y="2781300"/>
            <a:ext cx="1235075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latin typeface="Times New Roman" pitchFamily="18" charset="0"/>
              </a:rPr>
              <a:t> 0.5-2</a:t>
            </a:r>
            <a:r>
              <a:rPr lang="zh-CN" altLang="en-US" sz="2000" b="1">
                <a:latin typeface="Times New Roman" pitchFamily="18" charset="0"/>
              </a:rPr>
              <a:t>年 </a:t>
            </a:r>
            <a:r>
              <a:rPr lang="zh-CN" altLang="en-US" sz="2000" b="1">
                <a:latin typeface="Times New Roman" pitchFamily="18" charset="0"/>
                <a:sym typeface="Symbol" pitchFamily="18" charset="2"/>
              </a:rPr>
              <a:t></a:t>
            </a:r>
          </a:p>
        </p:txBody>
      </p:sp>
      <p:sp>
        <p:nvSpPr>
          <p:cNvPr id="10270" name="Text Box 30"/>
          <p:cNvSpPr txBox="1"/>
          <p:nvPr/>
        </p:nvSpPr>
        <p:spPr>
          <a:xfrm>
            <a:off x="539750" y="2133600"/>
            <a:ext cx="1293813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solidFill>
                  <a:srgbClr val="000000"/>
                </a:solidFill>
                <a:latin typeface="Times New Roman" pitchFamily="18" charset="0"/>
              </a:rPr>
              <a:t>HIV</a:t>
            </a:r>
            <a:r>
              <a:rPr lang="zh-CN" altLang="en-US" sz="2000" b="1">
                <a:solidFill>
                  <a:srgbClr val="000000"/>
                </a:solidFill>
                <a:latin typeface="Times New Roman" pitchFamily="18" charset="0"/>
              </a:rPr>
              <a:t>抗体</a:t>
            </a: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</a:rPr>
              <a:t>-</a:t>
            </a:r>
          </a:p>
        </p:txBody>
      </p:sp>
      <p:sp>
        <p:nvSpPr>
          <p:cNvPr id="10271" name="Text Box 31"/>
          <p:cNvSpPr txBox="1"/>
          <p:nvPr/>
        </p:nvSpPr>
        <p:spPr>
          <a:xfrm>
            <a:off x="2484438" y="2276475"/>
            <a:ext cx="2212975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HIV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抗体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+</a:t>
            </a:r>
            <a:r>
              <a:rPr lang="en-US" altLang="zh-CN" sz="2000" b="1">
                <a:solidFill>
                  <a:schemeClr val="tx2"/>
                </a:solidFill>
                <a:latin typeface="Times New Roman" pitchFamily="18" charset="0"/>
              </a:rPr>
              <a:t>, </a:t>
            </a:r>
            <a:r>
              <a:rPr lang="zh-CN" altLang="en-US" sz="2000" b="1">
                <a:solidFill>
                  <a:schemeClr val="tx2"/>
                </a:solidFill>
                <a:latin typeface="Times New Roman" pitchFamily="18" charset="0"/>
              </a:rPr>
              <a:t>无症状</a:t>
            </a:r>
            <a:endParaRPr lang="zh-CN" altLang="en-US" sz="2800" b="1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10272" name="Text Box 32"/>
          <p:cNvSpPr txBox="1"/>
          <p:nvPr/>
        </p:nvSpPr>
        <p:spPr>
          <a:xfrm>
            <a:off x="5724525" y="2420938"/>
            <a:ext cx="950913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000" b="1">
                <a:solidFill>
                  <a:srgbClr val="D60093"/>
                </a:solidFill>
                <a:latin typeface="Times New Roman" pitchFamily="18" charset="0"/>
              </a:rPr>
              <a:t>有症状</a:t>
            </a:r>
            <a:endParaRPr lang="zh-CN" altLang="en-US" sz="2800" b="1">
              <a:solidFill>
                <a:srgbClr val="D60093"/>
              </a:solidFill>
              <a:latin typeface="Times New Roman" pitchFamily="18" charset="0"/>
            </a:endParaRPr>
          </a:p>
        </p:txBody>
      </p:sp>
      <p:sp>
        <p:nvSpPr>
          <p:cNvPr id="10273" name="Text Box 33"/>
          <p:cNvSpPr txBox="1"/>
          <p:nvPr/>
        </p:nvSpPr>
        <p:spPr>
          <a:xfrm>
            <a:off x="6227763" y="2060575"/>
            <a:ext cx="1319212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HIV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抗体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+</a:t>
            </a:r>
            <a:endParaRPr lang="en-US" altLang="zh-CN" sz="2800" b="1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10274" name="Text Box 34"/>
          <p:cNvSpPr txBox="1"/>
          <p:nvPr/>
        </p:nvSpPr>
        <p:spPr>
          <a:xfrm>
            <a:off x="7092950" y="2420938"/>
            <a:ext cx="950913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艾滋病</a:t>
            </a:r>
            <a:endParaRPr lang="zh-CN" altLang="en-US" sz="2800" b="1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10275" name="Text Box 35"/>
          <p:cNvSpPr txBox="1"/>
          <p:nvPr/>
        </p:nvSpPr>
        <p:spPr>
          <a:xfrm>
            <a:off x="1547813" y="765175"/>
            <a:ext cx="612775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600" b="1">
                <a:solidFill>
                  <a:schemeClr val="hlink"/>
                </a:solidFill>
                <a:latin typeface="Times New Roman" pitchFamily="18" charset="0"/>
                <a:ea typeface="华文中宋" pitchFamily="2" charset="-122"/>
              </a:rPr>
              <a:t>感染艾滋病后的自然发展过程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28735B1-394C-DE0F-AD87-DAFF210D6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8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3A1DE18-5A5C-9853-B93C-4CD33D10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Rot="1"/>
          </p:cNvSpPr>
          <p:nvPr>
            <p:ph type="title"/>
          </p:nvPr>
        </p:nvSpPr>
        <p:spPr>
          <a:xfrm>
            <a:off x="684213" y="476250"/>
            <a:ext cx="77724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</a:rPr>
              <a:t>艾滋病病毒</a:t>
            </a:r>
            <a:r>
              <a:rPr lang="en-US" altLang="zh-CN">
                <a:solidFill>
                  <a:schemeClr val="bg1"/>
                </a:solidFill>
              </a:rPr>
              <a:t>(HIV)</a:t>
            </a:r>
          </a:p>
        </p:txBody>
      </p:sp>
      <p:sp>
        <p:nvSpPr>
          <p:cNvPr id="11267" name="Rectangle 3"/>
          <p:cNvSpPr>
            <a:spLocks noGrp="1" noRot="1"/>
          </p:cNvSpPr>
          <p:nvPr>
            <p:ph type="body" sz="half" idx="4294967295"/>
          </p:nvPr>
        </p:nvSpPr>
        <p:spPr>
          <a:xfrm>
            <a:off x="4656138" y="1600200"/>
            <a:ext cx="4186237" cy="44989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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Char char="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>
              <a:lnSpc>
                <a:spcPct val="80000"/>
              </a:lnSpc>
            </a:pPr>
            <a:endParaRPr lang="en-US" altLang="zh-CN" sz="900">
              <a:latin typeface="华文楷体" pitchFamily="2" charset="-122"/>
              <a:ea typeface="华文楷体" pitchFamily="2" charset="-122"/>
            </a:endParaRPr>
          </a:p>
          <a:p>
            <a:pPr lvl="0" eaLnBrk="1" hangingPunct="1">
              <a:lnSpc>
                <a:spcPct val="80000"/>
              </a:lnSpc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艾滋病病毒，即“人类免疫缺陷病毒”，简称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HIV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。</a:t>
            </a:r>
          </a:p>
          <a:p>
            <a:pPr lvl="0" eaLnBrk="1" hangingPunct="1">
              <a:lnSpc>
                <a:spcPct val="80000"/>
              </a:lnSpc>
            </a:pP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HIV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病毒是一种能攻击人体免疫系统的病毒。它把人体免疫系统中最重要的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T4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淋巴细胞作为攻击目标，大量吞噬、破坏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T4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淋巴细胞，从而破坏人的免疫系统，最终使免疫系统崩溃，使人体因丧失对各种疾病的抵抗能力而发病并死亡。</a:t>
            </a:r>
          </a:p>
          <a:p>
            <a:pPr lvl="0" eaLnBrk="1" hangingPunct="1">
              <a:lnSpc>
                <a:spcPct val="80000"/>
              </a:lnSpc>
            </a:pP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1268" name="Picture 4"/>
          <p:cNvPicPr>
            <a:picLocks noGrp="1" noChangeAspect="1"/>
          </p:cNvPicPr>
          <p:nvPr>
            <p:ph type="body" sz="half" idx="4294967295"/>
          </p:nvPr>
        </p:nvPicPr>
        <p:blipFill>
          <a:blip r:embed="rId2"/>
          <a:stretch>
            <a:fillRect/>
          </a:stretch>
        </p:blipFill>
        <p:spPr>
          <a:xfrm>
            <a:off x="827088" y="2060575"/>
            <a:ext cx="3719512" cy="36163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  <p:sp>
        <p:nvSpPr>
          <p:cNvPr id="11269" name="Text Box 5"/>
          <p:cNvSpPr txBox="1"/>
          <p:nvPr/>
        </p:nvSpPr>
        <p:spPr>
          <a:xfrm>
            <a:off x="1979613" y="1052513"/>
            <a:ext cx="5976937" cy="9144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5400" b="1">
                <a:latin typeface="Times New Roman" pitchFamily="18" charset="0"/>
              </a:rPr>
              <a:t>艾 滋 病 病 毒</a:t>
            </a:r>
          </a:p>
        </p:txBody>
      </p:sp>
      <p:pic>
        <p:nvPicPr>
          <p:cNvPr id="11270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7625" y="404813"/>
            <a:ext cx="1223963" cy="12112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71" name="Text Box 7"/>
          <p:cNvSpPr txBox="1"/>
          <p:nvPr/>
        </p:nvSpPr>
        <p:spPr>
          <a:xfrm>
            <a:off x="323850" y="260350"/>
            <a:ext cx="3313113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u="sng">
                <a:solidFill>
                  <a:srgbClr val="FF0000"/>
                </a:solidFill>
                <a:latin typeface="方正舒体" pitchFamily="2" charset="-122"/>
                <a:ea typeface="方正舒体" pitchFamily="2" charset="-122"/>
              </a:rPr>
              <a:t>防   艾   教   育   内 容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A9BAF597-28FC-8118-29B2-1921CC4A3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9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49C1393-C17C-6019-C23F-7CDF95510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290" name="Line 2"/>
          <p:cNvCxnSpPr/>
          <p:nvPr/>
        </p:nvCxnSpPr>
        <p:spPr>
          <a:xfrm>
            <a:off x="539750" y="3443288"/>
            <a:ext cx="8064500" cy="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2291" name="Line 3"/>
          <p:cNvCxnSpPr/>
          <p:nvPr/>
        </p:nvCxnSpPr>
        <p:spPr>
          <a:xfrm flipH="1">
            <a:off x="539750" y="2852738"/>
            <a:ext cx="0" cy="576262"/>
          </a:xfrm>
          <a:prstGeom prst="line">
            <a:avLst/>
          </a:prstGeom>
          <a:noFill/>
          <a:ln w="28575">
            <a:solidFill>
              <a:schemeClr val="accent1"/>
            </a:solidFill>
            <a:miter lim="800000"/>
          </a:ln>
          <a:effectLst/>
        </p:spPr>
      </p:cxnSp>
      <p:cxnSp>
        <p:nvCxnSpPr>
          <p:cNvPr id="12292" name="Line 4"/>
          <p:cNvCxnSpPr/>
          <p:nvPr/>
        </p:nvCxnSpPr>
        <p:spPr>
          <a:xfrm flipH="1">
            <a:off x="1619250" y="2852738"/>
            <a:ext cx="0" cy="576262"/>
          </a:xfrm>
          <a:prstGeom prst="line">
            <a:avLst/>
          </a:prstGeom>
          <a:noFill/>
          <a:ln w="28575">
            <a:solidFill>
              <a:srgbClr val="9900FF"/>
            </a:solidFill>
            <a:miter lim="800000"/>
          </a:ln>
          <a:effectLst/>
        </p:spPr>
      </p:cxnSp>
      <p:cxnSp>
        <p:nvCxnSpPr>
          <p:cNvPr id="12293" name="Line 5"/>
          <p:cNvCxnSpPr/>
          <p:nvPr/>
        </p:nvCxnSpPr>
        <p:spPr>
          <a:xfrm flipH="1">
            <a:off x="5508625" y="2781300"/>
            <a:ext cx="0" cy="647700"/>
          </a:xfrm>
          <a:prstGeom prst="line">
            <a:avLst/>
          </a:prstGeom>
          <a:noFill/>
          <a:ln w="28575">
            <a:solidFill>
              <a:srgbClr val="D60093"/>
            </a:solidFill>
            <a:miter lim="800000"/>
          </a:ln>
          <a:effectLst/>
        </p:spPr>
      </p:cxnSp>
      <p:cxnSp>
        <p:nvCxnSpPr>
          <p:cNvPr id="12294" name="Line 6"/>
          <p:cNvCxnSpPr/>
          <p:nvPr/>
        </p:nvCxnSpPr>
        <p:spPr>
          <a:xfrm flipH="1">
            <a:off x="6877050" y="2781300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miter lim="800000"/>
          </a:ln>
          <a:effectLst/>
        </p:spPr>
      </p:cxnSp>
      <p:cxnSp>
        <p:nvCxnSpPr>
          <p:cNvPr id="12295" name="Line 7"/>
          <p:cNvCxnSpPr/>
          <p:nvPr/>
        </p:nvCxnSpPr>
        <p:spPr>
          <a:xfrm flipH="1">
            <a:off x="8532813" y="2781300"/>
            <a:ext cx="0" cy="6477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  <a:effectLst/>
        </p:spPr>
      </p:cxnSp>
      <p:sp>
        <p:nvSpPr>
          <p:cNvPr id="12296" name="AutoShape 8"/>
          <p:cNvSpPr/>
          <p:nvPr/>
        </p:nvSpPr>
        <p:spPr>
          <a:xfrm>
            <a:off x="323850" y="3644900"/>
            <a:ext cx="431800" cy="790575"/>
          </a:xfrm>
          <a:prstGeom prst="upArrow">
            <a:avLst>
              <a:gd name="adj1" fmla="val 50000"/>
              <a:gd name="adj2" fmla="val 45772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2297" name="AutoShape 9"/>
          <p:cNvSpPr/>
          <p:nvPr/>
        </p:nvSpPr>
        <p:spPr>
          <a:xfrm>
            <a:off x="6732588" y="3644900"/>
            <a:ext cx="358775" cy="719138"/>
          </a:xfrm>
          <a:prstGeom prst="upArrow">
            <a:avLst>
              <a:gd name="adj1" fmla="val 50000"/>
              <a:gd name="adj2" fmla="val 50111"/>
            </a:avLst>
          </a:prstGeom>
          <a:solidFill>
            <a:srgbClr val="FF0000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2298" name="AutoShape 10"/>
          <p:cNvSpPr/>
          <p:nvPr/>
        </p:nvSpPr>
        <p:spPr>
          <a:xfrm>
            <a:off x="8316913" y="3644900"/>
            <a:ext cx="358775" cy="719138"/>
          </a:xfrm>
          <a:prstGeom prst="upArrow">
            <a:avLst>
              <a:gd name="adj1" fmla="val 50000"/>
              <a:gd name="adj2" fmla="val 50111"/>
            </a:avLst>
          </a:prstGeom>
          <a:solidFill>
            <a:schemeClr val="tx1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2299" name="Text Box 11"/>
          <p:cNvSpPr txBox="1"/>
          <p:nvPr/>
        </p:nvSpPr>
        <p:spPr>
          <a:xfrm>
            <a:off x="250825" y="4508500"/>
            <a:ext cx="576263" cy="15525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感染成功</a:t>
            </a:r>
          </a:p>
        </p:txBody>
      </p:sp>
      <p:sp>
        <p:nvSpPr>
          <p:cNvPr id="12300" name="Text Box 12"/>
          <p:cNvSpPr txBox="1"/>
          <p:nvPr/>
        </p:nvSpPr>
        <p:spPr>
          <a:xfrm>
            <a:off x="1403350" y="4508500"/>
            <a:ext cx="504825" cy="19177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solidFill>
                  <a:srgbClr val="000000"/>
                </a:solidFill>
                <a:latin typeface="Times New Roman" pitchFamily="18" charset="0"/>
                <a:ea typeface="华文中宋" pitchFamily="2" charset="-122"/>
              </a:rPr>
              <a:t>急性期症状</a:t>
            </a:r>
          </a:p>
        </p:txBody>
      </p:sp>
      <p:sp>
        <p:nvSpPr>
          <p:cNvPr id="12301" name="Text Box 13"/>
          <p:cNvSpPr txBox="1"/>
          <p:nvPr/>
        </p:nvSpPr>
        <p:spPr>
          <a:xfrm>
            <a:off x="6659563" y="4437063"/>
            <a:ext cx="576262" cy="19177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latin typeface="Times New Roman" pitchFamily="18" charset="0"/>
                <a:ea typeface="华文中宋" pitchFamily="2" charset="-122"/>
              </a:rPr>
              <a:t>诊断艾滋病</a:t>
            </a:r>
          </a:p>
        </p:txBody>
      </p:sp>
      <p:sp>
        <p:nvSpPr>
          <p:cNvPr id="12302" name="Text Box 14"/>
          <p:cNvSpPr txBox="1"/>
          <p:nvPr/>
        </p:nvSpPr>
        <p:spPr>
          <a:xfrm>
            <a:off x="8243888" y="4508500"/>
            <a:ext cx="576262" cy="8223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latin typeface="Times New Roman" pitchFamily="18" charset="0"/>
                <a:ea typeface="华文中宋" pitchFamily="2" charset="-122"/>
              </a:rPr>
              <a:t>死亡</a:t>
            </a:r>
          </a:p>
        </p:txBody>
      </p:sp>
      <p:sp>
        <p:nvSpPr>
          <p:cNvPr id="12303" name="AutoShape 15"/>
          <p:cNvSpPr/>
          <p:nvPr/>
        </p:nvSpPr>
        <p:spPr>
          <a:xfrm>
            <a:off x="1403350" y="3644900"/>
            <a:ext cx="431800" cy="790575"/>
          </a:xfrm>
          <a:prstGeom prst="upArrow">
            <a:avLst>
              <a:gd name="adj1" fmla="val 50000"/>
              <a:gd name="adj2" fmla="val 45772"/>
            </a:avLst>
          </a:prstGeom>
          <a:solidFill>
            <a:srgbClr val="9900FF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2304" name="AutoShape 16"/>
          <p:cNvSpPr/>
          <p:nvPr/>
        </p:nvSpPr>
        <p:spPr>
          <a:xfrm>
            <a:off x="5292725" y="3644900"/>
            <a:ext cx="431800" cy="790575"/>
          </a:xfrm>
          <a:prstGeom prst="upArrow">
            <a:avLst>
              <a:gd name="adj1" fmla="val 50000"/>
              <a:gd name="adj2" fmla="val 45772"/>
            </a:avLst>
          </a:prstGeom>
          <a:solidFill>
            <a:srgbClr val="D60093"/>
          </a:solidFill>
          <a:ln>
            <a:solidFill>
              <a:schemeClr val="tx1"/>
            </a:solidFill>
            <a:miter lim="800000"/>
          </a:ln>
          <a:effectLst/>
        </p:spPr>
        <p:txBody>
          <a:bodyPr vert="eaVert"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2305" name="Text Box 17"/>
          <p:cNvSpPr txBox="1"/>
          <p:nvPr/>
        </p:nvSpPr>
        <p:spPr>
          <a:xfrm>
            <a:off x="539750" y="2708275"/>
            <a:ext cx="1104900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</a:rPr>
              <a:t>- </a:t>
            </a:r>
            <a:r>
              <a:rPr lang="en-US" altLang="zh-CN" sz="2000" b="1">
                <a:solidFill>
                  <a:srgbClr val="000000"/>
                </a:solidFill>
                <a:latin typeface="Times New Roman" pitchFamily="18" charset="0"/>
              </a:rPr>
              <a:t>4-8</a:t>
            </a:r>
            <a:r>
              <a:rPr lang="zh-CN" altLang="en-US" sz="2000" b="1">
                <a:solidFill>
                  <a:srgbClr val="000000"/>
                </a:solidFill>
                <a:latin typeface="Times New Roman" pitchFamily="18" charset="0"/>
              </a:rPr>
              <a:t>周</a:t>
            </a:r>
            <a:r>
              <a:rPr lang="en-US" altLang="zh-CN" sz="2800" b="1">
                <a:solidFill>
                  <a:srgbClr val="66FF33"/>
                </a:solidFill>
                <a:latin typeface="Times New Roman" pitchFamily="18" charset="0"/>
              </a:rPr>
              <a:t>-</a:t>
            </a:r>
          </a:p>
        </p:txBody>
      </p:sp>
      <p:sp>
        <p:nvSpPr>
          <p:cNvPr id="12306" name="Text Box 18"/>
          <p:cNvSpPr txBox="1"/>
          <p:nvPr/>
        </p:nvSpPr>
        <p:spPr>
          <a:xfrm>
            <a:off x="5219700" y="4508500"/>
            <a:ext cx="576263" cy="15525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400" b="1">
                <a:latin typeface="Times New Roman" pitchFamily="18" charset="0"/>
                <a:ea typeface="华文中宋" pitchFamily="2" charset="-122"/>
              </a:rPr>
              <a:t>出现症状</a:t>
            </a:r>
          </a:p>
        </p:txBody>
      </p:sp>
      <p:sp>
        <p:nvSpPr>
          <p:cNvPr id="12307" name="Text Box 19"/>
          <p:cNvSpPr txBox="1"/>
          <p:nvPr/>
        </p:nvSpPr>
        <p:spPr>
          <a:xfrm>
            <a:off x="2411413" y="2781300"/>
            <a:ext cx="1095375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latin typeface="Times New Roman" pitchFamily="18" charset="0"/>
              </a:rPr>
              <a:t> 2-20 </a:t>
            </a:r>
            <a:r>
              <a:rPr lang="zh-CN" altLang="en-US" sz="2000" b="1">
                <a:latin typeface="Times New Roman" pitchFamily="18" charset="0"/>
              </a:rPr>
              <a:t>年 </a:t>
            </a:r>
          </a:p>
        </p:txBody>
      </p:sp>
      <p:cxnSp>
        <p:nvCxnSpPr>
          <p:cNvPr id="12308" name="Line 20"/>
          <p:cNvCxnSpPr/>
          <p:nvPr/>
        </p:nvCxnSpPr>
        <p:spPr>
          <a:xfrm>
            <a:off x="3492500" y="2997200"/>
            <a:ext cx="19431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2309" name="Line 21"/>
          <p:cNvCxnSpPr/>
          <p:nvPr/>
        </p:nvCxnSpPr>
        <p:spPr>
          <a:xfrm flipH="1">
            <a:off x="1692275" y="2997200"/>
            <a:ext cx="719138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2310" name="Line 22"/>
          <p:cNvCxnSpPr/>
          <p:nvPr/>
        </p:nvCxnSpPr>
        <p:spPr>
          <a:xfrm flipH="1">
            <a:off x="3276600" y="3321050"/>
            <a:ext cx="71438" cy="2159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  <a:effectLst/>
        </p:spPr>
      </p:cxnSp>
      <p:cxnSp>
        <p:nvCxnSpPr>
          <p:cNvPr id="12311" name="Line 23"/>
          <p:cNvCxnSpPr/>
          <p:nvPr/>
        </p:nvCxnSpPr>
        <p:spPr>
          <a:xfrm flipH="1">
            <a:off x="3419475" y="3321050"/>
            <a:ext cx="71438" cy="2159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  <a:effectLst/>
        </p:spPr>
      </p:cxnSp>
      <p:sp>
        <p:nvSpPr>
          <p:cNvPr id="12312" name="Text Box 24"/>
          <p:cNvSpPr txBox="1"/>
          <p:nvPr/>
        </p:nvSpPr>
        <p:spPr>
          <a:xfrm>
            <a:off x="5724525" y="2781300"/>
            <a:ext cx="833438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latin typeface="Times New Roman" pitchFamily="18" charset="0"/>
              </a:rPr>
              <a:t> 1</a:t>
            </a:r>
            <a:r>
              <a:rPr lang="zh-CN" altLang="en-US" sz="2000" b="1">
                <a:latin typeface="Times New Roman" pitchFamily="18" charset="0"/>
              </a:rPr>
              <a:t>年 </a:t>
            </a:r>
            <a:r>
              <a:rPr lang="zh-CN" altLang="en-US" sz="2000" b="1">
                <a:latin typeface="Times New Roman" pitchFamily="18" charset="0"/>
                <a:sym typeface="Symbol" pitchFamily="18" charset="2"/>
              </a:rPr>
              <a:t></a:t>
            </a:r>
          </a:p>
        </p:txBody>
      </p:sp>
      <p:cxnSp>
        <p:nvCxnSpPr>
          <p:cNvPr id="12313" name="Line 25"/>
          <p:cNvCxnSpPr/>
          <p:nvPr/>
        </p:nvCxnSpPr>
        <p:spPr>
          <a:xfrm>
            <a:off x="5580063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2314" name="Line 26"/>
          <p:cNvCxnSpPr/>
          <p:nvPr/>
        </p:nvCxnSpPr>
        <p:spPr>
          <a:xfrm>
            <a:off x="6516688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2315" name="Line 27"/>
          <p:cNvCxnSpPr/>
          <p:nvPr/>
        </p:nvCxnSpPr>
        <p:spPr>
          <a:xfrm>
            <a:off x="6948488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cxnSp>
        <p:nvCxnSpPr>
          <p:cNvPr id="12316" name="Line 28"/>
          <p:cNvCxnSpPr/>
          <p:nvPr/>
        </p:nvCxnSpPr>
        <p:spPr>
          <a:xfrm>
            <a:off x="8243888" y="2997200"/>
            <a:ext cx="215900" cy="0"/>
          </a:xfrm>
          <a:prstGeom prst="line">
            <a:avLst/>
          </a:prstGeom>
          <a:noFill/>
          <a:ln w="28575">
            <a:solidFill>
              <a:srgbClr val="66FF33"/>
            </a:solidFill>
            <a:miter lim="800000"/>
          </a:ln>
          <a:effectLst/>
        </p:spPr>
      </p:cxnSp>
      <p:sp>
        <p:nvSpPr>
          <p:cNvPr id="12317" name="Text Box 29"/>
          <p:cNvSpPr txBox="1"/>
          <p:nvPr/>
        </p:nvSpPr>
        <p:spPr>
          <a:xfrm>
            <a:off x="7019925" y="2781300"/>
            <a:ext cx="1235075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latin typeface="Times New Roman" pitchFamily="18" charset="0"/>
              </a:rPr>
              <a:t> 0.5-2</a:t>
            </a:r>
            <a:r>
              <a:rPr lang="zh-CN" altLang="en-US" sz="2000" b="1">
                <a:latin typeface="Times New Roman" pitchFamily="18" charset="0"/>
              </a:rPr>
              <a:t>年 </a:t>
            </a:r>
            <a:r>
              <a:rPr lang="zh-CN" altLang="en-US" sz="2000" b="1">
                <a:latin typeface="Times New Roman" pitchFamily="18" charset="0"/>
                <a:sym typeface="Symbol" pitchFamily="18" charset="2"/>
              </a:rPr>
              <a:t></a:t>
            </a:r>
          </a:p>
        </p:txBody>
      </p:sp>
      <p:sp>
        <p:nvSpPr>
          <p:cNvPr id="12318" name="Text Box 30"/>
          <p:cNvSpPr txBox="1"/>
          <p:nvPr/>
        </p:nvSpPr>
        <p:spPr>
          <a:xfrm>
            <a:off x="539750" y="2133600"/>
            <a:ext cx="1293813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solidFill>
                  <a:srgbClr val="000000"/>
                </a:solidFill>
                <a:latin typeface="Times New Roman" pitchFamily="18" charset="0"/>
              </a:rPr>
              <a:t>HIV</a:t>
            </a:r>
            <a:r>
              <a:rPr lang="zh-CN" altLang="en-US" sz="2000" b="1">
                <a:solidFill>
                  <a:srgbClr val="000000"/>
                </a:solidFill>
                <a:latin typeface="Times New Roman" pitchFamily="18" charset="0"/>
              </a:rPr>
              <a:t>抗体</a:t>
            </a: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</a:rPr>
              <a:t>-</a:t>
            </a:r>
          </a:p>
        </p:txBody>
      </p:sp>
      <p:sp>
        <p:nvSpPr>
          <p:cNvPr id="12319" name="Text Box 31"/>
          <p:cNvSpPr txBox="1"/>
          <p:nvPr/>
        </p:nvSpPr>
        <p:spPr>
          <a:xfrm>
            <a:off x="2484438" y="2276475"/>
            <a:ext cx="2212975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HIV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抗体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+</a:t>
            </a:r>
            <a:r>
              <a:rPr lang="en-US" altLang="zh-CN" sz="2000" b="1">
                <a:solidFill>
                  <a:schemeClr val="tx2"/>
                </a:solidFill>
                <a:latin typeface="Times New Roman" pitchFamily="18" charset="0"/>
              </a:rPr>
              <a:t>, </a:t>
            </a:r>
            <a:r>
              <a:rPr lang="zh-CN" altLang="en-US" sz="2000" b="1">
                <a:solidFill>
                  <a:schemeClr val="tx2"/>
                </a:solidFill>
                <a:latin typeface="Times New Roman" pitchFamily="18" charset="0"/>
              </a:rPr>
              <a:t>无症状</a:t>
            </a:r>
            <a:endParaRPr lang="zh-CN" altLang="en-US" sz="2800" b="1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12320" name="Text Box 32"/>
          <p:cNvSpPr txBox="1"/>
          <p:nvPr/>
        </p:nvSpPr>
        <p:spPr>
          <a:xfrm>
            <a:off x="5724525" y="2420938"/>
            <a:ext cx="950913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000" b="1">
                <a:solidFill>
                  <a:srgbClr val="D60093"/>
                </a:solidFill>
                <a:latin typeface="Times New Roman" pitchFamily="18" charset="0"/>
              </a:rPr>
              <a:t>有症状</a:t>
            </a:r>
            <a:endParaRPr lang="zh-CN" altLang="en-US" sz="2800" b="1">
              <a:solidFill>
                <a:srgbClr val="D60093"/>
              </a:solidFill>
              <a:latin typeface="Times New Roman" pitchFamily="18" charset="0"/>
            </a:endParaRPr>
          </a:p>
        </p:txBody>
      </p:sp>
      <p:sp>
        <p:nvSpPr>
          <p:cNvPr id="12321" name="Text Box 33"/>
          <p:cNvSpPr txBox="1"/>
          <p:nvPr/>
        </p:nvSpPr>
        <p:spPr>
          <a:xfrm>
            <a:off x="6227763" y="2060575"/>
            <a:ext cx="1319212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HIV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抗体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+</a:t>
            </a:r>
            <a:endParaRPr lang="en-US" altLang="zh-CN" sz="2800" b="1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12322" name="Text Box 34"/>
          <p:cNvSpPr txBox="1"/>
          <p:nvPr/>
        </p:nvSpPr>
        <p:spPr>
          <a:xfrm>
            <a:off x="7092950" y="2420938"/>
            <a:ext cx="950913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艾滋病</a:t>
            </a:r>
            <a:endParaRPr lang="zh-CN" altLang="en-US" sz="2800" b="1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12323" name="Text Box 35"/>
          <p:cNvSpPr txBox="1"/>
          <p:nvPr/>
        </p:nvSpPr>
        <p:spPr>
          <a:xfrm>
            <a:off x="1547813" y="765175"/>
            <a:ext cx="612775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600" b="1">
                <a:solidFill>
                  <a:schemeClr val="hlink"/>
                </a:solidFill>
                <a:latin typeface="Times New Roman" pitchFamily="18" charset="0"/>
                <a:ea typeface="华文中宋" pitchFamily="2" charset="-122"/>
              </a:rPr>
              <a:t>感染艾滋病后的自然发展过程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21337E2-E1FC-6022-7F94-CE02F3692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10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7AA2973-32A3-F868-3616-E75103E3C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832475" cy="32305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5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338" y="3327400"/>
            <a:ext cx="6443662" cy="3530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6" name="Text Box 4"/>
          <p:cNvSpPr txBox="1"/>
          <p:nvPr/>
        </p:nvSpPr>
        <p:spPr>
          <a:xfrm>
            <a:off x="7510463" y="549275"/>
            <a:ext cx="733425" cy="23749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3600" b="1">
                <a:latin typeface="Times New Roman" pitchFamily="18" charset="0"/>
              </a:rPr>
              <a:t>艾滋病症状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126C349-4AB9-E9E4-F39D-60EA8A43C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11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500A1AD-8328-27ED-3685-9C771DF85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832475" cy="32305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39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338" y="3327400"/>
            <a:ext cx="6443662" cy="3530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40" name="Text Box 4"/>
          <p:cNvSpPr txBox="1"/>
          <p:nvPr/>
        </p:nvSpPr>
        <p:spPr>
          <a:xfrm>
            <a:off x="7510463" y="549275"/>
            <a:ext cx="733425" cy="23749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3600" b="1">
                <a:latin typeface="Times New Roman" pitchFamily="18" charset="0"/>
              </a:rPr>
              <a:t>艾滋病症状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66138A4A-C42D-E35C-28E8-59764EB25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12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25D8D5E-6D0A-CCF6-4F62-BB914BC0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932363" cy="36369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4150" y="2708275"/>
            <a:ext cx="5149850" cy="3730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4" name="Text Box 4"/>
          <p:cNvSpPr txBox="1"/>
          <p:nvPr/>
        </p:nvSpPr>
        <p:spPr>
          <a:xfrm>
            <a:off x="5148263" y="765175"/>
            <a:ext cx="3744912" cy="762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kumimoji="1" lang="zh-CN" altLang="en-US" sz="4400" b="1">
                <a:latin typeface="Times New Roman" pitchFamily="18" charset="0"/>
              </a:rPr>
              <a:t>艾滋病症状</a:t>
            </a:r>
          </a:p>
        </p:txBody>
      </p:sp>
      <p:pic>
        <p:nvPicPr>
          <p:cNvPr id="1536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71900"/>
            <a:ext cx="4286250" cy="3086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1B2B545E-5747-15E1-9032-E7FF212B6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13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4DAD5E1-7E37-7B54-4BEC-E14D2C0A7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Rot="1"/>
          </p:cNvSpPr>
          <p:nvPr>
            <p:ph type="title"/>
          </p:nvPr>
        </p:nvSpPr>
        <p:spPr>
          <a:xfrm>
            <a:off x="301625" y="338138"/>
            <a:ext cx="8540750" cy="608012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tx1"/>
                </a:solidFill>
                <a:latin typeface="宋体" pitchFamily="2" charset="-122"/>
              </a:rPr>
              <a:t>不会</a:t>
            </a:r>
            <a:r>
              <a:rPr lang="zh-CN" altLang="en-US">
                <a:solidFill>
                  <a:schemeClr val="hlink"/>
                </a:solidFill>
                <a:latin typeface="宋体" pitchFamily="2" charset="-122"/>
              </a:rPr>
              <a:t>传染艾滋病病毒的途径</a:t>
            </a:r>
            <a:r>
              <a:rPr lang="zh-CN" altLang="en-US"/>
              <a:t> </a:t>
            </a:r>
          </a:p>
        </p:txBody>
      </p:sp>
      <p:sp>
        <p:nvSpPr>
          <p:cNvPr id="16387" name="Rectangle 3"/>
          <p:cNvSpPr>
            <a:spLocks noGrp="1" noRot="1"/>
          </p:cNvSpPr>
          <p:nvPr>
            <p:ph type="body" idx="4294967295"/>
          </p:nvPr>
        </p:nvSpPr>
        <p:spPr>
          <a:xfrm>
            <a:off x="827088" y="1989138"/>
            <a:ext cx="5794375" cy="41148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 2" pitchFamily="18" charset="2"/>
              <a:buChar char="¡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800" b="1">
                <a:latin typeface="宋体" pitchFamily="2" charset="-122"/>
              </a:rPr>
              <a:t>空气；</a:t>
            </a:r>
          </a:p>
          <a:p>
            <a:pPr lvl="0" eaLnBrk="1" hangingPunct="1"/>
            <a:r>
              <a:rPr lang="zh-CN" altLang="en-US" sz="2800" b="1">
                <a:latin typeface="宋体" pitchFamily="2" charset="-122"/>
              </a:rPr>
              <a:t>饮水、食物；</a:t>
            </a:r>
          </a:p>
          <a:p>
            <a:pPr lvl="0" eaLnBrk="1" hangingPunct="1"/>
            <a:r>
              <a:rPr lang="zh-CN" altLang="en-US" sz="2800" b="1">
                <a:latin typeface="宋体" pitchFamily="2" charset="-122"/>
              </a:rPr>
              <a:t>日常工作和生活接触；</a:t>
            </a:r>
          </a:p>
          <a:p>
            <a:pPr lvl="0" eaLnBrk="1" hangingPunct="1"/>
            <a:r>
              <a:rPr lang="zh-CN" altLang="en-US" sz="2800" b="1">
                <a:latin typeface="宋体" pitchFamily="2" charset="-122"/>
              </a:rPr>
              <a:t>游泳池；</a:t>
            </a:r>
          </a:p>
          <a:p>
            <a:pPr lvl="0" eaLnBrk="1" hangingPunct="1"/>
            <a:r>
              <a:rPr lang="zh-CN" altLang="en-US" sz="2800" b="1">
                <a:latin typeface="宋体" pitchFamily="2" charset="-122"/>
              </a:rPr>
              <a:t>吸血昆虫和蚊子、跳蚤、虱子等；</a:t>
            </a:r>
          </a:p>
          <a:p>
            <a:pPr lvl="0" eaLnBrk="1" hangingPunct="1"/>
            <a:r>
              <a:rPr lang="zh-CN" altLang="en-US" sz="2800" b="1">
                <a:latin typeface="宋体" pitchFamily="2" charset="-122"/>
              </a:rPr>
              <a:t>有防护的照料、护理艾滋病人；</a:t>
            </a:r>
          </a:p>
          <a:p>
            <a:pPr lvl="0" eaLnBrk="1" hangingPunct="1"/>
            <a:r>
              <a:rPr lang="zh-CN" altLang="en-US" sz="2800" b="1">
                <a:latin typeface="宋体" pitchFamily="2" charset="-122"/>
              </a:rPr>
              <a:t>蹲式厕所及小便池。</a:t>
            </a:r>
            <a:r>
              <a:rPr lang="zh-CN" altLang="en-US" sz="2800" b="1">
                <a:solidFill>
                  <a:srgbClr val="00CC99"/>
                </a:solidFill>
              </a:rPr>
              <a:t>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867A827-08FF-AAF0-F9FF-82819C60F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AC061495-B1C3-461B-851E-A269B8B64186}" type="slidenum">
              <a:rPr lang="en-US" altLang="zh-CN" sz="1400" smtClean="0"/>
              <a:t>14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09C7319D-0033-1B32-5823-C13D19B2F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 noRot="1"/>
          </p:cNvSpPr>
          <p:nvPr>
            <p:ph type="ctrTitle"/>
          </p:nvPr>
        </p:nvSpPr>
        <p:spPr>
          <a:xfrm>
            <a:off x="1835150" y="476250"/>
            <a:ext cx="7004050" cy="74295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Arial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sz="3600" b="1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艾滋病流行全球共同模式</a:t>
            </a:r>
          </a:p>
        </p:txBody>
      </p:sp>
      <p:sp>
        <p:nvSpPr>
          <p:cNvPr id="17411" name="Freeform 3"/>
          <p:cNvSpPr/>
          <p:nvPr/>
        </p:nvSpPr>
        <p:spPr bwMode="auto">
          <a:xfrm>
            <a:off x="762000" y="5481638"/>
            <a:ext cx="2468563" cy="508000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1555" h="320">
                <a:moveTo>
                  <a:pt x="0" y="320"/>
                </a:moveTo>
                <a:cubicBezTo>
                  <a:pt x="221" y="286"/>
                  <a:pt x="442" y="253"/>
                  <a:pt x="576" y="205"/>
                </a:cubicBezTo>
                <a:cubicBezTo>
                  <a:pt x="710" y="157"/>
                  <a:pt x="749" y="64"/>
                  <a:pt x="806" y="32"/>
                </a:cubicBezTo>
                <a:cubicBezTo>
                  <a:pt x="863" y="0"/>
                  <a:pt x="881" y="12"/>
                  <a:pt x="920" y="13"/>
                </a:cubicBezTo>
                <a:cubicBezTo>
                  <a:pt x="959" y="14"/>
                  <a:pt x="974" y="25"/>
                  <a:pt x="1042" y="36"/>
                </a:cubicBezTo>
                <a:cubicBezTo>
                  <a:pt x="1110" y="47"/>
                  <a:pt x="1246" y="42"/>
                  <a:pt x="1331" y="80"/>
                </a:cubicBezTo>
                <a:cubicBezTo>
                  <a:pt x="1416" y="118"/>
                  <a:pt x="1508" y="224"/>
                  <a:pt x="1555" y="262"/>
                </a:cubicBezTo>
              </a:path>
            </a:pathLst>
          </a:custGeom>
          <a:solidFill>
            <a:srgbClr val="003300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sp>
        <p:nvSpPr>
          <p:cNvPr id="17412" name="Freeform 4"/>
          <p:cNvSpPr/>
          <p:nvPr/>
        </p:nvSpPr>
        <p:spPr bwMode="auto">
          <a:xfrm>
            <a:off x="1828800" y="4897438"/>
            <a:ext cx="3200400" cy="1076325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2015" h="678">
                <a:moveTo>
                  <a:pt x="0" y="678"/>
                </a:moveTo>
                <a:cubicBezTo>
                  <a:pt x="110" y="640"/>
                  <a:pt x="221" y="601"/>
                  <a:pt x="288" y="563"/>
                </a:cubicBezTo>
                <a:cubicBezTo>
                  <a:pt x="355" y="524"/>
                  <a:pt x="374" y="486"/>
                  <a:pt x="403" y="448"/>
                </a:cubicBezTo>
                <a:cubicBezTo>
                  <a:pt x="432" y="409"/>
                  <a:pt x="442" y="371"/>
                  <a:pt x="461" y="333"/>
                </a:cubicBezTo>
                <a:cubicBezTo>
                  <a:pt x="480" y="294"/>
                  <a:pt x="499" y="256"/>
                  <a:pt x="518" y="217"/>
                </a:cubicBezTo>
                <a:cubicBezTo>
                  <a:pt x="538" y="179"/>
                  <a:pt x="556" y="130"/>
                  <a:pt x="576" y="102"/>
                </a:cubicBezTo>
                <a:cubicBezTo>
                  <a:pt x="596" y="74"/>
                  <a:pt x="618" y="62"/>
                  <a:pt x="637" y="48"/>
                </a:cubicBezTo>
                <a:cubicBezTo>
                  <a:pt x="656" y="34"/>
                  <a:pt x="673" y="22"/>
                  <a:pt x="693" y="15"/>
                </a:cubicBezTo>
                <a:cubicBezTo>
                  <a:pt x="713" y="8"/>
                  <a:pt x="752" y="0"/>
                  <a:pt x="759" y="4"/>
                </a:cubicBezTo>
                <a:cubicBezTo>
                  <a:pt x="766" y="8"/>
                  <a:pt x="730" y="35"/>
                  <a:pt x="737" y="37"/>
                </a:cubicBezTo>
                <a:cubicBezTo>
                  <a:pt x="744" y="39"/>
                  <a:pt x="763" y="15"/>
                  <a:pt x="804" y="15"/>
                </a:cubicBezTo>
                <a:cubicBezTo>
                  <a:pt x="845" y="15"/>
                  <a:pt x="965" y="35"/>
                  <a:pt x="982" y="37"/>
                </a:cubicBezTo>
                <a:cubicBezTo>
                  <a:pt x="999" y="39"/>
                  <a:pt x="889" y="24"/>
                  <a:pt x="904" y="26"/>
                </a:cubicBezTo>
                <a:cubicBezTo>
                  <a:pt x="919" y="28"/>
                  <a:pt x="1023" y="37"/>
                  <a:pt x="1071" y="48"/>
                </a:cubicBezTo>
                <a:cubicBezTo>
                  <a:pt x="1119" y="59"/>
                  <a:pt x="1149" y="71"/>
                  <a:pt x="1193" y="93"/>
                </a:cubicBezTo>
                <a:cubicBezTo>
                  <a:pt x="1237" y="115"/>
                  <a:pt x="1277" y="103"/>
                  <a:pt x="1337" y="181"/>
                </a:cubicBezTo>
                <a:cubicBezTo>
                  <a:pt x="1397" y="259"/>
                  <a:pt x="1480" y="490"/>
                  <a:pt x="1555" y="563"/>
                </a:cubicBezTo>
                <a:cubicBezTo>
                  <a:pt x="1630" y="636"/>
                  <a:pt x="1709" y="601"/>
                  <a:pt x="1786" y="620"/>
                </a:cubicBezTo>
                <a:cubicBezTo>
                  <a:pt x="1862" y="640"/>
                  <a:pt x="1978" y="668"/>
                  <a:pt x="2016" y="678"/>
                </a:cubicBezTo>
              </a:path>
            </a:pathLst>
          </a:custGeom>
          <a:solidFill>
            <a:srgbClr val="FF7C80"/>
          </a:solidFill>
          <a:ln w="9525">
            <a:solidFill>
              <a:srgbClr val="FF00FF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sp>
        <p:nvSpPr>
          <p:cNvPr id="17413" name="Freeform 5"/>
          <p:cNvSpPr/>
          <p:nvPr/>
        </p:nvSpPr>
        <p:spPr bwMode="auto">
          <a:xfrm>
            <a:off x="2667000" y="3168650"/>
            <a:ext cx="4206875" cy="2805113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2650" h="1767">
                <a:moveTo>
                  <a:pt x="0" y="1767"/>
                </a:moveTo>
                <a:cubicBezTo>
                  <a:pt x="101" y="1733"/>
                  <a:pt x="202" y="1700"/>
                  <a:pt x="288" y="1652"/>
                </a:cubicBezTo>
                <a:cubicBezTo>
                  <a:pt x="374" y="1604"/>
                  <a:pt x="461" y="1537"/>
                  <a:pt x="518" y="1479"/>
                </a:cubicBezTo>
                <a:cubicBezTo>
                  <a:pt x="576" y="1421"/>
                  <a:pt x="605" y="1364"/>
                  <a:pt x="634" y="1306"/>
                </a:cubicBezTo>
                <a:cubicBezTo>
                  <a:pt x="663" y="1249"/>
                  <a:pt x="672" y="1191"/>
                  <a:pt x="691" y="1133"/>
                </a:cubicBezTo>
                <a:cubicBezTo>
                  <a:pt x="711" y="1076"/>
                  <a:pt x="739" y="999"/>
                  <a:pt x="749" y="961"/>
                </a:cubicBezTo>
                <a:cubicBezTo>
                  <a:pt x="759" y="922"/>
                  <a:pt x="739" y="941"/>
                  <a:pt x="749" y="903"/>
                </a:cubicBezTo>
                <a:cubicBezTo>
                  <a:pt x="759" y="865"/>
                  <a:pt x="797" y="788"/>
                  <a:pt x="807" y="730"/>
                </a:cubicBezTo>
                <a:cubicBezTo>
                  <a:pt x="816" y="673"/>
                  <a:pt x="807" y="625"/>
                  <a:pt x="807" y="558"/>
                </a:cubicBezTo>
                <a:cubicBezTo>
                  <a:pt x="807" y="490"/>
                  <a:pt x="797" y="394"/>
                  <a:pt x="807" y="327"/>
                </a:cubicBezTo>
                <a:cubicBezTo>
                  <a:pt x="816" y="260"/>
                  <a:pt x="840" y="197"/>
                  <a:pt x="864" y="154"/>
                </a:cubicBezTo>
                <a:cubicBezTo>
                  <a:pt x="888" y="111"/>
                  <a:pt x="928" y="91"/>
                  <a:pt x="954" y="70"/>
                </a:cubicBezTo>
                <a:cubicBezTo>
                  <a:pt x="980" y="49"/>
                  <a:pt x="996" y="35"/>
                  <a:pt x="1020" y="26"/>
                </a:cubicBezTo>
                <a:cubicBezTo>
                  <a:pt x="1044" y="17"/>
                  <a:pt x="1067" y="19"/>
                  <a:pt x="1098" y="15"/>
                </a:cubicBezTo>
                <a:cubicBezTo>
                  <a:pt x="1129" y="11"/>
                  <a:pt x="1168" y="0"/>
                  <a:pt x="1209" y="4"/>
                </a:cubicBezTo>
                <a:cubicBezTo>
                  <a:pt x="1250" y="8"/>
                  <a:pt x="1284" y="22"/>
                  <a:pt x="1343" y="37"/>
                </a:cubicBezTo>
                <a:cubicBezTo>
                  <a:pt x="1402" y="52"/>
                  <a:pt x="1506" y="62"/>
                  <a:pt x="1565" y="93"/>
                </a:cubicBezTo>
                <a:cubicBezTo>
                  <a:pt x="1624" y="124"/>
                  <a:pt x="1642" y="5"/>
                  <a:pt x="1698" y="226"/>
                </a:cubicBezTo>
                <a:cubicBezTo>
                  <a:pt x="1754" y="447"/>
                  <a:pt x="1838" y="1202"/>
                  <a:pt x="1901" y="1421"/>
                </a:cubicBezTo>
                <a:cubicBezTo>
                  <a:pt x="1964" y="1640"/>
                  <a:pt x="2007" y="1498"/>
                  <a:pt x="2074" y="1537"/>
                </a:cubicBezTo>
                <a:cubicBezTo>
                  <a:pt x="2141" y="1575"/>
                  <a:pt x="2208" y="1613"/>
                  <a:pt x="2304" y="1652"/>
                </a:cubicBezTo>
                <a:cubicBezTo>
                  <a:pt x="2400" y="1690"/>
                  <a:pt x="2525" y="1729"/>
                  <a:pt x="2650" y="1767"/>
                </a:cubicBezTo>
              </a:path>
            </a:pathLst>
          </a:custGeom>
          <a:solidFill>
            <a:srgbClr val="FF00FF"/>
          </a:solidFill>
          <a:ln w="9525">
            <a:solidFill>
              <a:srgbClr val="FF00FF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sp>
        <p:nvSpPr>
          <p:cNvPr id="17414" name="Freeform 6"/>
          <p:cNvSpPr/>
          <p:nvPr/>
        </p:nvSpPr>
        <p:spPr bwMode="auto">
          <a:xfrm>
            <a:off x="3352800" y="2536825"/>
            <a:ext cx="4937125" cy="3436938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3110" h="2165">
                <a:moveTo>
                  <a:pt x="0" y="2165"/>
                </a:moveTo>
                <a:cubicBezTo>
                  <a:pt x="110" y="2122"/>
                  <a:pt x="221" y="2079"/>
                  <a:pt x="288" y="2050"/>
                </a:cubicBezTo>
                <a:cubicBezTo>
                  <a:pt x="355" y="2021"/>
                  <a:pt x="355" y="2031"/>
                  <a:pt x="403" y="1992"/>
                </a:cubicBezTo>
                <a:cubicBezTo>
                  <a:pt x="451" y="1954"/>
                  <a:pt x="538" y="1867"/>
                  <a:pt x="576" y="1819"/>
                </a:cubicBezTo>
                <a:cubicBezTo>
                  <a:pt x="614" y="1771"/>
                  <a:pt x="605" y="1752"/>
                  <a:pt x="634" y="1704"/>
                </a:cubicBezTo>
                <a:cubicBezTo>
                  <a:pt x="662" y="1656"/>
                  <a:pt x="720" y="1579"/>
                  <a:pt x="749" y="1531"/>
                </a:cubicBezTo>
                <a:cubicBezTo>
                  <a:pt x="778" y="1483"/>
                  <a:pt x="787" y="1464"/>
                  <a:pt x="806" y="1416"/>
                </a:cubicBezTo>
                <a:cubicBezTo>
                  <a:pt x="825" y="1368"/>
                  <a:pt x="845" y="1282"/>
                  <a:pt x="864" y="1243"/>
                </a:cubicBezTo>
                <a:cubicBezTo>
                  <a:pt x="883" y="1205"/>
                  <a:pt x="902" y="1224"/>
                  <a:pt x="921" y="1186"/>
                </a:cubicBezTo>
                <a:cubicBezTo>
                  <a:pt x="941" y="1147"/>
                  <a:pt x="969" y="1052"/>
                  <a:pt x="979" y="1013"/>
                </a:cubicBezTo>
                <a:cubicBezTo>
                  <a:pt x="989" y="975"/>
                  <a:pt x="979" y="975"/>
                  <a:pt x="979" y="956"/>
                </a:cubicBezTo>
                <a:cubicBezTo>
                  <a:pt x="979" y="936"/>
                  <a:pt x="969" y="917"/>
                  <a:pt x="979" y="898"/>
                </a:cubicBezTo>
                <a:cubicBezTo>
                  <a:pt x="989" y="879"/>
                  <a:pt x="1017" y="879"/>
                  <a:pt x="1037" y="840"/>
                </a:cubicBezTo>
                <a:cubicBezTo>
                  <a:pt x="1056" y="802"/>
                  <a:pt x="1085" y="706"/>
                  <a:pt x="1094" y="668"/>
                </a:cubicBezTo>
                <a:cubicBezTo>
                  <a:pt x="1104" y="629"/>
                  <a:pt x="1094" y="629"/>
                  <a:pt x="1094" y="610"/>
                </a:cubicBezTo>
                <a:cubicBezTo>
                  <a:pt x="1094" y="591"/>
                  <a:pt x="1085" y="591"/>
                  <a:pt x="1094" y="552"/>
                </a:cubicBezTo>
                <a:cubicBezTo>
                  <a:pt x="1104" y="514"/>
                  <a:pt x="1142" y="418"/>
                  <a:pt x="1152" y="380"/>
                </a:cubicBezTo>
                <a:cubicBezTo>
                  <a:pt x="1161" y="341"/>
                  <a:pt x="1152" y="341"/>
                  <a:pt x="1152" y="322"/>
                </a:cubicBezTo>
                <a:cubicBezTo>
                  <a:pt x="1152" y="303"/>
                  <a:pt x="1142" y="284"/>
                  <a:pt x="1152" y="264"/>
                </a:cubicBezTo>
                <a:cubicBezTo>
                  <a:pt x="1161" y="245"/>
                  <a:pt x="1190" y="236"/>
                  <a:pt x="1209" y="207"/>
                </a:cubicBezTo>
                <a:cubicBezTo>
                  <a:pt x="1229" y="178"/>
                  <a:pt x="1241" y="122"/>
                  <a:pt x="1267" y="92"/>
                </a:cubicBezTo>
                <a:cubicBezTo>
                  <a:pt x="1293" y="62"/>
                  <a:pt x="1337" y="39"/>
                  <a:pt x="1366" y="24"/>
                </a:cubicBezTo>
                <a:cubicBezTo>
                  <a:pt x="1395" y="9"/>
                  <a:pt x="1420" y="4"/>
                  <a:pt x="1444" y="2"/>
                </a:cubicBezTo>
                <a:cubicBezTo>
                  <a:pt x="1468" y="0"/>
                  <a:pt x="1483" y="8"/>
                  <a:pt x="1511" y="13"/>
                </a:cubicBezTo>
                <a:cubicBezTo>
                  <a:pt x="1539" y="18"/>
                  <a:pt x="1582" y="28"/>
                  <a:pt x="1611" y="35"/>
                </a:cubicBezTo>
                <a:cubicBezTo>
                  <a:pt x="1640" y="42"/>
                  <a:pt x="1657" y="48"/>
                  <a:pt x="1688" y="57"/>
                </a:cubicBezTo>
                <a:cubicBezTo>
                  <a:pt x="1719" y="66"/>
                  <a:pt x="1770" y="84"/>
                  <a:pt x="1800" y="91"/>
                </a:cubicBezTo>
                <a:cubicBezTo>
                  <a:pt x="1830" y="98"/>
                  <a:pt x="1842" y="91"/>
                  <a:pt x="1866" y="102"/>
                </a:cubicBezTo>
                <a:cubicBezTo>
                  <a:pt x="1890" y="113"/>
                  <a:pt x="1914" y="139"/>
                  <a:pt x="1944" y="157"/>
                </a:cubicBezTo>
                <a:cubicBezTo>
                  <a:pt x="1974" y="175"/>
                  <a:pt x="2003" y="32"/>
                  <a:pt x="2044" y="213"/>
                </a:cubicBezTo>
                <a:cubicBezTo>
                  <a:pt x="2085" y="394"/>
                  <a:pt x="2136" y="1023"/>
                  <a:pt x="2189" y="1243"/>
                </a:cubicBezTo>
                <a:cubicBezTo>
                  <a:pt x="2242" y="1463"/>
                  <a:pt x="2323" y="1464"/>
                  <a:pt x="2361" y="1531"/>
                </a:cubicBezTo>
                <a:cubicBezTo>
                  <a:pt x="2400" y="1599"/>
                  <a:pt x="2390" y="1608"/>
                  <a:pt x="2419" y="1647"/>
                </a:cubicBezTo>
                <a:cubicBezTo>
                  <a:pt x="2448" y="1685"/>
                  <a:pt x="2476" y="1714"/>
                  <a:pt x="2534" y="1762"/>
                </a:cubicBezTo>
                <a:cubicBezTo>
                  <a:pt x="2592" y="1810"/>
                  <a:pt x="2707" y="1887"/>
                  <a:pt x="2764" y="1935"/>
                </a:cubicBezTo>
                <a:cubicBezTo>
                  <a:pt x="2822" y="1983"/>
                  <a:pt x="2822" y="2011"/>
                  <a:pt x="2880" y="2050"/>
                </a:cubicBezTo>
                <a:cubicBezTo>
                  <a:pt x="2937" y="2088"/>
                  <a:pt x="3072" y="2146"/>
                  <a:pt x="3110" y="2165"/>
                </a:cubicBezTo>
              </a:path>
            </a:pathLst>
          </a:custGeom>
          <a:solidFill>
            <a:srgbClr val="FF0000"/>
          </a:solidFill>
          <a:ln w="9525">
            <a:solidFill>
              <a:srgbClr val="FF0000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sp>
        <p:nvSpPr>
          <p:cNvPr id="17415" name="Freeform 7"/>
          <p:cNvSpPr/>
          <p:nvPr/>
        </p:nvSpPr>
        <p:spPr bwMode="auto">
          <a:xfrm>
            <a:off x="4419600" y="2692400"/>
            <a:ext cx="4224338" cy="3357563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2661" h="2115">
                <a:moveTo>
                  <a:pt x="0" y="2058"/>
                </a:moveTo>
                <a:cubicBezTo>
                  <a:pt x="154" y="2000"/>
                  <a:pt x="307" y="1943"/>
                  <a:pt x="403" y="1885"/>
                </a:cubicBezTo>
                <a:cubicBezTo>
                  <a:pt x="499" y="1828"/>
                  <a:pt x="528" y="1770"/>
                  <a:pt x="576" y="1712"/>
                </a:cubicBezTo>
                <a:cubicBezTo>
                  <a:pt x="624" y="1655"/>
                  <a:pt x="662" y="1588"/>
                  <a:pt x="691" y="1539"/>
                </a:cubicBezTo>
                <a:cubicBezTo>
                  <a:pt x="720" y="1491"/>
                  <a:pt x="730" y="1463"/>
                  <a:pt x="749" y="1424"/>
                </a:cubicBezTo>
                <a:cubicBezTo>
                  <a:pt x="768" y="1386"/>
                  <a:pt x="787" y="1347"/>
                  <a:pt x="806" y="1309"/>
                </a:cubicBezTo>
                <a:cubicBezTo>
                  <a:pt x="826" y="1271"/>
                  <a:pt x="845" y="1232"/>
                  <a:pt x="864" y="1194"/>
                </a:cubicBezTo>
                <a:cubicBezTo>
                  <a:pt x="883" y="1155"/>
                  <a:pt x="912" y="1107"/>
                  <a:pt x="922" y="1079"/>
                </a:cubicBezTo>
                <a:cubicBezTo>
                  <a:pt x="931" y="1050"/>
                  <a:pt x="922" y="1040"/>
                  <a:pt x="922" y="1021"/>
                </a:cubicBezTo>
                <a:cubicBezTo>
                  <a:pt x="922" y="1002"/>
                  <a:pt x="912" y="992"/>
                  <a:pt x="922" y="963"/>
                </a:cubicBezTo>
                <a:cubicBezTo>
                  <a:pt x="931" y="935"/>
                  <a:pt x="960" y="887"/>
                  <a:pt x="979" y="848"/>
                </a:cubicBezTo>
                <a:cubicBezTo>
                  <a:pt x="998" y="810"/>
                  <a:pt x="1027" y="762"/>
                  <a:pt x="1037" y="733"/>
                </a:cubicBezTo>
                <a:cubicBezTo>
                  <a:pt x="1046" y="704"/>
                  <a:pt x="1027" y="704"/>
                  <a:pt x="1037" y="675"/>
                </a:cubicBezTo>
                <a:cubicBezTo>
                  <a:pt x="1046" y="647"/>
                  <a:pt x="1085" y="599"/>
                  <a:pt x="1094" y="560"/>
                </a:cubicBezTo>
                <a:cubicBezTo>
                  <a:pt x="1104" y="522"/>
                  <a:pt x="1085" y="483"/>
                  <a:pt x="1094" y="445"/>
                </a:cubicBezTo>
                <a:cubicBezTo>
                  <a:pt x="1104" y="406"/>
                  <a:pt x="1142" y="358"/>
                  <a:pt x="1152" y="330"/>
                </a:cubicBezTo>
                <a:cubicBezTo>
                  <a:pt x="1162" y="301"/>
                  <a:pt x="1142" y="301"/>
                  <a:pt x="1152" y="272"/>
                </a:cubicBezTo>
                <a:cubicBezTo>
                  <a:pt x="1162" y="243"/>
                  <a:pt x="1190" y="186"/>
                  <a:pt x="1210" y="157"/>
                </a:cubicBezTo>
                <a:cubicBezTo>
                  <a:pt x="1229" y="128"/>
                  <a:pt x="1248" y="118"/>
                  <a:pt x="1267" y="99"/>
                </a:cubicBezTo>
                <a:cubicBezTo>
                  <a:pt x="1286" y="80"/>
                  <a:pt x="1305" y="51"/>
                  <a:pt x="1325" y="42"/>
                </a:cubicBezTo>
                <a:cubicBezTo>
                  <a:pt x="1344" y="32"/>
                  <a:pt x="1350" y="46"/>
                  <a:pt x="1382" y="42"/>
                </a:cubicBezTo>
                <a:cubicBezTo>
                  <a:pt x="1414" y="38"/>
                  <a:pt x="1480" y="21"/>
                  <a:pt x="1517" y="15"/>
                </a:cubicBezTo>
                <a:cubicBezTo>
                  <a:pt x="1554" y="9"/>
                  <a:pt x="1576" y="4"/>
                  <a:pt x="1605" y="4"/>
                </a:cubicBezTo>
                <a:cubicBezTo>
                  <a:pt x="1634" y="4"/>
                  <a:pt x="1664" y="11"/>
                  <a:pt x="1694" y="15"/>
                </a:cubicBezTo>
                <a:cubicBezTo>
                  <a:pt x="1724" y="19"/>
                  <a:pt x="1755" y="24"/>
                  <a:pt x="1783" y="26"/>
                </a:cubicBezTo>
                <a:cubicBezTo>
                  <a:pt x="1811" y="28"/>
                  <a:pt x="1800" y="19"/>
                  <a:pt x="1861" y="26"/>
                </a:cubicBezTo>
                <a:cubicBezTo>
                  <a:pt x="1922" y="33"/>
                  <a:pt x="2132" y="69"/>
                  <a:pt x="2150" y="71"/>
                </a:cubicBezTo>
                <a:cubicBezTo>
                  <a:pt x="2168" y="73"/>
                  <a:pt x="1929" y="24"/>
                  <a:pt x="1972" y="37"/>
                </a:cubicBezTo>
                <a:cubicBezTo>
                  <a:pt x="2015" y="50"/>
                  <a:pt x="2349" y="133"/>
                  <a:pt x="2406" y="148"/>
                </a:cubicBezTo>
                <a:cubicBezTo>
                  <a:pt x="2463" y="163"/>
                  <a:pt x="2304" y="122"/>
                  <a:pt x="2317" y="126"/>
                </a:cubicBezTo>
                <a:cubicBezTo>
                  <a:pt x="2330" y="130"/>
                  <a:pt x="2439" y="154"/>
                  <a:pt x="2483" y="171"/>
                </a:cubicBezTo>
                <a:cubicBezTo>
                  <a:pt x="2527" y="188"/>
                  <a:pt x="2561" y="202"/>
                  <a:pt x="2583" y="226"/>
                </a:cubicBezTo>
                <a:cubicBezTo>
                  <a:pt x="2605" y="250"/>
                  <a:pt x="2604" y="0"/>
                  <a:pt x="2617" y="315"/>
                </a:cubicBezTo>
                <a:cubicBezTo>
                  <a:pt x="2630" y="630"/>
                  <a:pt x="2652" y="1740"/>
                  <a:pt x="2661" y="2115"/>
                </a:cubicBezTo>
              </a:path>
            </a:pathLst>
          </a:custGeom>
          <a:solidFill>
            <a:srgbClr val="993366"/>
          </a:solidFill>
          <a:ln w="9525">
            <a:solidFill>
              <a:srgbClr val="993366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sp>
        <p:nvSpPr>
          <p:cNvPr id="17416" name="AutoShape 8"/>
          <p:cNvSpPr/>
          <p:nvPr/>
        </p:nvSpPr>
        <p:spPr>
          <a:xfrm>
            <a:off x="1371600" y="4648200"/>
            <a:ext cx="914400" cy="549275"/>
          </a:xfrm>
          <a:prstGeom prst="downArrowCallout">
            <a:avLst>
              <a:gd name="adj1" fmla="val 41618"/>
              <a:gd name="adj2" fmla="val 41618"/>
              <a:gd name="adj3" fmla="val 16667"/>
              <a:gd name="adj4" fmla="val 66667"/>
            </a:avLst>
          </a:prstGeom>
          <a:solidFill>
            <a:schemeClr val="accent2"/>
          </a:solidFill>
          <a:ln>
            <a:solidFill>
              <a:prstClr val="black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1600" b="1">
                <a:latin typeface="Times New Roman" pitchFamily="18" charset="0"/>
              </a:rPr>
              <a:t>同性恋</a:t>
            </a:r>
          </a:p>
        </p:txBody>
      </p:sp>
      <p:sp>
        <p:nvSpPr>
          <p:cNvPr id="17417" name="Freeform 9"/>
          <p:cNvSpPr/>
          <p:nvPr/>
        </p:nvSpPr>
        <p:spPr bwMode="auto">
          <a:xfrm>
            <a:off x="6172200" y="4078288"/>
            <a:ext cx="2446338" cy="1881187"/>
          </a:xfrm>
          <a:custGeom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l" t="t" r="r" b="b"/>
            <a:pathLst>
              <a:path w="1541" h="1185">
                <a:moveTo>
                  <a:pt x="0" y="1185"/>
                </a:moveTo>
                <a:cubicBezTo>
                  <a:pt x="62" y="1151"/>
                  <a:pt x="125" y="1118"/>
                  <a:pt x="173" y="1070"/>
                </a:cubicBezTo>
                <a:cubicBezTo>
                  <a:pt x="221" y="1022"/>
                  <a:pt x="259" y="955"/>
                  <a:pt x="288" y="897"/>
                </a:cubicBezTo>
                <a:cubicBezTo>
                  <a:pt x="317" y="839"/>
                  <a:pt x="326" y="772"/>
                  <a:pt x="346" y="724"/>
                </a:cubicBezTo>
                <a:cubicBezTo>
                  <a:pt x="365" y="676"/>
                  <a:pt x="374" y="657"/>
                  <a:pt x="403" y="609"/>
                </a:cubicBezTo>
                <a:cubicBezTo>
                  <a:pt x="432" y="561"/>
                  <a:pt x="480" y="503"/>
                  <a:pt x="518" y="436"/>
                </a:cubicBezTo>
                <a:cubicBezTo>
                  <a:pt x="557" y="369"/>
                  <a:pt x="592" y="272"/>
                  <a:pt x="634" y="205"/>
                </a:cubicBezTo>
                <a:cubicBezTo>
                  <a:pt x="676" y="138"/>
                  <a:pt x="729" y="62"/>
                  <a:pt x="768" y="31"/>
                </a:cubicBezTo>
                <a:cubicBezTo>
                  <a:pt x="807" y="0"/>
                  <a:pt x="831" y="20"/>
                  <a:pt x="868" y="20"/>
                </a:cubicBezTo>
                <a:cubicBezTo>
                  <a:pt x="905" y="20"/>
                  <a:pt x="953" y="25"/>
                  <a:pt x="990" y="31"/>
                </a:cubicBezTo>
                <a:cubicBezTo>
                  <a:pt x="1027" y="37"/>
                  <a:pt x="1060" y="46"/>
                  <a:pt x="1090" y="53"/>
                </a:cubicBezTo>
                <a:cubicBezTo>
                  <a:pt x="1120" y="60"/>
                  <a:pt x="1139" y="66"/>
                  <a:pt x="1168" y="75"/>
                </a:cubicBezTo>
                <a:cubicBezTo>
                  <a:pt x="1197" y="84"/>
                  <a:pt x="1240" y="102"/>
                  <a:pt x="1268" y="109"/>
                </a:cubicBezTo>
                <a:cubicBezTo>
                  <a:pt x="1296" y="116"/>
                  <a:pt x="1315" y="111"/>
                  <a:pt x="1335" y="120"/>
                </a:cubicBezTo>
                <a:cubicBezTo>
                  <a:pt x="1355" y="129"/>
                  <a:pt x="1377" y="159"/>
                  <a:pt x="1390" y="164"/>
                </a:cubicBezTo>
                <a:cubicBezTo>
                  <a:pt x="1403" y="169"/>
                  <a:pt x="1391" y="135"/>
                  <a:pt x="1413" y="153"/>
                </a:cubicBezTo>
                <a:cubicBezTo>
                  <a:pt x="1435" y="171"/>
                  <a:pt x="1507" y="105"/>
                  <a:pt x="1524" y="275"/>
                </a:cubicBezTo>
                <a:cubicBezTo>
                  <a:pt x="1541" y="445"/>
                  <a:pt x="1515" y="988"/>
                  <a:pt x="1513" y="1175"/>
                </a:cubicBezTo>
              </a:path>
            </a:pathLst>
          </a:custGeom>
          <a:solidFill>
            <a:srgbClr val="800000"/>
          </a:solidFill>
          <a:ln w="9525">
            <a:solidFill>
              <a:srgbClr val="800000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endParaRPr/>
          </a:p>
        </p:txBody>
      </p:sp>
      <p:sp>
        <p:nvSpPr>
          <p:cNvPr id="17418" name="AutoShape 10"/>
          <p:cNvSpPr/>
          <p:nvPr/>
        </p:nvSpPr>
        <p:spPr>
          <a:xfrm>
            <a:off x="2362200" y="3962400"/>
            <a:ext cx="1295400" cy="639763"/>
          </a:xfrm>
          <a:prstGeom prst="downArrowCallout">
            <a:avLst>
              <a:gd name="adj1" fmla="val 50620"/>
              <a:gd name="adj2" fmla="val 50620"/>
              <a:gd name="adj3" fmla="val 16667"/>
              <a:gd name="adj4" fmla="val 66667"/>
            </a:avLst>
          </a:prstGeom>
          <a:solidFill>
            <a:schemeClr val="accent2"/>
          </a:solidFill>
          <a:ln>
            <a:solidFill>
              <a:prstClr val="black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kumimoji="1" lang="zh-CN" altLang="en-US" sz="1600" b="1">
                <a:latin typeface="Times New Roman" pitchFamily="18" charset="0"/>
              </a:rPr>
              <a:t>注射毒品者</a:t>
            </a:r>
          </a:p>
        </p:txBody>
      </p:sp>
      <p:sp>
        <p:nvSpPr>
          <p:cNvPr id="17419" name="AutoShape 11"/>
          <p:cNvSpPr/>
          <p:nvPr/>
        </p:nvSpPr>
        <p:spPr>
          <a:xfrm>
            <a:off x="3657600" y="2514600"/>
            <a:ext cx="914400" cy="639763"/>
          </a:xfrm>
          <a:prstGeom prst="downArrowCallout">
            <a:avLst>
              <a:gd name="adj1" fmla="val 35732"/>
              <a:gd name="adj2" fmla="val 35732"/>
              <a:gd name="adj3" fmla="val 16667"/>
              <a:gd name="adj4" fmla="val 66667"/>
            </a:avLst>
          </a:prstGeom>
          <a:solidFill>
            <a:schemeClr val="accent2"/>
          </a:solidFill>
          <a:ln>
            <a:solidFill>
              <a:prstClr val="black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kumimoji="1" lang="zh-CN" altLang="en-US" sz="1600" b="1">
                <a:latin typeface="Times New Roman" pitchFamily="18" charset="0"/>
              </a:rPr>
              <a:t>妓女</a:t>
            </a:r>
          </a:p>
        </p:txBody>
      </p:sp>
      <p:sp>
        <p:nvSpPr>
          <p:cNvPr id="17420" name="AutoShape 12"/>
          <p:cNvSpPr/>
          <p:nvPr/>
        </p:nvSpPr>
        <p:spPr>
          <a:xfrm>
            <a:off x="4876800" y="1905000"/>
            <a:ext cx="1004888" cy="639763"/>
          </a:xfrm>
          <a:prstGeom prst="downArrowCallout">
            <a:avLst>
              <a:gd name="adj1" fmla="val 39268"/>
              <a:gd name="adj2" fmla="val 39268"/>
              <a:gd name="adj3" fmla="val 16667"/>
              <a:gd name="adj4" fmla="val 66667"/>
            </a:avLst>
          </a:prstGeom>
          <a:solidFill>
            <a:schemeClr val="accent2"/>
          </a:solidFill>
          <a:ln>
            <a:solidFill>
              <a:prstClr val="black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kumimoji="1" lang="zh-CN" altLang="en-US" sz="1600" b="1">
                <a:latin typeface="Times New Roman" pitchFamily="18" charset="0"/>
              </a:rPr>
              <a:t>嫖客</a:t>
            </a:r>
          </a:p>
        </p:txBody>
      </p:sp>
      <p:sp>
        <p:nvSpPr>
          <p:cNvPr id="17421" name="AutoShape 13"/>
          <p:cNvSpPr/>
          <p:nvPr/>
        </p:nvSpPr>
        <p:spPr>
          <a:xfrm>
            <a:off x="6084888" y="1916113"/>
            <a:ext cx="1066800" cy="655637"/>
          </a:xfrm>
          <a:prstGeom prst="downArrowCallout">
            <a:avLst>
              <a:gd name="adj1" fmla="val 40678"/>
              <a:gd name="adj2" fmla="val 40678"/>
              <a:gd name="adj3" fmla="val 16667"/>
              <a:gd name="adj4" fmla="val 66667"/>
            </a:avLst>
          </a:prstGeom>
          <a:solidFill>
            <a:schemeClr val="accent2"/>
          </a:solidFill>
          <a:ln>
            <a:solidFill>
              <a:prstClr val="black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kumimoji="1" lang="zh-CN" altLang="en-US" sz="1600" b="1">
                <a:latin typeface="Times New Roman" pitchFamily="18" charset="0"/>
              </a:rPr>
              <a:t>家庭妇女</a:t>
            </a:r>
          </a:p>
        </p:txBody>
      </p:sp>
      <p:sp>
        <p:nvSpPr>
          <p:cNvPr id="17422" name="AutoShape 14"/>
          <p:cNvSpPr/>
          <p:nvPr/>
        </p:nvSpPr>
        <p:spPr>
          <a:xfrm>
            <a:off x="7315200" y="3505200"/>
            <a:ext cx="731838" cy="457200"/>
          </a:xfrm>
          <a:prstGeom prst="downArrowCallout">
            <a:avLst>
              <a:gd name="adj1" fmla="val 40017"/>
              <a:gd name="adj2" fmla="val 26122"/>
              <a:gd name="adj3" fmla="val 16667"/>
              <a:gd name="adj4" fmla="val 66667"/>
            </a:avLst>
          </a:prstGeom>
          <a:solidFill>
            <a:schemeClr val="accent2"/>
          </a:solidFill>
          <a:ln>
            <a:solidFill>
              <a:prstClr val="black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kumimoji="1" lang="zh-CN" altLang="en-US" sz="1600" b="1">
                <a:latin typeface="Times New Roman" pitchFamily="18" charset="0"/>
              </a:rPr>
              <a:t>婴儿</a:t>
            </a:r>
          </a:p>
        </p:txBody>
      </p:sp>
      <p:cxnSp>
        <p:nvCxnSpPr>
          <p:cNvPr id="17423" name="Line 15"/>
          <p:cNvCxnSpPr/>
          <p:nvPr/>
        </p:nvCxnSpPr>
        <p:spPr>
          <a:xfrm>
            <a:off x="838200" y="6096000"/>
            <a:ext cx="19050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7424" name="Line 16"/>
          <p:cNvCxnSpPr/>
          <p:nvPr/>
        </p:nvCxnSpPr>
        <p:spPr>
          <a:xfrm>
            <a:off x="2895600" y="6096000"/>
            <a:ext cx="17526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7425" name="Line 17"/>
          <p:cNvCxnSpPr/>
          <p:nvPr/>
        </p:nvCxnSpPr>
        <p:spPr>
          <a:xfrm>
            <a:off x="4800600" y="6096000"/>
            <a:ext cx="18288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17426" name="Line 18"/>
          <p:cNvCxnSpPr/>
          <p:nvPr/>
        </p:nvCxnSpPr>
        <p:spPr>
          <a:xfrm>
            <a:off x="6781800" y="6096000"/>
            <a:ext cx="15240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F0669E8C-9006-B6CB-C28E-80BA0A596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eaLnBrk="1" hangingPunct="1"/>
            <a:fld id="{7B79E225-6317-4EB9-8A04-C6D5F202F83B}" type="slidenum">
              <a:rPr lang="en-US" altLang="zh-CN" sz="1400" smtClean="0"/>
              <a:t>15</a:t>
            </a:fld>
            <a:endParaRPr lang="en-US" altLang="zh-CN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3FC735A-8E16-C9A3-BF36-DE339CD7D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https://d.book118.com/066142014035010042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砖雕艺术">
  <a:themeElements>
    <a:clrScheme name="砖雕艺术 1">
      <a:dk1>
        <a:srgbClr val="080808"/>
      </a:dk1>
      <a:lt1>
        <a:srgbClr val="FFFFFF"/>
      </a:lt1>
      <a:dk2>
        <a:srgbClr val="0039AC"/>
      </a:dk2>
      <a:lt2>
        <a:srgbClr val="C0C0C0"/>
      </a:lt2>
      <a:accent1>
        <a:srgbClr val="FFFF99"/>
      </a:accent1>
      <a:accent2>
        <a:srgbClr val="FFCC66"/>
      </a:accent2>
      <a:accent3>
        <a:srgbClr val="FFFFFF"/>
      </a:accent3>
      <a:accent4>
        <a:srgbClr val="060606"/>
      </a:accent4>
      <a:accent5>
        <a:srgbClr val="FFFFCA"/>
      </a:accent5>
      <a:accent6>
        <a:srgbClr val="E7B95C"/>
      </a:accent6>
      <a:hlink>
        <a:srgbClr val="0066FF"/>
      </a:hlink>
      <a:folHlink>
        <a:srgbClr val="CC3300"/>
      </a:folHlink>
    </a:clrScheme>
    <a:fontScheme name="砖雕艺术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砖雕艺术 1">
        <a:dk1>
          <a:srgbClr val="080808"/>
        </a:dk1>
        <a:lt1>
          <a:srgbClr val="FFFFFF"/>
        </a:lt1>
        <a:dk2>
          <a:srgbClr val="0039AC"/>
        </a:dk2>
        <a:lt2>
          <a:srgbClr val="C0C0C0"/>
        </a:lt2>
        <a:accent1>
          <a:srgbClr val="FFFF99"/>
        </a:accent1>
        <a:accent2>
          <a:srgbClr val="FFCC66"/>
        </a:accent2>
        <a:accent3>
          <a:srgbClr val="FFFFFF"/>
        </a:accent3>
        <a:accent4>
          <a:srgbClr val="060606"/>
        </a:accent4>
        <a:accent5>
          <a:srgbClr val="FFFFCA"/>
        </a:accent5>
        <a:accent6>
          <a:srgbClr val="E7B95C"/>
        </a:accent6>
        <a:hlink>
          <a:srgbClr val="0066FF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砖雕艺术 2">
        <a:dk1>
          <a:srgbClr val="333399"/>
        </a:dk1>
        <a:lt1>
          <a:srgbClr val="ADD3AF"/>
        </a:lt1>
        <a:dk2>
          <a:srgbClr val="D65700"/>
        </a:dk2>
        <a:lt2>
          <a:srgbClr val="B2B2B2"/>
        </a:lt2>
        <a:accent1>
          <a:srgbClr val="B8E9EE"/>
        </a:accent1>
        <a:accent2>
          <a:srgbClr val="FFCC00"/>
        </a:accent2>
        <a:accent3>
          <a:srgbClr val="D3E6D4"/>
        </a:accent3>
        <a:accent4>
          <a:srgbClr val="2A2A82"/>
        </a:accent4>
        <a:accent5>
          <a:srgbClr val="D8F2F5"/>
        </a:accent5>
        <a:accent6>
          <a:srgbClr val="E7B900"/>
        </a:accent6>
        <a:hlink>
          <a:srgbClr val="008080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砖雕艺术 3">
        <a:dk1>
          <a:srgbClr val="003BB2"/>
        </a:dk1>
        <a:lt1>
          <a:srgbClr val="CCFFCC"/>
        </a:lt1>
        <a:dk2>
          <a:srgbClr val="003366"/>
        </a:dk2>
        <a:lt2>
          <a:srgbClr val="C0C0C0"/>
        </a:lt2>
        <a:accent1>
          <a:srgbClr val="FFFFFF"/>
        </a:accent1>
        <a:accent2>
          <a:srgbClr val="009900"/>
        </a:accent2>
        <a:accent3>
          <a:srgbClr val="E2FFE2"/>
        </a:accent3>
        <a:accent4>
          <a:srgbClr val="003197"/>
        </a:accent4>
        <a:accent5>
          <a:srgbClr val="FFFFFF"/>
        </a:accent5>
        <a:accent6>
          <a:srgbClr val="008A00"/>
        </a:accent6>
        <a:hlink>
          <a:srgbClr val="333399"/>
        </a:hlink>
        <a:folHlink>
          <a:srgbClr val="E45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砖雕艺术 4">
        <a:dk1>
          <a:srgbClr val="0000CC"/>
        </a:dk1>
        <a:lt1>
          <a:srgbClr val="CCECFF"/>
        </a:lt1>
        <a:dk2>
          <a:srgbClr val="006666"/>
        </a:dk2>
        <a:lt2>
          <a:srgbClr val="C0C0C0"/>
        </a:lt2>
        <a:accent1>
          <a:srgbClr val="FFFF99"/>
        </a:accent1>
        <a:accent2>
          <a:srgbClr val="FFCCFF"/>
        </a:accent2>
        <a:accent3>
          <a:srgbClr val="E2F4FF"/>
        </a:accent3>
        <a:accent4>
          <a:srgbClr val="0000AE"/>
        </a:accent4>
        <a:accent5>
          <a:srgbClr val="FFFFCA"/>
        </a:accent5>
        <a:accent6>
          <a:srgbClr val="E7B9E7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砖雕艺术 5">
        <a:dk1>
          <a:srgbClr val="000000"/>
        </a:dk1>
        <a:lt1>
          <a:srgbClr val="FFFFCC"/>
        </a:lt1>
        <a:dk2>
          <a:srgbClr val="5A5A86"/>
        </a:dk2>
        <a:lt2>
          <a:srgbClr val="C0C0C0"/>
        </a:lt2>
        <a:accent1>
          <a:srgbClr val="D5E9F7"/>
        </a:accent1>
        <a:accent2>
          <a:srgbClr val="FFCC00"/>
        </a:accent2>
        <a:accent3>
          <a:srgbClr val="FFFFE2"/>
        </a:accent3>
        <a:accent4>
          <a:srgbClr val="000000"/>
        </a:accent4>
        <a:accent5>
          <a:srgbClr val="E7F2FA"/>
        </a:accent5>
        <a:accent6>
          <a:srgbClr val="E7B900"/>
        </a:accent6>
        <a:hlink>
          <a:srgbClr val="CC3300"/>
        </a:hlink>
        <a:folHlink>
          <a:srgbClr val="007D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砖雕艺术 6">
        <a:dk1>
          <a:srgbClr val="006666"/>
        </a:dk1>
        <a:lt1>
          <a:srgbClr val="FFECD9"/>
        </a:lt1>
        <a:dk2>
          <a:srgbClr val="000099"/>
        </a:dk2>
        <a:lt2>
          <a:srgbClr val="B2B2B2"/>
        </a:lt2>
        <a:accent1>
          <a:srgbClr val="EAEAEA"/>
        </a:accent1>
        <a:accent2>
          <a:srgbClr val="FF6600"/>
        </a:accent2>
        <a:accent3>
          <a:srgbClr val="FFF4E9"/>
        </a:accent3>
        <a:accent4>
          <a:srgbClr val="005656"/>
        </a:accent4>
        <a:accent5>
          <a:srgbClr val="F3F3F3"/>
        </a:accent5>
        <a:accent6>
          <a:srgbClr val="E75C00"/>
        </a:accent6>
        <a:hlink>
          <a:srgbClr val="0066FF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砖雕艺术 7">
        <a:dk1>
          <a:srgbClr val="585884"/>
        </a:dk1>
        <a:lt1>
          <a:srgbClr val="DDDDDD"/>
        </a:lt1>
        <a:dk2>
          <a:srgbClr val="000000"/>
        </a:dk2>
        <a:lt2>
          <a:srgbClr val="969696"/>
        </a:lt2>
        <a:accent1>
          <a:srgbClr val="FFFFCC"/>
        </a:accent1>
        <a:accent2>
          <a:srgbClr val="99CC00"/>
        </a:accent2>
        <a:accent3>
          <a:srgbClr val="EBEBEB"/>
        </a:accent3>
        <a:accent4>
          <a:srgbClr val="4A4A70"/>
        </a:accent4>
        <a:accent5>
          <a:srgbClr val="FFFFE2"/>
        </a:accent5>
        <a:accent6>
          <a:srgbClr val="8AB900"/>
        </a:accent6>
        <a:hlink>
          <a:srgbClr val="FF3300"/>
        </a:hlink>
        <a:folHlink>
          <a:srgbClr val="6E3B8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砖雕艺术 8">
        <a:dk1>
          <a:srgbClr val="333399"/>
        </a:dk1>
        <a:lt1>
          <a:srgbClr val="FFD9D9"/>
        </a:lt1>
        <a:dk2>
          <a:srgbClr val="00716E"/>
        </a:dk2>
        <a:lt2>
          <a:srgbClr val="C0C0C0"/>
        </a:lt2>
        <a:accent1>
          <a:srgbClr val="AED2BA"/>
        </a:accent1>
        <a:accent2>
          <a:srgbClr val="FF9933"/>
        </a:accent2>
        <a:accent3>
          <a:srgbClr val="FFE9E9"/>
        </a:accent3>
        <a:accent4>
          <a:srgbClr val="2A2A82"/>
        </a:accent4>
        <a:accent5>
          <a:srgbClr val="D3E5D9"/>
        </a:accent5>
        <a:accent6>
          <a:srgbClr val="E78A2D"/>
        </a:accent6>
        <a:hlink>
          <a:srgbClr val="CC330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1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宋体</vt:lpstr>
      <vt:lpstr>Wingdings 2</vt:lpstr>
      <vt:lpstr>Wingdings</vt:lpstr>
      <vt:lpstr>黑体</vt:lpstr>
      <vt:lpstr>Times New Roman</vt:lpstr>
      <vt:lpstr>方正舒体</vt:lpstr>
      <vt:lpstr>华文中宋</vt:lpstr>
      <vt:lpstr>Symbol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预防艾滋病时不我待</vt:lpstr>
      <vt:lpstr>PowerPoint Presentation</vt:lpstr>
      <vt:lpstr>什么是艾滋病？</vt:lpstr>
      <vt:lpstr>PowerPoint Presentation</vt:lpstr>
      <vt:lpstr>艾滋病病毒(HIV)</vt:lpstr>
      <vt:lpstr>PowerPoint Presentation</vt:lpstr>
      <vt:lpstr>PowerPoint Presentation</vt:lpstr>
      <vt:lpstr>PowerPoint Presentation</vt:lpstr>
      <vt:lpstr>PowerPoint Presentation</vt:lpstr>
      <vt:lpstr>不会传染艾滋病病毒的途径 </vt:lpstr>
      <vt:lpstr>艾滋病流行全球共同模式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2024-09-09T12:30:47.465</cp:lastPrinted>
  <dcterms:created xsi:type="dcterms:W3CDTF">2024-09-09T04:30:47Z</dcterms:created>
  <dcterms:modified xsi:type="dcterms:W3CDTF">2024-09-09T04:30:49Z</dcterms:modified>
</cp:coreProperties>
</file>