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525000" cy="53467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5B872-7842-4FC0-AD84-0F39DDA11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3369E-1642-4B4B-88C3-CC9E77397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B0739-0546-4B75-ACFE-8EA2B23F2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FD7E3-988F-4B89-A866-262598263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839169-F6B7-4A04-BFC5-6752BEF65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7D99D-098A-47B9-8B6A-37ED8629E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811435-52DB-4227-A5EB-A096A5434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3A20E-E114-495D-A318-036ADE20F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7463C-8189-4CE9-97ED-FA1C3A2CF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62730-90BC-4A18-9387-A0A4957D2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2ECA0-A5EC-4816-A854-DFA996AF5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002152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3350" y="845344"/>
            <a:ext cx="5190464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黄金首饰企业供需现状与发展战略规划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896" y="3866104"/>
            <a:ext cx="5441715" cy="283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1575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49184" y="3866104"/>
            <a:ext cx="127013" cy="300054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40896" y="4299108"/>
            <a:ext cx="5441715" cy="283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7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2023-11-05</a:t>
            </a:r>
          </a:p>
        </p:txBody>
      </p:sp>
      <p:sp>
        <p:nvSpPr>
          <p:cNvPr id="6" name="AutoShape 6"/>
          <p:cNvSpPr/>
          <p:nvPr/>
        </p:nvSpPr>
        <p:spPr>
          <a:xfrm>
            <a:off x="749184" y="4299108"/>
            <a:ext cx="127013" cy="300054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黄金首饰行业概述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黄金首饰供需现状分析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黄金首饰市场竞争格局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黄金首饰行业发展趋势预测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黄金首饰企业发展策略建议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黄金首饰行业风险与应对措施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16464" y="-28575"/>
            <a:ext cx="6700756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22997" y="1024857"/>
            <a:ext cx="6783844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78449" y="2243908"/>
            <a:ext cx="5938770" cy="1463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黄金首饰行业概述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67" r="20667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567100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黄金首饰行业是指以黄金为主要原料，经过设计、加工、制造等环节，生产出各种形态的黄金首饰产品的行业。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1056815"/>
            <a:ext cx="3626635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91990" y="3515137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黄金首饰行业具有高价值、高附加值的特点，同时也具有强烈的文化属性，与人们的消费观念、审美观念等密切相关。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3023901"/>
            <a:ext cx="4003302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经济贡献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黄金首饰行业在国民经济中占有重要地位，对经济增长具有积极的贡献。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就业创造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黄金首饰行业的加工制造环节需要大量的人力资源，因此该行业对于就业创造也具有积极的作用。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行业的重要性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56" r="23656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黄金首饰行业有着悠久的历史，自古以来，黄金就被视为财富和地位的象征。随着技术的进步和消费者需求的变化，黄金首饰的款式和加工工艺也不断发展和变化。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随着全球经济的发展和人们生活水平的提高，黄金首饰行业的市场规模和需求量预计将继续保持增长。同时，随着技术的进步和消费者需求的变化，黄金首饰的款式和加工工艺也将继续发展和创新。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行业历史与发展趋势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16464" y="-28575"/>
            <a:ext cx="6700756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22997" y="1024857"/>
            <a:ext cx="6783844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78449" y="2243908"/>
            <a:ext cx="5938770" cy="1463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黄金首饰供需现状分析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22981" y="2403001"/>
            <a:ext cx="1527112" cy="15387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22401" y="2676626"/>
            <a:ext cx="2108743" cy="212483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1636" y="1182148"/>
            <a:ext cx="1345136" cy="13451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21180" y="2118352"/>
            <a:ext cx="2170466" cy="1920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近年来，黄金首饰企业面临着供给过剩的问题，市场上的供应量大于需求量，导致库存积压和价格下跌。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355440" y="227689"/>
            <a:ext cx="402793" cy="344077"/>
            <a:chOff x="355440" y="227689"/>
            <a:chExt cx="402793" cy="344077"/>
          </a:xfrm>
        </p:grpSpPr>
        <p:sp>
          <p:nvSpPr>
            <p:cNvPr id="7" name="AutoShape 7"/>
            <p:cNvSpPr/>
            <p:nvPr/>
          </p:nvSpPr>
          <p:spPr>
            <a:xfrm>
              <a:off x="355440" y="22999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49257" y="2276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38379" y="2290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24819" y="2360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06988" y="2328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55440" y="3220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49257" y="3197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38379" y="3210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24819" y="32804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6988" y="3248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355440" y="4140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41171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41305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42006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41683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5060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5037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5050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5120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5088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854864" y="1825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供给现状分析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18167" y="1268679"/>
            <a:ext cx="1172074" cy="117207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479542" y="1739285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供给过剩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03716" y="1540228"/>
            <a:ext cx="2438966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黄金首饰企业的生产成本较高，主要包括原材料采购、加工成本、人工成本等，这使得企业的利润空间缩小。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03716" y="1182148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生产成本高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6995" y="2809264"/>
            <a:ext cx="1859554" cy="1859554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1439" y="2527284"/>
            <a:ext cx="1290197" cy="1290197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6735556" y="3732213"/>
            <a:ext cx="2511602" cy="7771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黄金首饰企业在产品设计和款式方面的创新不足，导致市场上的产品同质化严重，难以满足消费者日益多样化的需求。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735556" y="3374133"/>
            <a:ext cx="211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3261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12455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54450" y="2145950"/>
            <a:ext cx="2700090" cy="2387314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4120989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80998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消费观念转变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604443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现代消费者对黄金首饰的消费观念逐渐转变，更注重品质、款式和个性化需求，对传统黄金首饰的消费需求减弱。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5471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171796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31805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消费者购买力提升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55249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随着人们生活水平的提高，消费者对黄金首饰的需求逐渐增加，购买力提升。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596278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7062985" y="1041657"/>
            <a:ext cx="1283022" cy="128302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6522993" y="2659856"/>
            <a:ext cx="2363004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线上销售渠道发展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6438" y="3064936"/>
            <a:ext cx="2316114" cy="1234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随着互联网技术的发展，线上销售渠道逐渐成为黄金首饰销售的重要途径，消费者通过网络购买黄金首饰的需求不断增加。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7487467" y="4316235"/>
            <a:ext cx="434057" cy="638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348" r="6348"/>
          <a:stretch>
            <a:fillRect/>
          </a:stretch>
        </p:blipFill>
        <p:spPr>
          <a:xfrm>
            <a:off x="1236968" y="1106829"/>
            <a:ext cx="1152677" cy="115267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86161" y="1106829"/>
            <a:ext cx="1152677" cy="115267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25855" y="1106829"/>
            <a:ext cx="1152677" cy="115267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21" name="AutoShape 21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需求现状分析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16464" y="-28575"/>
            <a:ext cx="6700756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22997" y="1024857"/>
            <a:ext cx="6783844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78449" y="2243908"/>
            <a:ext cx="5938770" cy="1463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黄金首饰市场竞争格局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4392" y="73342"/>
            <a:ext cx="7815272" cy="857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行业内主要竞争者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332763" y="2032793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690460" y="3900289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011423" y="3900289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2135991">
            <a:off x="5275062" y="2347974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2296662">
            <a:off x="3970366" y="2328445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6933846">
            <a:off x="3586414" y="3523465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0800000">
            <a:off x="4597042" y="4129841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6699367">
            <a:off x="5655222" y="3550281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384289" y="2592497"/>
            <a:ext cx="251052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周生生</a:t>
            </a:r>
          </a:p>
        </p:txBody>
      </p:sp>
      <p:sp>
        <p:nvSpPr>
          <p:cNvPr id="32" name="Freeform 32"/>
          <p:cNvSpPr/>
          <p:nvPr/>
        </p:nvSpPr>
        <p:spPr>
          <a:xfrm>
            <a:off x="4547710" y="2238215"/>
            <a:ext cx="446407" cy="44640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448120" y="2640074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676615" y="2859044"/>
            <a:ext cx="400260" cy="40026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215826" y="2640074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51639" y="2866362"/>
            <a:ext cx="385625" cy="38562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3932818" y="4152172"/>
            <a:ext cx="372533" cy="37253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5147682" y="4106080"/>
            <a:ext cx="445669" cy="445669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55874" y="3896766"/>
            <a:ext cx="251052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六福珠宝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10302" y="2581955"/>
            <a:ext cx="251052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潮宏基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45676" y="3896678"/>
            <a:ext cx="251052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老凤祥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506766" y="978819"/>
            <a:ext cx="251052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周大福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竞争者数量与规模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78689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9178" y="1396670"/>
            <a:ext cx="748664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行业内主要竞争者数量众多，各品牌在全国范围内均拥有一定规模。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77012" y="2992645"/>
            <a:ext cx="8170977" cy="178646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952245" y="3415582"/>
            <a:ext cx="748664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竞争者规模大小不一，市场地位和影响力各不相同。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竞争者优劣势分析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940607" y="3288900"/>
            <a:ext cx="2262515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潮宏基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940607" y="3693744"/>
            <a:ext cx="2135815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产品设计新颖，价格适中，深受年轻消费者喜爱。</a:t>
            </a:r>
          </a:p>
        </p:txBody>
      </p:sp>
      <p:sp>
        <p:nvSpPr>
          <p:cNvPr id="25" name="Freeform 25"/>
          <p:cNvSpPr/>
          <p:nvPr/>
        </p:nvSpPr>
        <p:spPr>
          <a:xfrm>
            <a:off x="710609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80712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438364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59854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729958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87609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009100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379203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736855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658345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028449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6386100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307591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7677694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035346" y="2797835"/>
            <a:ext cx="740207" cy="3386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5277956" y="1035989"/>
            <a:ext cx="2262515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老凤祥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277956" y="1447356"/>
            <a:ext cx="2135815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品牌文化底蕴深厚，工艺精湛，市场占有率较高。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582506" y="3288900"/>
            <a:ext cx="2262515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六福珠宝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582506" y="3713838"/>
            <a:ext cx="2135815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产品性价比高，服务态度好，客户口碑良好。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22839" y="3288900"/>
            <a:ext cx="2262515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周大福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22839" y="3713838"/>
            <a:ext cx="2135815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品牌知名度高，产品线丰富，渠道广泛。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944112" y="1045514"/>
            <a:ext cx="2262515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周生生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944112" y="1447356"/>
            <a:ext cx="2135815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品牌历史悠久，设计风格独特，市场覆盖面广。</a:t>
            </a:r>
          </a:p>
        </p:txBody>
      </p:sp>
      <p:cxnSp>
        <p:nvCxnSpPr>
          <p:cNvPr id="48" name="Connector 48"/>
          <p:cNvCxnSpPr/>
          <p:nvPr/>
        </p:nvCxnSpPr>
        <p:spPr>
          <a:xfrm flipH="1" flipV="1">
            <a:off x="1422241" y="2011072"/>
            <a:ext cx="0" cy="757958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9" name="AutoShape 49"/>
          <p:cNvSpPr/>
          <p:nvPr/>
        </p:nvSpPr>
        <p:spPr>
          <a:xfrm>
            <a:off x="1340727" y="2887372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1388352" y="2934997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1132089" y="1447356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1281276" y="1596396"/>
            <a:ext cx="278548" cy="2785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3" name="Connector 53"/>
          <p:cNvCxnSpPr/>
          <p:nvPr/>
        </p:nvCxnSpPr>
        <p:spPr>
          <a:xfrm flipH="1" flipV="1">
            <a:off x="4735559" y="2024171"/>
            <a:ext cx="0" cy="751504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4" name="AutoShape 54"/>
          <p:cNvSpPr/>
          <p:nvPr/>
        </p:nvSpPr>
        <p:spPr>
          <a:xfrm>
            <a:off x="4654046" y="2871897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701671" y="2919522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6" name="Connector 56"/>
          <p:cNvCxnSpPr/>
          <p:nvPr/>
        </p:nvCxnSpPr>
        <p:spPr>
          <a:xfrm flipH="1" flipV="1">
            <a:off x="8020006" y="2009165"/>
            <a:ext cx="0" cy="751504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7" name="AutoShape 57"/>
          <p:cNvSpPr/>
          <p:nvPr/>
        </p:nvSpPr>
        <p:spPr>
          <a:xfrm>
            <a:off x="7938493" y="2875940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7986118" y="2923565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459155" y="1447356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0" name="Connector 60"/>
          <p:cNvCxnSpPr/>
          <p:nvPr/>
        </p:nvCxnSpPr>
        <p:spPr>
          <a:xfrm flipH="1" flipV="1">
            <a:off x="3081011" y="2996590"/>
            <a:ext cx="0" cy="1003721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1" name="AutoShape 61"/>
          <p:cNvSpPr/>
          <p:nvPr/>
        </p:nvSpPr>
        <p:spPr>
          <a:xfrm>
            <a:off x="2995276" y="2881432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3042901" y="2929057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3" name="Connector 63"/>
          <p:cNvCxnSpPr/>
          <p:nvPr/>
        </p:nvCxnSpPr>
        <p:spPr>
          <a:xfrm flipH="1" flipV="1">
            <a:off x="6399688" y="2986160"/>
            <a:ext cx="0" cy="1003721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4" name="AutoShape 64"/>
          <p:cNvSpPr/>
          <p:nvPr/>
        </p:nvSpPr>
        <p:spPr>
          <a:xfrm>
            <a:off x="6313952" y="2881432"/>
            <a:ext cx="171472" cy="17147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6361577" y="2929057"/>
            <a:ext cx="76222" cy="7622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2781334" y="3956042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6109536" y="3956042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4575465" y="1565520"/>
            <a:ext cx="353273" cy="353273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7734844" y="1447356"/>
            <a:ext cx="580304" cy="5803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7871735" y="1594095"/>
            <a:ext cx="299900" cy="29990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2957176" y="4127464"/>
            <a:ext cx="277647" cy="277647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185243" y="4085131"/>
            <a:ext cx="319980" cy="31998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3426287" y="2576798"/>
            <a:ext cx="6072976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878265" y="2528331"/>
            <a:ext cx="548022" cy="9609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36928" y="2528331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370328" y="2528331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65924" y="454948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24586" y="454948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457986" y="454948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13946" y="460747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2781961" y="1391808"/>
            <a:ext cx="607573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黄金首饰市场竞争格局较为分散，市场集中度较低。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24586" y="3382533"/>
            <a:ext cx="609871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各品牌市场份额分布不均，但市场整体份额相对稳定。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市场集中度与市场份额分布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16464" y="-28575"/>
            <a:ext cx="6700756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22997" y="1024857"/>
            <a:ext cx="6783844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60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78449" y="2243908"/>
            <a:ext cx="5938770" cy="1463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60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黄金首饰行业发展趋势预测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21399"/>
            <a:ext cx="402793" cy="344077"/>
            <a:chOff x="355440" y="22139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2370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49257" y="22139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38379" y="22274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4819" y="2297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6988" y="22651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355440" y="31571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49257" y="3134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38379" y="3147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24819" y="3217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06988" y="3185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55440" y="40772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4054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4067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4137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4105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49973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4974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4987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5057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5025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863008" y="17629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行业未来发展前景预测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674059" y="2435003"/>
            <a:ext cx="4518193" cy="906660"/>
            <a:chOff x="4674059" y="2435003"/>
            <a:chExt cx="4518193" cy="906660"/>
          </a:xfrm>
        </p:grpSpPr>
        <p:sp>
          <p:nvSpPr>
            <p:cNvPr id="25" name="TextBox 25"/>
            <p:cNvSpPr txBox="1"/>
            <p:nvPr/>
          </p:nvSpPr>
          <p:spPr>
            <a:xfrm>
              <a:off x="4674059" y="2435003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智能化生产趋势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4674059" y="2793083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随着科技的发展，智能化生产将在黄金首饰行业中得到广泛应用，提高生产效率和质量。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674059" y="3726139"/>
            <a:ext cx="4518193" cy="906661"/>
            <a:chOff x="4674059" y="3726139"/>
            <a:chExt cx="4518193" cy="906661"/>
          </a:xfrm>
        </p:grpSpPr>
        <p:sp>
          <p:nvSpPr>
            <p:cNvPr id="28" name="TextBox 28"/>
            <p:cNvSpPr txBox="1"/>
            <p:nvPr/>
          </p:nvSpPr>
          <p:spPr>
            <a:xfrm>
              <a:off x="4674059" y="3726139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绿色环保成为发展重点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674059" y="4084220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环保政策对黄金首饰行业的影响将逐渐加大，推动行业向绿色环保方向发展。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4674059" y="1147002"/>
            <a:ext cx="353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市场需求持续增长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74059" y="1505083"/>
            <a:ext cx="4453805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随着消费者对黄金首饰的需求不断增加，市场规模将持续扩大。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78911" y="1010652"/>
            <a:ext cx="3564863" cy="3564863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49576" y="1465982"/>
            <a:ext cx="2425849" cy="2425849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80220" y="1696627"/>
            <a:ext cx="1964559" cy="196455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22913" y="1201327"/>
            <a:ext cx="2708420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消费者对高品质、高附加值产品的需求增加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2913" y="2203307"/>
            <a:ext cx="2708420" cy="26705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随着消费升级，消费者对黄金首饰的品质和附加值要求将不断提高。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00112" y="1201327"/>
            <a:ext cx="2708420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线上销售渠道发展迅速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00112" y="2203307"/>
            <a:ext cx="2708420" cy="26705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随着互联网的普及和扩展，线上销售渠道将逐渐成为消费者购买黄金首饰的重要途径。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行业未来需求变化趋势预测</a:t>
            </a:r>
          </a:p>
        </p:txBody>
      </p:sp>
      <p:sp>
        <p:nvSpPr>
          <p:cNvPr id="29" name="Freeform 29"/>
          <p:cNvSpPr/>
          <p:nvPr/>
        </p:nvSpPr>
        <p:spPr>
          <a:xfrm>
            <a:off x="4299809" y="2216215"/>
            <a:ext cx="925383" cy="92538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5798" y="1106453"/>
            <a:ext cx="8427632" cy="3716802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741596" y="1353490"/>
            <a:ext cx="0" cy="3216015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986200" y="2247810"/>
            <a:ext cx="3295645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数字化和智能化技术将逐渐渗透到黄金首饰的生产、设计和销售等各个环节，提高生产效率和质量。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86200" y="1354264"/>
            <a:ext cx="3343844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数字化和智能化技术的应用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41018" y="2247810"/>
            <a:ext cx="3295645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新材料和新工艺的应用将推动黄金首饰行业的创新发展，提高产品的附加值和市场竞争力。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212443" y="1354264"/>
            <a:ext cx="3369244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新材料和新工艺的应用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行业未来技术发展动向预测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https://d.book118.com/066200215241010045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2024-09-14T23:37:20.752</cp:lastPrinted>
  <dcterms:created xsi:type="dcterms:W3CDTF">2024-09-14T15:37:20Z</dcterms:created>
  <dcterms:modified xsi:type="dcterms:W3CDTF">2024-09-14T15:37:22Z</dcterms:modified>
</cp:coreProperties>
</file>