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7C0BE7-3131-4982-8653-612C0AFE2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00DF9-6CD2-4728-8662-126ECCA30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04F0CA-C527-4199-9006-91A4508FB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E9E59F-9A80-4470-9668-39BEC8657A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831529-A431-4966-8605-A4F1FD2F19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C8A65B-2B0A-4364-88F8-B1A43A34AC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9186BD-01C1-47AA-A598-D4EBED5B6B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7EE30-B0DC-47E4-B706-A163B8029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90FFCD-4A51-4237-AD56-7A94A3E73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C8A43-5974-4842-A65E-3BE851144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68D01D-E36B-449D-B012-F7EC46748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002212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金属增材制造行业分析研究报告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市场竞争格局</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技术发展与趋势</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行业发展趋势与前景</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行业投资价值与建议</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结论与展望</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65" r="12465"/>
          <a:stretch>
            <a:fillRect/>
          </a:stretch>
        </p:blipFill>
        <p:spPr>
          <a:xfrm>
            <a:off x="4980577" y="2659584"/>
            <a:ext cx="2356798" cy="2354585"/>
          </a:xfrm>
          <a:prstGeom prst="diamond">
            <a:avLst/>
          </a:prstGeom>
        </p:spPr>
      </p:pic>
      <p:pic>
        <p:nvPicPr>
          <p:cNvPr id="3" name="Picture 3"/>
          <p:cNvPicPr>
            <a:picLocks noChangeAspect="1"/>
          </p:cNvPicPr>
          <p:nvPr/>
        </p:nvPicPr>
        <p:blipFill>
          <a:blip r:embed="rId3">
            <a:alphaModFix/>
          </a:blip>
          <a:srcRect l="16594" r="16594"/>
          <a:stretch>
            <a:fillRect/>
          </a:stretch>
        </p:blipFill>
        <p:spPr>
          <a:xfrm>
            <a:off x="5762602" y="344178"/>
            <a:ext cx="3346465" cy="3343323"/>
          </a:xfrm>
          <a:prstGeom prst="diamond">
            <a:avLst/>
          </a:prstGeom>
        </p:spPr>
      </p:pic>
      <p:sp>
        <p:nvSpPr>
          <p:cNvPr id="4" name="AutoShape 4"/>
          <p:cNvSpPr/>
          <p:nvPr/>
        </p:nvSpPr>
        <p:spPr>
          <a:xfrm>
            <a:off x="355440" y="32275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49257" y="32044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38379" y="32179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24819" y="328797"/>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06988" y="32556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355440" y="41476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49257" y="4124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38379" y="4138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24819" y="4208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06988" y="4175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55440" y="50677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5044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5058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5128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5095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5987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59648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59782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6048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60160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952245" y="118554"/>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定义与分类</a:t>
            </a:r>
          </a:p>
        </p:txBody>
      </p:sp>
      <p:sp>
        <p:nvSpPr>
          <p:cNvPr id="25" name="TextBox 25"/>
          <p:cNvSpPr txBox="1"/>
          <p:nvPr/>
        </p:nvSpPr>
        <p:spPr>
          <a:xfrm>
            <a:off x="952245" y="1465585"/>
            <a:ext cx="4193196" cy="3048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金属增材制造（Metal Additive Manufacturing，简称MAM）是指通过逐层添加材料的方式来构建三维物体。这种技术可以使用各种金属材料，如钛、铝、铜等，来制造复杂的三维零件。按照不同的技术类型，金属增材制造可分为激光熔化、电子束熔化、粉末烧结、喷射沉积等多种类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688708" y="2047958"/>
            <a:ext cx="2147584" cy="214758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88205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sp>
        <p:nvSpPr>
          <p:cNvPr id="6" name="TextBox 6"/>
          <p:cNvSpPr txBox="1"/>
          <p:nvPr/>
        </p:nvSpPr>
        <p:spPr>
          <a:xfrm>
            <a:off x="854864" y="1898328"/>
            <a:ext cx="2549233" cy="2247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金属增材制造产业链包括原材料供应商、设备制造商、服务提供商以及最终用户。其中，设备制造商和服务提供商是产业链的核心环节，他们提供设备和服务，帮助用户实现从设计到制造的过程。</a:t>
            </a:r>
          </a:p>
        </p:txBody>
      </p:sp>
      <p:sp>
        <p:nvSpPr>
          <p:cNvPr id="7" name="TextBox 7"/>
          <p:cNvSpPr txBox="1"/>
          <p:nvPr/>
        </p:nvSpPr>
        <p:spPr>
          <a:xfrm>
            <a:off x="6100413" y="1898328"/>
            <a:ext cx="2569723" cy="2247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000000"/>
                </a:solidFill>
                <a:latin typeface="Microsoft Yahei"/>
                <a:ea typeface="Microsoft Yahei"/>
                <a:cs typeface="Microsoft Yahei"/>
              </a:rPr>
              <a:t>金属增材制造的上游主要是原材料供应商，他们提供制造三维物体所需的金属粉末和其他原材料。中游则是设备制造商和服务提供商，他们提供金属增材制造设备和相关服务，如设备租赁、技术支持等。下游则是最终用户，包括航空、航天、医疗、汽车等多个行业。</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4864" y="137758"/>
            <a:ext cx="7815272" cy="6477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产业链结构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838343" y="1563828"/>
            <a:ext cx="7503049" cy="26908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金属增材制造市场规模正在不断扩大。根据市场研究机构的预测，未来几年全球金属增材制造市场规模将以每年约20%的速度增长，到2025年有望达到数十亿美元。这一市场的增长主要得益于技术的进步和应用领域的扩大，如航空航天、医疗、汽车等领域对高性能金属零件的需求不断增加。</a:t>
            </a:r>
          </a:p>
        </p:txBody>
      </p:sp>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962540" y="7338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市场竞争格局</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flipH="1">
            <a:off x="944678" y="845676"/>
            <a:ext cx="0" cy="4512136"/>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681278" y="1022583"/>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499845" y="1151484"/>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681278" y="2396349"/>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499845" y="2525250"/>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681278" y="3770115"/>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499845" y="3899016"/>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1854050" y="986153"/>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美国</a:t>
            </a:r>
          </a:p>
        </p:txBody>
      </p:sp>
      <p:sp>
        <p:nvSpPr>
          <p:cNvPr id="12" name="TextBox 12"/>
          <p:cNvSpPr txBox="1"/>
          <p:nvPr/>
        </p:nvSpPr>
        <p:spPr>
          <a:xfrm>
            <a:off x="1775643" y="1600247"/>
            <a:ext cx="7006708"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美国在金属增材制造领域拥有强大的研发实力和产业基础，尤其在航空航天、汽车和医疗行业应用广泛。其竞争力主要来自于先进的设备、技术和丰富的应用经验。</a:t>
            </a:r>
          </a:p>
        </p:txBody>
      </p:sp>
      <p:sp>
        <p:nvSpPr>
          <p:cNvPr id="13" name="TextBox 13"/>
          <p:cNvSpPr txBox="1"/>
          <p:nvPr/>
        </p:nvSpPr>
        <p:spPr>
          <a:xfrm>
            <a:off x="1870007" y="236265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欧洲</a:t>
            </a:r>
          </a:p>
        </p:txBody>
      </p:sp>
      <p:sp>
        <p:nvSpPr>
          <p:cNvPr id="14" name="TextBox 14"/>
          <p:cNvSpPr txBox="1"/>
          <p:nvPr/>
        </p:nvSpPr>
        <p:spPr>
          <a:xfrm>
            <a:off x="1775643" y="2957054"/>
            <a:ext cx="6990751"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欧洲在金属增材制造领域的发展较为均衡，德国、英国和法国等国家都有较强的产业实力。这些国家的高端制造业和研发投入为其金属增材制造产业提供了良好的发展环境。</a:t>
            </a:r>
          </a:p>
        </p:txBody>
      </p:sp>
      <p:sp>
        <p:nvSpPr>
          <p:cNvPr id="15" name="TextBox 15"/>
          <p:cNvSpPr txBox="1"/>
          <p:nvPr/>
        </p:nvSpPr>
        <p:spPr>
          <a:xfrm>
            <a:off x="1898582" y="374154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中国</a:t>
            </a:r>
          </a:p>
        </p:txBody>
      </p:sp>
      <p:sp>
        <p:nvSpPr>
          <p:cNvPr id="16" name="TextBox 16"/>
          <p:cNvSpPr txBox="1"/>
          <p:nvPr/>
        </p:nvSpPr>
        <p:spPr>
          <a:xfrm>
            <a:off x="1789930" y="4330820"/>
            <a:ext cx="6962176"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中国近年来在金属增材制造领域发展迅速，特别是在航空航天、汽车和医疗行业。中国政府对金属增材制造产业的支持力度较大，吸引了大量的国内外投资和技术引进。</a:t>
            </a:r>
          </a:p>
        </p:txBody>
      </p:sp>
      <p:sp>
        <p:nvSpPr>
          <p:cNvPr id="17" name="TextBox 1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主要地区/国家分析</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flipH="1">
            <a:off x="944678" y="845676"/>
            <a:ext cx="0" cy="4512136"/>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681278" y="1022583"/>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499845" y="1151484"/>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681278" y="2396349"/>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499845" y="2525250"/>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681278" y="3770115"/>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499845" y="3899016"/>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1854050" y="986153"/>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波音公司（Boeing）</a:t>
            </a:r>
          </a:p>
        </p:txBody>
      </p:sp>
      <p:sp>
        <p:nvSpPr>
          <p:cNvPr id="12" name="TextBox 12"/>
          <p:cNvSpPr txBox="1"/>
          <p:nvPr/>
        </p:nvSpPr>
        <p:spPr>
          <a:xfrm>
            <a:off x="1775643" y="1600247"/>
            <a:ext cx="7006708"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波音公司是全球最大的航空制造商之一，其在金属增材制造领域的应用广泛，尤其在航空发动机零件和结构件的制造方面具有丰富经验。</a:t>
            </a:r>
          </a:p>
        </p:txBody>
      </p:sp>
      <p:sp>
        <p:nvSpPr>
          <p:cNvPr id="13" name="TextBox 13"/>
          <p:cNvSpPr txBox="1"/>
          <p:nvPr/>
        </p:nvSpPr>
        <p:spPr>
          <a:xfrm>
            <a:off x="1870007" y="236265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通用电气公司（General Electr…</a:t>
            </a:r>
          </a:p>
        </p:txBody>
      </p:sp>
      <p:sp>
        <p:nvSpPr>
          <p:cNvPr id="14" name="TextBox 14"/>
          <p:cNvSpPr txBox="1"/>
          <p:nvPr/>
        </p:nvSpPr>
        <p:spPr>
          <a:xfrm>
            <a:off x="1775643" y="2957054"/>
            <a:ext cx="6990751"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通用电气在金属增材制造领域的应用主要集中在航空发动机和燃气轮机的制造，其采用金属增材制造技术生产的零件数量已超过1万个。</a:t>
            </a:r>
          </a:p>
        </p:txBody>
      </p:sp>
      <p:sp>
        <p:nvSpPr>
          <p:cNvPr id="15" name="TextBox 15"/>
          <p:cNvSpPr txBox="1"/>
          <p:nvPr/>
        </p:nvSpPr>
        <p:spPr>
          <a:xfrm>
            <a:off x="1898582" y="374154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惠普公司（HP）</a:t>
            </a:r>
          </a:p>
        </p:txBody>
      </p:sp>
      <p:sp>
        <p:nvSpPr>
          <p:cNvPr id="16" name="TextBox 16"/>
          <p:cNvSpPr txBox="1"/>
          <p:nvPr/>
        </p:nvSpPr>
        <p:spPr>
          <a:xfrm>
            <a:off x="1789930" y="4330820"/>
            <a:ext cx="6962176"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惠普公司是全球领先的3D打印技术提供商之一，其金属增材制造解决方案在汽车、航空航天和医疗行业得到广泛应用。</a:t>
            </a:r>
          </a:p>
        </p:txBody>
      </p:sp>
      <p:sp>
        <p:nvSpPr>
          <p:cNvPr id="17" name="TextBox 1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主要参与者分析</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竞争激烈程度与趋势</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随着金属增材制造技术的不断发展和应用领域的扩大，该行业的竞争日益激烈。新进入者和现有企业之间的竞争将进一步推动金属增材制造技术的发展。</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竞争激烈程度</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未来几年，金属增材制造行业的趋势将主要表现在以下几个方面：一是技术的持续创新和设备的升级换代将进一步推动产业的发展；二是更多的企业将加入金属增材制造领域，竞争将更加激烈；三是随着应用领域的扩大，金属增材制造将在更多行业中得到广泛应用。</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趋势</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技术发展与趋势</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关键技术分析</a:t>
            </a:r>
          </a:p>
        </p:txBody>
      </p:sp>
      <p:sp>
        <p:nvSpPr>
          <p:cNvPr id="3" name="AutoShape 3"/>
          <p:cNvSpPr/>
          <p:nvPr/>
        </p:nvSpPr>
        <p:spPr>
          <a:xfrm>
            <a:off x="448969" y="1045031"/>
            <a:ext cx="2753967" cy="3675408"/>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385516" y="1045031"/>
            <a:ext cx="2753967" cy="3675408"/>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340106" y="1045031"/>
            <a:ext cx="2753967" cy="3675408"/>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8120301" y="-720998"/>
            <a:ext cx="1029414" cy="52372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00" b="1">
                <a:solidFill>
                  <a:srgbClr val="FFFFFF"/>
                </a:solidFill>
                <a:latin typeface="Microsoft Yahei"/>
                <a:ea typeface="Microsoft Yahei"/>
                <a:cs typeface="Microsoft Yahei"/>
              </a:rPr>
              <a:t>要点三</a:t>
            </a:r>
          </a:p>
        </p:txBody>
      </p:sp>
      <p:sp>
        <p:nvSpPr>
          <p:cNvPr id="7" name="AutoShape 7"/>
          <p:cNvSpPr/>
          <p:nvPr/>
        </p:nvSpPr>
        <p:spPr>
          <a:xfrm>
            <a:off x="6340106" y="1045031"/>
            <a:ext cx="1214515" cy="3952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311557" y="1045031"/>
            <a:ext cx="395268" cy="395268"/>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3395781" y="1045031"/>
            <a:ext cx="1214515"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367232" y="1045031"/>
            <a:ext cx="39526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8969" y="1045031"/>
            <a:ext cx="1214515" cy="3952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420419" y="1045031"/>
            <a:ext cx="395268" cy="395268"/>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TextBox 13"/>
          <p:cNvSpPr txBox="1"/>
          <p:nvPr/>
        </p:nvSpPr>
        <p:spPr>
          <a:xfrm>
            <a:off x="685865" y="15911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激光熔化技术</a:t>
            </a:r>
          </a:p>
        </p:txBody>
      </p:sp>
      <p:sp>
        <p:nvSpPr>
          <p:cNvPr id="14" name="TextBox 14"/>
          <p:cNvSpPr txBox="1"/>
          <p:nvPr/>
        </p:nvSpPr>
        <p:spPr>
          <a:xfrm>
            <a:off x="685865" y="2364664"/>
            <a:ext cx="2339957"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激光熔化技术是金属增材制造中的关键技术之一。它通过高能激光束将金属粉末熔化并逐层堆积，以制造出三维零件。该技术具有较高的制造精度和灵活性，被广泛应用于航空、航天、医疗等领域。</a:t>
            </a:r>
          </a:p>
        </p:txBody>
      </p:sp>
      <p:sp>
        <p:nvSpPr>
          <p:cNvPr id="15" name="TextBox 15"/>
          <p:cNvSpPr txBox="1"/>
          <p:nvPr/>
        </p:nvSpPr>
        <p:spPr>
          <a:xfrm>
            <a:off x="685865" y="985937"/>
            <a:ext cx="862258"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要点一</a:t>
            </a:r>
          </a:p>
        </p:txBody>
      </p:sp>
      <p:sp>
        <p:nvSpPr>
          <p:cNvPr id="16" name="TextBox 16"/>
          <p:cNvSpPr txBox="1"/>
          <p:nvPr/>
        </p:nvSpPr>
        <p:spPr>
          <a:xfrm>
            <a:off x="3653139" y="985937"/>
            <a:ext cx="862258"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要点二</a:t>
            </a:r>
          </a:p>
        </p:txBody>
      </p:sp>
      <p:sp>
        <p:nvSpPr>
          <p:cNvPr id="17" name="TextBox 17"/>
          <p:cNvSpPr txBox="1"/>
          <p:nvPr/>
        </p:nvSpPr>
        <p:spPr>
          <a:xfrm>
            <a:off x="3592521" y="15911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电子束熔化技术</a:t>
            </a:r>
          </a:p>
        </p:txBody>
      </p:sp>
      <p:sp>
        <p:nvSpPr>
          <p:cNvPr id="18" name="TextBox 18"/>
          <p:cNvSpPr txBox="1"/>
          <p:nvPr/>
        </p:nvSpPr>
        <p:spPr>
          <a:xfrm>
            <a:off x="3592521" y="2364664"/>
            <a:ext cx="2339957"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电子束熔化技术是一种利用高能电子束作为热源的金属增材制造技术。该技术具有较高的生产效率和沉积速率，适用于大型或高熔点材料的制造。</a:t>
            </a:r>
          </a:p>
        </p:txBody>
      </p:sp>
      <p:sp>
        <p:nvSpPr>
          <p:cNvPr id="19" name="TextBox 19"/>
          <p:cNvSpPr txBox="1"/>
          <p:nvPr/>
        </p:nvSpPr>
        <p:spPr>
          <a:xfrm>
            <a:off x="6567285" y="15911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粉末喷射成型技术</a:t>
            </a:r>
          </a:p>
        </p:txBody>
      </p:sp>
      <p:sp>
        <p:nvSpPr>
          <p:cNvPr id="20" name="TextBox 20"/>
          <p:cNvSpPr txBox="1"/>
          <p:nvPr/>
        </p:nvSpPr>
        <p:spPr>
          <a:xfrm>
            <a:off x="6567285" y="2364664"/>
            <a:ext cx="2339957"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粉末喷射成型技术是一种将金属粉末通过喷嘴喷射到基板上，通过逐层堆积形成三维零件的技术。该技术具有较低的制造成本和较快的制造速度，适用于中小型零件的制造。</a:t>
            </a:r>
          </a:p>
        </p:txBody>
      </p:sp>
      <p:sp>
        <p:nvSpPr>
          <p:cNvPr id="21" name="TextBox 21"/>
          <p:cNvSpPr txBox="1"/>
          <p:nvPr/>
        </p:nvSpPr>
        <p:spPr>
          <a:xfrm>
            <a:off x="6599308" y="987881"/>
            <a:ext cx="862258"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要点三</a:t>
            </a:r>
          </a:p>
        </p:txBody>
      </p:sp>
      <p:sp>
        <p:nvSpPr>
          <p:cNvPr id="22" name="AutoShape 2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5" name="Connector 45"/>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随着科技的不断进步，金属增材制造技术也在不断发展。新的工艺、材料和设备不断涌现，提高了制造效率和制造精度，降低了制造成本。</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金属增材制造技术的不断创新</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金属增材制造技术与其他领域的融合，如物联网、大数据、人工智能等，为金属增材制造行业带来了新的机遇和挑战。</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金属增材制造技术的跨界融合</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技术发展动态与趋势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https://d.book118.com/066200221241010045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2024-09-14T23:37:21.333</cp:lastPrinted>
  <dcterms:created xsi:type="dcterms:W3CDTF">2024-09-14T15:37:21Z</dcterms:created>
  <dcterms:modified xsi:type="dcterms:W3CDTF">2024-09-14T15:37:23Z</dcterms:modified>
</cp:coreProperties>
</file>