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1598CA-CC88-44EF-A18F-EA1381AE2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C220A6-7AEC-48D6-978A-25A68C081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5C3BE5-5A2F-4B2A-BB0E-1467A8F19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1C0F93-6E39-4F3F-9D81-9E730F5A4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F74877-011D-47AF-A2B9-B4C571C04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E6AD42-E875-418F-991D-12B55234B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83053C-B51E-4407-9F04-A41FD9E3B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137A1B-42F2-46B9-8482-6CB90ED4A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B24C76-E050-479C-8357-D1598393B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844061-05D8-4531-8D96-F97FAA159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EAB373-4789-4236-8EC3-BE5F9DA04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image" Target="../media/image7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21103012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726867" y="2154379"/>
            <a:ext cx="5278754" cy="16167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9120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5100" spc="8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煤炭市场调研分</a:t>
            </a:r>
            <a:r>
              <a:rPr sz="51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5100"/>
          </a:p>
          <a:p>
            <a:pPr marL="18614" algn="l" rtl="0" eaLnBrk="0">
              <a:lnSpc>
                <a:spcPts val="7405"/>
              </a:lnSpc>
            </a:pPr>
            <a:r>
              <a:rPr sz="51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</a:t>
            </a:r>
            <a:r>
              <a:rPr sz="5100" spc="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C3D5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1140758" y="0"/>
            <a:ext cx="2809138" cy="4792410"/>
            <a:chExt cx="2809138" cy="4792410"/>
          </a:xfrm>
        </p:grpSpPr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809138" cy="4792410"/>
            </a:xfrm>
            <a:prstGeom prst="rect">
              <a:avLst/>
            </a:prstGeom>
          </p:spPr>
        </p:pic>
        <p:sp>
          <p:nvSpPr>
            <p:cNvPr id="5" name="textbox 5"/>
            <p:cNvSpPr/>
            <p:nvPr/>
          </p:nvSpPr>
          <p:spPr>
            <a:xfrm>
              <a:off x="-12700" y="-12700"/>
              <a:ext cx="2834639" cy="490474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8351"/>
                </a:lnSpc>
              </a:pPr>
              <a:endParaRPr lang="Arial" altLang="Arial" sz="100"/>
            </a:p>
            <a:p>
              <a:pPr marL="700201" algn="l" rtl="0" eaLnBrk="0">
                <a:lnSpc>
                  <a:spcPct val="88000"/>
                </a:lnSpc>
                <a:tabLst>
                  <a:tab pos="888364"/>
                </a:tabLst>
              </a:pPr>
              <a:r>
                <a:rPr sz="13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	</a:t>
              </a:r>
              <a:r>
                <a:rPr sz="1300" spc="30">
                  <a:solidFill>
                    <a:srgbClr val="FFFFFF">
                      <a:alpha val="4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CATALOG</a:t>
              </a:r>
              <a:r>
                <a:rPr sz="1300" spc="10">
                  <a:solidFill>
                    <a:srgbClr val="FFFFFF">
                      <a:alpha val="4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U</a:t>
              </a:r>
              <a:r>
                <a:rPr sz="1300" spc="0">
                  <a:solidFill>
                    <a:srgbClr val="FFFFFF">
                      <a:alpha val="4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E   </a:t>
              </a:r>
              <a:endParaRPr lang="Microsoft YaHei" altLang="Microsoft YaHei" sz="1300"/>
            </a:p>
            <a:p>
              <a:pPr algn="l" rtl="0" eaLnBrk="0">
                <a:lnSpc>
                  <a:spcPct val="14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400"/>
            </a:p>
            <a:p>
              <a:pPr algn="l" rtl="0" eaLnBrk="0">
                <a:lnSpc>
                  <a:spcPct val="12800"/>
                </a:lnSpc>
              </a:pPr>
              <a:endParaRPr lang="Arial" altLang="Arial" sz="100"/>
            </a:p>
            <a:p>
              <a:pPr marL="729782" algn="l" rtl="0" eaLnBrk="0">
                <a:lnSpc>
                  <a:spcPct val="89000"/>
                </a:lnSpc>
              </a:pPr>
              <a:r>
                <a:rPr sz="5700" spc="-13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  <a:endParaRPr lang="Microsoft YaHei" altLang="Microsoft YaHei" sz="5700"/>
            </a:p>
          </p:txBody>
        </p:sp>
        <p:sp>
          <p:nvSpPr>
            <p:cNvPr id="6" name="path"/>
            <p:cNvSpPr/>
            <p:nvPr/>
          </p:nvSpPr>
          <p:spPr>
            <a:xfrm>
              <a:off x="2052979" y="2897445"/>
              <a:ext cx="9525" cy="130950"/>
            </a:xfrm>
            <a:custGeom>
              <a:rect l="0" t="0" r="0" b="0"/>
              <a:pathLst>
                <a:path w="15" h="206">
                  <a:moveTo>
                    <a:pt x="7" y="0"/>
                  </a:moveTo>
                  <a:lnTo>
                    <a:pt x="7" y="206"/>
                  </a:lnTo>
                </a:path>
              </a:pathLst>
            </a:custGeom>
            <a:noFill/>
            <a:ln w="9525" cap="flat">
              <a:solidFill>
                <a:srgbClr val="FFFF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path"/>
            <p:cNvSpPr/>
            <p:nvPr/>
          </p:nvSpPr>
          <p:spPr>
            <a:xfrm>
              <a:off x="677976" y="2897445"/>
              <a:ext cx="9525" cy="130950"/>
            </a:xfrm>
            <a:custGeom>
              <a:rect l="0" t="0" r="0" b="0"/>
              <a:pathLst>
                <a:path w="15" h="206">
                  <a:moveTo>
                    <a:pt x="7" y="0"/>
                  </a:moveTo>
                  <a:lnTo>
                    <a:pt x="7" y="206"/>
                  </a:lnTo>
                </a:path>
              </a:pathLst>
            </a:custGeom>
            <a:noFill/>
            <a:ln w="9525" cap="flat">
              <a:solidFill>
                <a:srgbClr val="FFFF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8" name="textbox 8"/>
          <p:cNvSpPr/>
          <p:nvPr/>
        </p:nvSpPr>
        <p:spPr>
          <a:xfrm>
            <a:off x="5472398" y="1581309"/>
            <a:ext cx="3565525" cy="36499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855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400" spc="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7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煤炭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9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煤炭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市场供需分析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7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煤炭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市场价格分析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2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煤炭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市场竞争格局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2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煤炭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市场发展趋势与前景</a:t>
            </a:r>
            <a:endParaRPr lang="Microsoft YaHei" altLang="Microsoft YaHei" sz="2400"/>
          </a:p>
          <a:p>
            <a:pPr algn="l" rtl="0" eaLnBrk="0">
              <a:lnSpc>
                <a:spcPct val="101000"/>
              </a:lnSpc>
            </a:pPr>
            <a:endParaRPr lang="Arial" altLang="Arial" sz="1400"/>
          </a:p>
          <a:p>
            <a:pPr marL="12700" algn="l" rtl="0" eaLnBrk="0">
              <a:lnSpc>
                <a:spcPct val="91000"/>
              </a:lnSpc>
              <a:spcBef>
                <a:spcPts val="5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与建议</a:t>
            </a:r>
            <a:endParaRPr lang="Microsoft YaHei" altLang="Microsoft YaHei" sz="2400"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0779573" y="0"/>
            <a:ext cx="1412426" cy="1915360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0" y="4869453"/>
            <a:ext cx="790788" cy="1813009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4298474" y="0"/>
            <a:ext cx="668837" cy="2249776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611545" y="2352183"/>
            <a:ext cx="259567" cy="1538523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10066682" y="5912670"/>
            <a:ext cx="531251" cy="53124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extbox 15"/>
          <p:cNvSpPr/>
          <p:nvPr/>
        </p:nvSpPr>
        <p:spPr>
          <a:xfrm>
            <a:off x="616374" y="1881044"/>
            <a:ext cx="1312544" cy="20199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957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5700" spc="1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5700" spc="10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57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200"/>
          </a:p>
          <a:p>
            <a:pPr algn="l" rtl="0" eaLnBrk="0">
              <a:lnSpc>
                <a:spcPct val="8227"/>
              </a:lnSpc>
            </a:pPr>
            <a:endParaRPr lang="Arial" altLang="Arial" sz="100"/>
          </a:p>
          <a:p>
            <a:pPr marL="21634" algn="l" rtl="0" eaLnBrk="0">
              <a:lnSpc>
                <a:spcPct val="92000"/>
              </a:lnSpc>
            </a:pPr>
            <a:r>
              <a:rPr sz="5100" spc="-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5100" spc="-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C3D5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1477192" y="1927705"/>
            <a:ext cx="5791871" cy="3625939"/>
            <a:chExt cx="5791871" cy="3625939"/>
          </a:xfrm>
        </p:grpSpPr>
        <p:sp>
          <p:nvSpPr>
            <p:cNvPr id="17" name="path"/>
            <p:cNvSpPr/>
            <p:nvPr/>
          </p:nvSpPr>
          <p:spPr>
            <a:xfrm>
              <a:off x="0" y="1595036"/>
              <a:ext cx="1702240" cy="1665358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2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2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</a:pathLst>
            </a:custGeom>
            <a:solidFill>
              <a:srgbClr val="27DF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1090925" y="0"/>
              <a:ext cx="2204932" cy="2157159"/>
            </a:xfrm>
            <a:custGeom>
              <a:rect l="0" t="0" r="0" b="0"/>
              <a:pathLst>
                <a:path w="3471" h="3397">
                  <a:moveTo>
                    <a:pt x="1736" y="648"/>
                  </a:moveTo>
                  <a:cubicBezTo>
                    <a:pt x="1156" y="648"/>
                    <a:pt x="686" y="1118"/>
                    <a:pt x="686" y="1698"/>
                  </a:cubicBezTo>
                  <a:lnTo>
                    <a:pt x="686" y="1698"/>
                  </a:lnTo>
                  <a:cubicBezTo>
                    <a:pt x="686" y="2278"/>
                    <a:pt x="1156" y="2748"/>
                    <a:pt x="1736" y="2748"/>
                  </a:cubicBezTo>
                  <a:lnTo>
                    <a:pt x="1736" y="2748"/>
                  </a:lnTo>
                  <a:cubicBezTo>
                    <a:pt x="2316" y="2748"/>
                    <a:pt x="2786" y="2278"/>
                    <a:pt x="2786" y="1698"/>
                  </a:cubicBezTo>
                  <a:lnTo>
                    <a:pt x="2786" y="1698"/>
                  </a:lnTo>
                  <a:cubicBezTo>
                    <a:pt x="2786" y="1118"/>
                    <a:pt x="2316" y="648"/>
                    <a:pt x="1736" y="648"/>
                  </a:cubicBezTo>
                  <a:moveTo>
                    <a:pt x="1363" y="0"/>
                  </a:moveTo>
                  <a:lnTo>
                    <a:pt x="1371" y="0"/>
                  </a:lnTo>
                  <a:lnTo>
                    <a:pt x="1379" y="1"/>
                  </a:lnTo>
                  <a:lnTo>
                    <a:pt x="1387" y="3"/>
                  </a:lnTo>
                  <a:lnTo>
                    <a:pt x="1395" y="5"/>
                  </a:lnTo>
                  <a:lnTo>
                    <a:pt x="1403" y="9"/>
                  </a:lnTo>
                  <a:lnTo>
                    <a:pt x="1410" y="13"/>
                  </a:lnTo>
                  <a:lnTo>
                    <a:pt x="1416" y="18"/>
                  </a:lnTo>
                  <a:lnTo>
                    <a:pt x="1423" y="23"/>
                  </a:lnTo>
                  <a:lnTo>
                    <a:pt x="1428" y="29"/>
                  </a:lnTo>
                  <a:lnTo>
                    <a:pt x="1433" y="35"/>
                  </a:lnTo>
                  <a:lnTo>
                    <a:pt x="1438" y="43"/>
                  </a:lnTo>
                  <a:lnTo>
                    <a:pt x="1442" y="50"/>
                  </a:lnTo>
                  <a:lnTo>
                    <a:pt x="1445" y="58"/>
                  </a:lnTo>
                  <a:lnTo>
                    <a:pt x="1533" y="331"/>
                  </a:lnTo>
                  <a:lnTo>
                    <a:pt x="1558" y="328"/>
                  </a:lnTo>
                  <a:lnTo>
                    <a:pt x="1583" y="325"/>
                  </a:lnTo>
                  <a:lnTo>
                    <a:pt x="1608" y="322"/>
                  </a:lnTo>
                  <a:lnTo>
                    <a:pt x="1634" y="320"/>
                  </a:lnTo>
                  <a:lnTo>
                    <a:pt x="1659" y="319"/>
                  </a:lnTo>
                  <a:lnTo>
                    <a:pt x="1684" y="317"/>
                  </a:lnTo>
                  <a:lnTo>
                    <a:pt x="1710" y="317"/>
                  </a:lnTo>
                  <a:lnTo>
                    <a:pt x="1736" y="317"/>
                  </a:lnTo>
                  <a:lnTo>
                    <a:pt x="1761" y="317"/>
                  </a:lnTo>
                  <a:lnTo>
                    <a:pt x="1787" y="317"/>
                  </a:lnTo>
                  <a:lnTo>
                    <a:pt x="1812" y="319"/>
                  </a:lnTo>
                  <a:lnTo>
                    <a:pt x="1838" y="320"/>
                  </a:lnTo>
                  <a:lnTo>
                    <a:pt x="1863" y="322"/>
                  </a:lnTo>
                  <a:lnTo>
                    <a:pt x="1888" y="325"/>
                  </a:lnTo>
                  <a:lnTo>
                    <a:pt x="1913" y="328"/>
                  </a:lnTo>
                  <a:lnTo>
                    <a:pt x="1938" y="331"/>
                  </a:lnTo>
                  <a:lnTo>
                    <a:pt x="2026" y="58"/>
                  </a:lnTo>
                  <a:lnTo>
                    <a:pt x="2030" y="50"/>
                  </a:lnTo>
                  <a:lnTo>
                    <a:pt x="2034" y="43"/>
                  </a:lnTo>
                  <a:lnTo>
                    <a:pt x="2038" y="35"/>
                  </a:lnTo>
                  <a:lnTo>
                    <a:pt x="2043" y="29"/>
                  </a:lnTo>
                  <a:lnTo>
                    <a:pt x="2049" y="23"/>
                  </a:lnTo>
                  <a:lnTo>
                    <a:pt x="2055" y="18"/>
                  </a:lnTo>
                  <a:lnTo>
                    <a:pt x="2062" y="13"/>
                  </a:lnTo>
                  <a:lnTo>
                    <a:pt x="2069" y="9"/>
                  </a:lnTo>
                  <a:lnTo>
                    <a:pt x="2077" y="5"/>
                  </a:lnTo>
                  <a:lnTo>
                    <a:pt x="2084" y="3"/>
                  </a:lnTo>
                  <a:lnTo>
                    <a:pt x="2092" y="1"/>
                  </a:lnTo>
                  <a:lnTo>
                    <a:pt x="2100" y="0"/>
                  </a:lnTo>
                  <a:lnTo>
                    <a:pt x="2109" y="0"/>
                  </a:lnTo>
                  <a:lnTo>
                    <a:pt x="2117" y="0"/>
                  </a:lnTo>
                  <a:lnTo>
                    <a:pt x="2126" y="1"/>
                  </a:lnTo>
                  <a:lnTo>
                    <a:pt x="2134" y="3"/>
                  </a:lnTo>
                  <a:lnTo>
                    <a:pt x="2409" y="93"/>
                  </a:lnTo>
                  <a:lnTo>
                    <a:pt x="2418" y="96"/>
                  </a:lnTo>
                  <a:lnTo>
                    <a:pt x="2426" y="100"/>
                  </a:lnTo>
                  <a:lnTo>
                    <a:pt x="2433" y="104"/>
                  </a:lnTo>
                  <a:lnTo>
                    <a:pt x="2440" y="109"/>
                  </a:lnTo>
                  <a:lnTo>
                    <a:pt x="2446" y="116"/>
                  </a:lnTo>
                  <a:lnTo>
                    <a:pt x="2451" y="122"/>
                  </a:lnTo>
                  <a:lnTo>
                    <a:pt x="2455" y="128"/>
                  </a:lnTo>
                  <a:lnTo>
                    <a:pt x="2460" y="135"/>
                  </a:lnTo>
                  <a:lnTo>
                    <a:pt x="2463" y="143"/>
                  </a:lnTo>
                  <a:lnTo>
                    <a:pt x="2466" y="151"/>
                  </a:lnTo>
                  <a:lnTo>
                    <a:pt x="2468" y="159"/>
                  </a:lnTo>
                  <a:lnTo>
                    <a:pt x="2469" y="167"/>
                  </a:lnTo>
                  <a:lnTo>
                    <a:pt x="2469" y="175"/>
                  </a:lnTo>
                  <a:lnTo>
                    <a:pt x="2468" y="184"/>
                  </a:lnTo>
                  <a:lnTo>
                    <a:pt x="2467" y="192"/>
                  </a:lnTo>
                  <a:lnTo>
                    <a:pt x="2465" y="201"/>
                  </a:lnTo>
                  <a:lnTo>
                    <a:pt x="2376" y="474"/>
                  </a:lnTo>
                  <a:lnTo>
                    <a:pt x="2398" y="486"/>
                  </a:lnTo>
                  <a:lnTo>
                    <a:pt x="2421" y="498"/>
                  </a:lnTo>
                  <a:lnTo>
                    <a:pt x="2443" y="511"/>
                  </a:lnTo>
                  <a:lnTo>
                    <a:pt x="2464" y="524"/>
                  </a:lnTo>
                  <a:lnTo>
                    <a:pt x="2486" y="538"/>
                  </a:lnTo>
                  <a:lnTo>
                    <a:pt x="2507" y="552"/>
                  </a:lnTo>
                  <a:lnTo>
                    <a:pt x="2528" y="566"/>
                  </a:lnTo>
                  <a:lnTo>
                    <a:pt x="2549" y="581"/>
                  </a:lnTo>
                  <a:lnTo>
                    <a:pt x="2569" y="596"/>
                  </a:lnTo>
                  <a:lnTo>
                    <a:pt x="2589" y="611"/>
                  </a:lnTo>
                  <a:lnTo>
                    <a:pt x="2609" y="627"/>
                  </a:lnTo>
                  <a:lnTo>
                    <a:pt x="2628" y="643"/>
                  </a:lnTo>
                  <a:lnTo>
                    <a:pt x="2647" y="659"/>
                  </a:lnTo>
                  <a:lnTo>
                    <a:pt x="2666" y="676"/>
                  </a:lnTo>
                  <a:lnTo>
                    <a:pt x="2685" y="694"/>
                  </a:lnTo>
                  <a:lnTo>
                    <a:pt x="2703" y="711"/>
                  </a:lnTo>
                  <a:lnTo>
                    <a:pt x="2936" y="542"/>
                  </a:lnTo>
                  <a:lnTo>
                    <a:pt x="2943" y="538"/>
                  </a:lnTo>
                  <a:lnTo>
                    <a:pt x="2951" y="534"/>
                  </a:lnTo>
                  <a:lnTo>
                    <a:pt x="2958" y="531"/>
                  </a:lnTo>
                  <a:lnTo>
                    <a:pt x="2967" y="528"/>
                  </a:lnTo>
                  <a:lnTo>
                    <a:pt x="2974" y="527"/>
                  </a:lnTo>
                  <a:lnTo>
                    <a:pt x="2983" y="526"/>
                  </a:lnTo>
                  <a:lnTo>
                    <a:pt x="2991" y="526"/>
                  </a:lnTo>
                  <a:lnTo>
                    <a:pt x="2999" y="527"/>
                  </a:lnTo>
                  <a:lnTo>
                    <a:pt x="3007" y="529"/>
                  </a:lnTo>
                  <a:lnTo>
                    <a:pt x="3015" y="531"/>
                  </a:lnTo>
                  <a:lnTo>
                    <a:pt x="3022" y="534"/>
                  </a:lnTo>
                  <a:lnTo>
                    <a:pt x="3030" y="538"/>
                  </a:lnTo>
                  <a:lnTo>
                    <a:pt x="3037" y="543"/>
                  </a:lnTo>
                  <a:lnTo>
                    <a:pt x="3044" y="549"/>
                  </a:lnTo>
                  <a:lnTo>
                    <a:pt x="3049" y="555"/>
                  </a:lnTo>
                  <a:lnTo>
                    <a:pt x="3055" y="562"/>
                  </a:lnTo>
                  <a:lnTo>
                    <a:pt x="3225" y="795"/>
                  </a:lnTo>
                  <a:lnTo>
                    <a:pt x="3230" y="803"/>
                  </a:lnTo>
                  <a:lnTo>
                    <a:pt x="3234" y="810"/>
                  </a:lnTo>
                  <a:lnTo>
                    <a:pt x="3237" y="818"/>
                  </a:lnTo>
                  <a:lnTo>
                    <a:pt x="3240" y="826"/>
                  </a:lnTo>
                  <a:lnTo>
                    <a:pt x="3241" y="834"/>
                  </a:lnTo>
                  <a:lnTo>
                    <a:pt x="3242" y="843"/>
                  </a:lnTo>
                  <a:lnTo>
                    <a:pt x="3242" y="851"/>
                  </a:lnTo>
                  <a:lnTo>
                    <a:pt x="3240" y="859"/>
                  </a:lnTo>
                  <a:lnTo>
                    <a:pt x="3239" y="867"/>
                  </a:lnTo>
                  <a:lnTo>
                    <a:pt x="3236" y="875"/>
                  </a:lnTo>
                  <a:lnTo>
                    <a:pt x="3234" y="883"/>
                  </a:lnTo>
                  <a:lnTo>
                    <a:pt x="3229" y="890"/>
                  </a:lnTo>
                  <a:lnTo>
                    <a:pt x="3225" y="897"/>
                  </a:lnTo>
                  <a:lnTo>
                    <a:pt x="3219" y="904"/>
                  </a:lnTo>
                  <a:lnTo>
                    <a:pt x="3213" y="910"/>
                  </a:lnTo>
                  <a:lnTo>
                    <a:pt x="3207" y="915"/>
                  </a:lnTo>
                  <a:lnTo>
                    <a:pt x="2974" y="1084"/>
                  </a:lnTo>
                  <a:lnTo>
                    <a:pt x="2985" y="1106"/>
                  </a:lnTo>
                  <a:lnTo>
                    <a:pt x="2996" y="1129"/>
                  </a:lnTo>
                  <a:lnTo>
                    <a:pt x="3006" y="1152"/>
                  </a:lnTo>
                  <a:lnTo>
                    <a:pt x="3015" y="1175"/>
                  </a:lnTo>
                  <a:lnTo>
                    <a:pt x="3025" y="1198"/>
                  </a:lnTo>
                  <a:lnTo>
                    <a:pt x="3034" y="1222"/>
                  </a:lnTo>
                  <a:lnTo>
                    <a:pt x="3042" y="1246"/>
                  </a:lnTo>
                  <a:lnTo>
                    <a:pt x="3050" y="1269"/>
                  </a:lnTo>
                  <a:lnTo>
                    <a:pt x="3058" y="1294"/>
                  </a:lnTo>
                  <a:lnTo>
                    <a:pt x="3065" y="1318"/>
                  </a:lnTo>
                  <a:lnTo>
                    <a:pt x="3072" y="1342"/>
                  </a:lnTo>
                  <a:lnTo>
                    <a:pt x="3078" y="1367"/>
                  </a:lnTo>
                  <a:lnTo>
                    <a:pt x="3084" y="1392"/>
                  </a:lnTo>
                  <a:lnTo>
                    <a:pt x="3090" y="1417"/>
                  </a:lnTo>
                  <a:lnTo>
                    <a:pt x="3095" y="1442"/>
                  </a:lnTo>
                  <a:lnTo>
                    <a:pt x="3100" y="1468"/>
                  </a:lnTo>
                  <a:lnTo>
                    <a:pt x="3386" y="1468"/>
                  </a:lnTo>
                  <a:lnTo>
                    <a:pt x="3395" y="1468"/>
                  </a:lnTo>
                  <a:lnTo>
                    <a:pt x="3403" y="1470"/>
                  </a:lnTo>
                  <a:lnTo>
                    <a:pt x="3412" y="1471"/>
                  </a:lnTo>
                  <a:lnTo>
                    <a:pt x="3419" y="1475"/>
                  </a:lnTo>
                  <a:lnTo>
                    <a:pt x="3427" y="1478"/>
                  </a:lnTo>
                  <a:lnTo>
                    <a:pt x="3434" y="1482"/>
                  </a:lnTo>
                  <a:lnTo>
                    <a:pt x="3440" y="1488"/>
                  </a:lnTo>
                  <a:lnTo>
                    <a:pt x="3447" y="1493"/>
                  </a:lnTo>
                  <a:lnTo>
                    <a:pt x="3452" y="1499"/>
                  </a:lnTo>
                  <a:lnTo>
                    <a:pt x="3457" y="1506"/>
                  </a:lnTo>
                  <a:lnTo>
                    <a:pt x="3462" y="1513"/>
                  </a:lnTo>
                  <a:lnTo>
                    <a:pt x="3465" y="1520"/>
                  </a:lnTo>
                  <a:lnTo>
                    <a:pt x="3468" y="1527"/>
                  </a:lnTo>
                  <a:lnTo>
                    <a:pt x="3470" y="1536"/>
                  </a:lnTo>
                  <a:lnTo>
                    <a:pt x="3471" y="1544"/>
                  </a:lnTo>
                  <a:lnTo>
                    <a:pt x="3472" y="1553"/>
                  </a:lnTo>
                  <a:lnTo>
                    <a:pt x="3472" y="1843"/>
                  </a:lnTo>
                  <a:lnTo>
                    <a:pt x="3471" y="1851"/>
                  </a:lnTo>
                  <a:lnTo>
                    <a:pt x="3470" y="1860"/>
                  </a:lnTo>
                  <a:lnTo>
                    <a:pt x="3468" y="1868"/>
                  </a:lnTo>
                  <a:lnTo>
                    <a:pt x="3465" y="1876"/>
                  </a:lnTo>
                  <a:lnTo>
                    <a:pt x="3462" y="1884"/>
                  </a:lnTo>
                  <a:lnTo>
                    <a:pt x="3457" y="1891"/>
                  </a:lnTo>
                  <a:lnTo>
                    <a:pt x="3452" y="1897"/>
                  </a:lnTo>
                  <a:lnTo>
                    <a:pt x="3447" y="1903"/>
                  </a:lnTo>
                  <a:lnTo>
                    <a:pt x="3441" y="1909"/>
                  </a:lnTo>
                  <a:lnTo>
                    <a:pt x="3434" y="1914"/>
                  </a:lnTo>
                  <a:lnTo>
                    <a:pt x="3427" y="1918"/>
                  </a:lnTo>
                  <a:lnTo>
                    <a:pt x="3419" y="1922"/>
                  </a:lnTo>
                  <a:lnTo>
                    <a:pt x="3412" y="1924"/>
                  </a:lnTo>
                  <a:lnTo>
                    <a:pt x="3403" y="1926"/>
                  </a:lnTo>
                  <a:lnTo>
                    <a:pt x="3395" y="1928"/>
                  </a:lnTo>
                  <a:lnTo>
                    <a:pt x="3386" y="1928"/>
                  </a:lnTo>
                  <a:lnTo>
                    <a:pt x="3100" y="1928"/>
                  </a:lnTo>
                  <a:lnTo>
                    <a:pt x="3095" y="1954"/>
                  </a:lnTo>
                  <a:lnTo>
                    <a:pt x="3090" y="1979"/>
                  </a:lnTo>
                  <a:lnTo>
                    <a:pt x="3084" y="2004"/>
                  </a:lnTo>
                  <a:lnTo>
                    <a:pt x="3078" y="2029"/>
                  </a:lnTo>
                  <a:lnTo>
                    <a:pt x="3072" y="2053"/>
                  </a:lnTo>
                  <a:lnTo>
                    <a:pt x="3065" y="2078"/>
                  </a:lnTo>
                  <a:lnTo>
                    <a:pt x="3058" y="2103"/>
                  </a:lnTo>
                  <a:lnTo>
                    <a:pt x="3050" y="2126"/>
                  </a:lnTo>
                  <a:lnTo>
                    <a:pt x="3042" y="2151"/>
                  </a:lnTo>
                  <a:lnTo>
                    <a:pt x="3034" y="2174"/>
                  </a:lnTo>
                  <a:lnTo>
                    <a:pt x="3025" y="2198"/>
                  </a:lnTo>
                  <a:lnTo>
                    <a:pt x="3015" y="2221"/>
                  </a:lnTo>
                  <a:lnTo>
                    <a:pt x="3006" y="2245"/>
                  </a:lnTo>
                  <a:lnTo>
                    <a:pt x="2996" y="2268"/>
                  </a:lnTo>
                  <a:lnTo>
                    <a:pt x="2985" y="2290"/>
                  </a:lnTo>
                  <a:lnTo>
                    <a:pt x="2974" y="2313"/>
                  </a:lnTo>
                  <a:lnTo>
                    <a:pt x="3207" y="2481"/>
                  </a:lnTo>
                  <a:lnTo>
                    <a:pt x="3213" y="2486"/>
                  </a:lnTo>
                  <a:lnTo>
                    <a:pt x="3219" y="2492"/>
                  </a:lnTo>
                  <a:lnTo>
                    <a:pt x="3225" y="2499"/>
                  </a:lnTo>
                  <a:lnTo>
                    <a:pt x="3229" y="2506"/>
                  </a:lnTo>
                  <a:lnTo>
                    <a:pt x="3234" y="2513"/>
                  </a:lnTo>
                  <a:lnTo>
                    <a:pt x="3236" y="2521"/>
                  </a:lnTo>
                  <a:lnTo>
                    <a:pt x="3239" y="2529"/>
                  </a:lnTo>
                  <a:lnTo>
                    <a:pt x="3240" y="2537"/>
                  </a:lnTo>
                  <a:lnTo>
                    <a:pt x="3242" y="2545"/>
                  </a:lnTo>
                  <a:lnTo>
                    <a:pt x="3242" y="2553"/>
                  </a:lnTo>
                  <a:lnTo>
                    <a:pt x="3241" y="2561"/>
                  </a:lnTo>
                  <a:lnTo>
                    <a:pt x="3240" y="2570"/>
                  </a:lnTo>
                  <a:lnTo>
                    <a:pt x="3237" y="2577"/>
                  </a:lnTo>
                  <a:lnTo>
                    <a:pt x="3234" y="2586"/>
                  </a:lnTo>
                  <a:lnTo>
                    <a:pt x="3230" y="2593"/>
                  </a:lnTo>
                  <a:lnTo>
                    <a:pt x="3225" y="2600"/>
                  </a:lnTo>
                  <a:lnTo>
                    <a:pt x="3055" y="2835"/>
                  </a:lnTo>
                  <a:lnTo>
                    <a:pt x="3049" y="2842"/>
                  </a:lnTo>
                  <a:lnTo>
                    <a:pt x="3044" y="2847"/>
                  </a:lnTo>
                  <a:lnTo>
                    <a:pt x="3037" y="2853"/>
                  </a:lnTo>
                  <a:lnTo>
                    <a:pt x="3030" y="2857"/>
                  </a:lnTo>
                  <a:lnTo>
                    <a:pt x="3022" y="2862"/>
                  </a:lnTo>
                  <a:lnTo>
                    <a:pt x="3015" y="2865"/>
                  </a:lnTo>
                  <a:lnTo>
                    <a:pt x="3007" y="2867"/>
                  </a:lnTo>
                  <a:lnTo>
                    <a:pt x="2999" y="2868"/>
                  </a:lnTo>
                  <a:lnTo>
                    <a:pt x="2991" y="2870"/>
                  </a:lnTo>
                  <a:lnTo>
                    <a:pt x="2983" y="2870"/>
                  </a:lnTo>
                  <a:lnTo>
                    <a:pt x="2974" y="2869"/>
                  </a:lnTo>
                  <a:lnTo>
                    <a:pt x="2966" y="2868"/>
                  </a:lnTo>
                  <a:lnTo>
                    <a:pt x="2958" y="2865"/>
                  </a:lnTo>
                  <a:lnTo>
                    <a:pt x="2950" y="2863"/>
                  </a:lnTo>
                  <a:lnTo>
                    <a:pt x="2943" y="2858"/>
                  </a:lnTo>
                  <a:lnTo>
                    <a:pt x="2936" y="2853"/>
                  </a:lnTo>
                  <a:lnTo>
                    <a:pt x="2703" y="2685"/>
                  </a:lnTo>
                  <a:lnTo>
                    <a:pt x="2685" y="2703"/>
                  </a:lnTo>
                  <a:lnTo>
                    <a:pt x="2666" y="2719"/>
                  </a:lnTo>
                  <a:lnTo>
                    <a:pt x="2647" y="2736"/>
                  </a:lnTo>
                  <a:lnTo>
                    <a:pt x="2628" y="2753"/>
                  </a:lnTo>
                  <a:lnTo>
                    <a:pt x="2609" y="2769"/>
                  </a:lnTo>
                  <a:lnTo>
                    <a:pt x="2589" y="2785"/>
                  </a:lnTo>
                  <a:lnTo>
                    <a:pt x="2569" y="2800"/>
                  </a:lnTo>
                  <a:lnTo>
                    <a:pt x="2549" y="2815"/>
                  </a:lnTo>
                  <a:lnTo>
                    <a:pt x="2528" y="2830"/>
                  </a:lnTo>
                  <a:lnTo>
                    <a:pt x="2507" y="2844"/>
                  </a:lnTo>
                  <a:lnTo>
                    <a:pt x="2486" y="2858"/>
                  </a:lnTo>
                  <a:lnTo>
                    <a:pt x="2464" y="2872"/>
                  </a:lnTo>
                  <a:lnTo>
                    <a:pt x="2443" y="2885"/>
                  </a:lnTo>
                  <a:lnTo>
                    <a:pt x="2421" y="2898"/>
                  </a:lnTo>
                  <a:lnTo>
                    <a:pt x="2398" y="2910"/>
                  </a:lnTo>
                  <a:lnTo>
                    <a:pt x="2376" y="2923"/>
                  </a:lnTo>
                  <a:lnTo>
                    <a:pt x="2465" y="3195"/>
                  </a:lnTo>
                  <a:lnTo>
                    <a:pt x="2467" y="3204"/>
                  </a:lnTo>
                  <a:lnTo>
                    <a:pt x="2468" y="3212"/>
                  </a:lnTo>
                  <a:lnTo>
                    <a:pt x="2469" y="3221"/>
                  </a:lnTo>
                  <a:lnTo>
                    <a:pt x="2469" y="3229"/>
                  </a:lnTo>
                  <a:lnTo>
                    <a:pt x="2468" y="3237"/>
                  </a:lnTo>
                  <a:lnTo>
                    <a:pt x="2466" y="3245"/>
                  </a:lnTo>
                  <a:lnTo>
                    <a:pt x="2463" y="3253"/>
                  </a:lnTo>
                  <a:lnTo>
                    <a:pt x="2460" y="3261"/>
                  </a:lnTo>
                  <a:lnTo>
                    <a:pt x="2455" y="3268"/>
                  </a:lnTo>
                  <a:lnTo>
                    <a:pt x="2451" y="3274"/>
                  </a:lnTo>
                  <a:lnTo>
                    <a:pt x="2446" y="3280"/>
                  </a:lnTo>
                  <a:lnTo>
                    <a:pt x="2440" y="3286"/>
                  </a:lnTo>
                  <a:lnTo>
                    <a:pt x="2433" y="3291"/>
                  </a:lnTo>
                  <a:lnTo>
                    <a:pt x="2426" y="3296"/>
                  </a:lnTo>
                  <a:lnTo>
                    <a:pt x="2418" y="3300"/>
                  </a:lnTo>
                  <a:lnTo>
                    <a:pt x="2410" y="3303"/>
                  </a:lnTo>
                  <a:lnTo>
                    <a:pt x="2134" y="3393"/>
                  </a:lnTo>
                  <a:lnTo>
                    <a:pt x="2126" y="3395"/>
                  </a:lnTo>
                  <a:lnTo>
                    <a:pt x="2117" y="3396"/>
                  </a:lnTo>
                  <a:lnTo>
                    <a:pt x="2109" y="3397"/>
                  </a:lnTo>
                  <a:lnTo>
                    <a:pt x="2100" y="3397"/>
                  </a:lnTo>
                  <a:lnTo>
                    <a:pt x="2092" y="3395"/>
                  </a:lnTo>
                  <a:lnTo>
                    <a:pt x="2084" y="3393"/>
                  </a:lnTo>
                  <a:lnTo>
                    <a:pt x="2077" y="3391"/>
                  </a:lnTo>
                  <a:lnTo>
                    <a:pt x="2069" y="3387"/>
                  </a:lnTo>
                  <a:lnTo>
                    <a:pt x="2062" y="3384"/>
                  </a:lnTo>
                  <a:lnTo>
                    <a:pt x="2055" y="3378"/>
                  </a:lnTo>
                  <a:lnTo>
                    <a:pt x="2049" y="3373"/>
                  </a:lnTo>
                  <a:lnTo>
                    <a:pt x="2043" y="3367"/>
                  </a:lnTo>
                  <a:lnTo>
                    <a:pt x="2038" y="3361"/>
                  </a:lnTo>
                  <a:lnTo>
                    <a:pt x="2034" y="3354"/>
                  </a:lnTo>
                  <a:lnTo>
                    <a:pt x="2030" y="3346"/>
                  </a:lnTo>
                  <a:lnTo>
                    <a:pt x="2026" y="3338"/>
                  </a:lnTo>
                  <a:lnTo>
                    <a:pt x="1938" y="3065"/>
                  </a:lnTo>
                  <a:lnTo>
                    <a:pt x="1913" y="3068"/>
                  </a:lnTo>
                  <a:lnTo>
                    <a:pt x="1888" y="3071"/>
                  </a:lnTo>
                  <a:lnTo>
                    <a:pt x="1863" y="3073"/>
                  </a:lnTo>
                  <a:lnTo>
                    <a:pt x="1838" y="3076"/>
                  </a:lnTo>
                  <a:lnTo>
                    <a:pt x="1812" y="3077"/>
                  </a:lnTo>
                  <a:lnTo>
                    <a:pt x="1787" y="3078"/>
                  </a:lnTo>
                  <a:lnTo>
                    <a:pt x="1761" y="3079"/>
                  </a:lnTo>
                  <a:lnTo>
                    <a:pt x="1736" y="3080"/>
                  </a:lnTo>
                  <a:lnTo>
                    <a:pt x="1710" y="3079"/>
                  </a:lnTo>
                  <a:lnTo>
                    <a:pt x="1684" y="3078"/>
                  </a:lnTo>
                  <a:lnTo>
                    <a:pt x="1659" y="3077"/>
                  </a:lnTo>
                  <a:lnTo>
                    <a:pt x="1634" y="3076"/>
                  </a:lnTo>
                  <a:lnTo>
                    <a:pt x="1608" y="3073"/>
                  </a:lnTo>
                  <a:lnTo>
                    <a:pt x="1583" y="3071"/>
                  </a:lnTo>
                  <a:lnTo>
                    <a:pt x="1558" y="3068"/>
                  </a:lnTo>
                  <a:lnTo>
                    <a:pt x="1533" y="3065"/>
                  </a:lnTo>
                  <a:lnTo>
                    <a:pt x="1445" y="3338"/>
                  </a:lnTo>
                  <a:lnTo>
                    <a:pt x="1442" y="3346"/>
                  </a:lnTo>
                  <a:lnTo>
                    <a:pt x="1438" y="3354"/>
                  </a:lnTo>
                  <a:lnTo>
                    <a:pt x="1433" y="3361"/>
                  </a:lnTo>
                  <a:lnTo>
                    <a:pt x="1428" y="3367"/>
                  </a:lnTo>
                  <a:lnTo>
                    <a:pt x="1423" y="3373"/>
                  </a:lnTo>
                  <a:lnTo>
                    <a:pt x="1416" y="3378"/>
                  </a:lnTo>
                  <a:lnTo>
                    <a:pt x="1410" y="3384"/>
                  </a:lnTo>
                  <a:lnTo>
                    <a:pt x="1403" y="3387"/>
                  </a:lnTo>
                  <a:lnTo>
                    <a:pt x="1395" y="3391"/>
                  </a:lnTo>
                  <a:lnTo>
                    <a:pt x="1387" y="3393"/>
                  </a:lnTo>
                  <a:lnTo>
                    <a:pt x="1379" y="3395"/>
                  </a:lnTo>
                  <a:lnTo>
                    <a:pt x="1370" y="3397"/>
                  </a:lnTo>
                  <a:lnTo>
                    <a:pt x="1363" y="3397"/>
                  </a:lnTo>
                  <a:lnTo>
                    <a:pt x="1354" y="3396"/>
                  </a:lnTo>
                  <a:lnTo>
                    <a:pt x="1346" y="3395"/>
                  </a:lnTo>
                  <a:lnTo>
                    <a:pt x="1337" y="3392"/>
                  </a:lnTo>
                  <a:lnTo>
                    <a:pt x="1061" y="3303"/>
                  </a:lnTo>
                  <a:lnTo>
                    <a:pt x="1053" y="3300"/>
                  </a:lnTo>
                  <a:lnTo>
                    <a:pt x="1046" y="3296"/>
                  </a:lnTo>
                  <a:lnTo>
                    <a:pt x="1039" y="3291"/>
                  </a:lnTo>
                  <a:lnTo>
                    <a:pt x="1032" y="3286"/>
                  </a:lnTo>
                  <a:lnTo>
                    <a:pt x="1026" y="3280"/>
                  </a:lnTo>
                  <a:lnTo>
                    <a:pt x="1020" y="3274"/>
                  </a:lnTo>
                  <a:lnTo>
                    <a:pt x="1016" y="3268"/>
                  </a:lnTo>
                  <a:lnTo>
                    <a:pt x="1012" y="3261"/>
                  </a:lnTo>
                  <a:lnTo>
                    <a:pt x="1008" y="3253"/>
                  </a:lnTo>
                  <a:lnTo>
                    <a:pt x="1006" y="3245"/>
                  </a:lnTo>
                  <a:lnTo>
                    <a:pt x="1004" y="3237"/>
                  </a:lnTo>
                  <a:lnTo>
                    <a:pt x="1003" y="3229"/>
                  </a:lnTo>
                  <a:lnTo>
                    <a:pt x="1003" y="3221"/>
                  </a:lnTo>
                  <a:lnTo>
                    <a:pt x="1003" y="3212"/>
                  </a:lnTo>
                  <a:lnTo>
                    <a:pt x="1004" y="3204"/>
                  </a:lnTo>
                  <a:lnTo>
                    <a:pt x="1006" y="3195"/>
                  </a:lnTo>
                  <a:lnTo>
                    <a:pt x="1095" y="2923"/>
                  </a:lnTo>
                  <a:lnTo>
                    <a:pt x="1073" y="2910"/>
                  </a:lnTo>
                  <a:lnTo>
                    <a:pt x="1051" y="2898"/>
                  </a:lnTo>
                  <a:lnTo>
                    <a:pt x="1029" y="2885"/>
                  </a:lnTo>
                  <a:lnTo>
                    <a:pt x="1007" y="2872"/>
                  </a:lnTo>
                  <a:lnTo>
                    <a:pt x="985" y="2858"/>
                  </a:lnTo>
                  <a:lnTo>
                    <a:pt x="964" y="2844"/>
                  </a:lnTo>
                  <a:lnTo>
                    <a:pt x="944" y="2830"/>
                  </a:lnTo>
                  <a:lnTo>
                    <a:pt x="923" y="2815"/>
                  </a:lnTo>
                  <a:lnTo>
                    <a:pt x="902" y="2800"/>
                  </a:lnTo>
                  <a:lnTo>
                    <a:pt x="882" y="2785"/>
                  </a:lnTo>
                  <a:lnTo>
                    <a:pt x="862" y="2769"/>
                  </a:lnTo>
                  <a:lnTo>
                    <a:pt x="843" y="2753"/>
                  </a:lnTo>
                  <a:lnTo>
                    <a:pt x="824" y="2736"/>
                  </a:lnTo>
                  <a:lnTo>
                    <a:pt x="805" y="2719"/>
                  </a:lnTo>
                  <a:lnTo>
                    <a:pt x="786" y="2702"/>
                  </a:lnTo>
                  <a:lnTo>
                    <a:pt x="768" y="2685"/>
                  </a:lnTo>
                  <a:lnTo>
                    <a:pt x="536" y="2853"/>
                  </a:lnTo>
                  <a:lnTo>
                    <a:pt x="529" y="2858"/>
                  </a:lnTo>
                  <a:lnTo>
                    <a:pt x="521" y="2863"/>
                  </a:lnTo>
                  <a:lnTo>
                    <a:pt x="513" y="2865"/>
                  </a:lnTo>
                  <a:lnTo>
                    <a:pt x="505" y="2868"/>
                  </a:lnTo>
                  <a:lnTo>
                    <a:pt x="497" y="2869"/>
                  </a:lnTo>
                  <a:lnTo>
                    <a:pt x="489" y="2870"/>
                  </a:lnTo>
                  <a:lnTo>
                    <a:pt x="480" y="2870"/>
                  </a:lnTo>
                  <a:lnTo>
                    <a:pt x="472" y="2869"/>
                  </a:lnTo>
                  <a:lnTo>
                    <a:pt x="464" y="2867"/>
                  </a:lnTo>
                  <a:lnTo>
                    <a:pt x="456" y="2865"/>
                  </a:lnTo>
                  <a:lnTo>
                    <a:pt x="449" y="2862"/>
                  </a:lnTo>
                  <a:lnTo>
                    <a:pt x="441" y="2858"/>
                  </a:lnTo>
                  <a:lnTo>
                    <a:pt x="435" y="2853"/>
                  </a:lnTo>
                  <a:lnTo>
                    <a:pt x="428" y="2847"/>
                  </a:lnTo>
                  <a:lnTo>
                    <a:pt x="422" y="2842"/>
                  </a:lnTo>
                  <a:lnTo>
                    <a:pt x="417" y="2835"/>
                  </a:lnTo>
                  <a:lnTo>
                    <a:pt x="246" y="2600"/>
                  </a:lnTo>
                  <a:lnTo>
                    <a:pt x="241" y="2593"/>
                  </a:lnTo>
                  <a:lnTo>
                    <a:pt x="237" y="2586"/>
                  </a:lnTo>
                  <a:lnTo>
                    <a:pt x="234" y="2577"/>
                  </a:lnTo>
                  <a:lnTo>
                    <a:pt x="232" y="2570"/>
                  </a:lnTo>
                  <a:lnTo>
                    <a:pt x="230" y="2561"/>
                  </a:lnTo>
                  <a:lnTo>
                    <a:pt x="230" y="2553"/>
                  </a:lnTo>
                  <a:lnTo>
                    <a:pt x="230" y="2545"/>
                  </a:lnTo>
                  <a:lnTo>
                    <a:pt x="231" y="2537"/>
                  </a:lnTo>
                  <a:lnTo>
                    <a:pt x="233" y="2529"/>
                  </a:lnTo>
                  <a:lnTo>
                    <a:pt x="235" y="2521"/>
                  </a:lnTo>
                  <a:lnTo>
                    <a:pt x="238" y="2513"/>
                  </a:lnTo>
                  <a:lnTo>
                    <a:pt x="242" y="2506"/>
                  </a:lnTo>
                  <a:lnTo>
                    <a:pt x="247" y="2499"/>
                  </a:lnTo>
                  <a:lnTo>
                    <a:pt x="252" y="2492"/>
                  </a:lnTo>
                  <a:lnTo>
                    <a:pt x="258" y="2487"/>
                  </a:lnTo>
                  <a:lnTo>
                    <a:pt x="265" y="2481"/>
                  </a:lnTo>
                  <a:lnTo>
                    <a:pt x="497" y="2313"/>
                  </a:lnTo>
                  <a:lnTo>
                    <a:pt x="486" y="2290"/>
                  </a:lnTo>
                  <a:lnTo>
                    <a:pt x="476" y="2267"/>
                  </a:lnTo>
                  <a:lnTo>
                    <a:pt x="466" y="2245"/>
                  </a:lnTo>
                  <a:lnTo>
                    <a:pt x="456" y="2221"/>
                  </a:lnTo>
                  <a:lnTo>
                    <a:pt x="446" y="2198"/>
                  </a:lnTo>
                  <a:lnTo>
                    <a:pt x="437" y="2174"/>
                  </a:lnTo>
                  <a:lnTo>
                    <a:pt x="429" y="2151"/>
                  </a:lnTo>
                  <a:lnTo>
                    <a:pt x="421" y="2126"/>
                  </a:lnTo>
                  <a:lnTo>
                    <a:pt x="413" y="2103"/>
                  </a:lnTo>
                  <a:lnTo>
                    <a:pt x="406" y="2078"/>
                  </a:lnTo>
                  <a:lnTo>
                    <a:pt x="400" y="2053"/>
                  </a:lnTo>
                  <a:lnTo>
                    <a:pt x="393" y="2029"/>
                  </a:lnTo>
                  <a:lnTo>
                    <a:pt x="387" y="2004"/>
                  </a:lnTo>
                  <a:lnTo>
                    <a:pt x="382" y="1979"/>
                  </a:lnTo>
                  <a:lnTo>
                    <a:pt x="377" y="1954"/>
                  </a:lnTo>
                  <a:lnTo>
                    <a:pt x="372" y="1928"/>
                  </a:lnTo>
                  <a:lnTo>
                    <a:pt x="85" y="1928"/>
                  </a:lnTo>
                  <a:lnTo>
                    <a:pt x="76" y="1928"/>
                  </a:lnTo>
                  <a:lnTo>
                    <a:pt x="68" y="1926"/>
                  </a:lnTo>
                  <a:lnTo>
                    <a:pt x="60" y="1924"/>
                  </a:lnTo>
                  <a:lnTo>
                    <a:pt x="52" y="1922"/>
                  </a:lnTo>
                  <a:lnTo>
                    <a:pt x="45" y="1918"/>
                  </a:lnTo>
                  <a:lnTo>
                    <a:pt x="37" y="1914"/>
                  </a:lnTo>
                  <a:lnTo>
                    <a:pt x="30" y="1909"/>
                  </a:lnTo>
                  <a:lnTo>
                    <a:pt x="25" y="1903"/>
                  </a:lnTo>
                  <a:lnTo>
                    <a:pt x="19" y="1897"/>
                  </a:lnTo>
                  <a:lnTo>
                    <a:pt x="14" y="1891"/>
                  </a:lnTo>
                  <a:lnTo>
                    <a:pt x="10" y="1884"/>
                  </a:lnTo>
                  <a:lnTo>
                    <a:pt x="6" y="1876"/>
                  </a:lnTo>
                  <a:lnTo>
                    <a:pt x="3" y="1868"/>
                  </a:lnTo>
                  <a:lnTo>
                    <a:pt x="1" y="1860"/>
                  </a:lnTo>
                  <a:lnTo>
                    <a:pt x="0" y="1851"/>
                  </a:lnTo>
                  <a:lnTo>
                    <a:pt x="0" y="1843"/>
                  </a:lnTo>
                  <a:lnTo>
                    <a:pt x="0" y="1553"/>
                  </a:lnTo>
                  <a:lnTo>
                    <a:pt x="0" y="1544"/>
                  </a:lnTo>
                  <a:lnTo>
                    <a:pt x="1" y="1536"/>
                  </a:lnTo>
                  <a:lnTo>
                    <a:pt x="3" y="1527"/>
                  </a:lnTo>
                  <a:lnTo>
                    <a:pt x="6" y="1520"/>
                  </a:lnTo>
                  <a:lnTo>
                    <a:pt x="10" y="1513"/>
                  </a:lnTo>
                  <a:lnTo>
                    <a:pt x="14" y="1506"/>
                  </a:lnTo>
                  <a:lnTo>
                    <a:pt x="19" y="1499"/>
                  </a:lnTo>
                  <a:lnTo>
                    <a:pt x="25" y="1493"/>
                  </a:lnTo>
                  <a:lnTo>
                    <a:pt x="30" y="1488"/>
                  </a:lnTo>
                  <a:lnTo>
                    <a:pt x="37" y="1482"/>
                  </a:lnTo>
                  <a:lnTo>
                    <a:pt x="45" y="1478"/>
                  </a:lnTo>
                  <a:lnTo>
                    <a:pt x="52" y="1475"/>
                  </a:lnTo>
                  <a:lnTo>
                    <a:pt x="60" y="1471"/>
                  </a:lnTo>
                  <a:lnTo>
                    <a:pt x="68" y="1470"/>
                  </a:lnTo>
                  <a:lnTo>
                    <a:pt x="76" y="1468"/>
                  </a:lnTo>
                  <a:lnTo>
                    <a:pt x="85" y="1468"/>
                  </a:lnTo>
                  <a:lnTo>
                    <a:pt x="372" y="1468"/>
                  </a:lnTo>
                  <a:lnTo>
                    <a:pt x="377" y="1442"/>
                  </a:lnTo>
                  <a:lnTo>
                    <a:pt x="382" y="1417"/>
                  </a:lnTo>
                  <a:lnTo>
                    <a:pt x="387" y="1392"/>
                  </a:lnTo>
                  <a:lnTo>
                    <a:pt x="393" y="1367"/>
                  </a:lnTo>
                  <a:lnTo>
                    <a:pt x="400" y="1342"/>
                  </a:lnTo>
                  <a:lnTo>
                    <a:pt x="406" y="1318"/>
                  </a:lnTo>
                  <a:lnTo>
                    <a:pt x="413" y="1293"/>
                  </a:lnTo>
                  <a:lnTo>
                    <a:pt x="421" y="1269"/>
                  </a:lnTo>
                  <a:lnTo>
                    <a:pt x="429" y="1246"/>
                  </a:lnTo>
                  <a:lnTo>
                    <a:pt x="437" y="1222"/>
                  </a:lnTo>
                  <a:lnTo>
                    <a:pt x="446" y="1198"/>
                  </a:lnTo>
                  <a:lnTo>
                    <a:pt x="456" y="1175"/>
                  </a:lnTo>
                  <a:lnTo>
                    <a:pt x="466" y="1152"/>
                  </a:lnTo>
                  <a:lnTo>
                    <a:pt x="476" y="1129"/>
                  </a:lnTo>
                  <a:lnTo>
                    <a:pt x="486" y="1106"/>
                  </a:lnTo>
                  <a:lnTo>
                    <a:pt x="497" y="1084"/>
                  </a:lnTo>
                  <a:lnTo>
                    <a:pt x="265" y="915"/>
                  </a:lnTo>
                  <a:lnTo>
                    <a:pt x="258" y="909"/>
                  </a:lnTo>
                  <a:lnTo>
                    <a:pt x="252" y="903"/>
                  </a:lnTo>
                  <a:lnTo>
                    <a:pt x="247" y="897"/>
                  </a:lnTo>
                  <a:lnTo>
                    <a:pt x="242" y="890"/>
                  </a:lnTo>
                  <a:lnTo>
                    <a:pt x="238" y="883"/>
                  </a:lnTo>
                  <a:lnTo>
                    <a:pt x="235" y="875"/>
                  </a:lnTo>
                  <a:lnTo>
                    <a:pt x="233" y="867"/>
                  </a:lnTo>
                  <a:lnTo>
                    <a:pt x="231" y="859"/>
                  </a:lnTo>
                  <a:lnTo>
                    <a:pt x="230" y="851"/>
                  </a:lnTo>
                  <a:lnTo>
                    <a:pt x="230" y="843"/>
                  </a:lnTo>
                  <a:lnTo>
                    <a:pt x="230" y="834"/>
                  </a:lnTo>
                  <a:lnTo>
                    <a:pt x="232" y="826"/>
                  </a:lnTo>
                  <a:lnTo>
                    <a:pt x="234" y="818"/>
                  </a:lnTo>
                  <a:lnTo>
                    <a:pt x="237" y="810"/>
                  </a:lnTo>
                  <a:lnTo>
                    <a:pt x="241" y="803"/>
                  </a:lnTo>
                  <a:lnTo>
                    <a:pt x="246" y="795"/>
                  </a:lnTo>
                  <a:lnTo>
                    <a:pt x="417" y="562"/>
                  </a:lnTo>
                  <a:lnTo>
                    <a:pt x="422" y="555"/>
                  </a:lnTo>
                  <a:lnTo>
                    <a:pt x="428" y="549"/>
                  </a:lnTo>
                  <a:lnTo>
                    <a:pt x="435" y="543"/>
                  </a:lnTo>
                  <a:lnTo>
                    <a:pt x="441" y="538"/>
                  </a:lnTo>
                  <a:lnTo>
                    <a:pt x="449" y="534"/>
                  </a:lnTo>
                  <a:lnTo>
                    <a:pt x="456" y="531"/>
                  </a:lnTo>
                  <a:lnTo>
                    <a:pt x="464" y="529"/>
                  </a:lnTo>
                  <a:lnTo>
                    <a:pt x="472" y="527"/>
                  </a:lnTo>
                  <a:lnTo>
                    <a:pt x="480" y="526"/>
                  </a:lnTo>
                  <a:lnTo>
                    <a:pt x="489" y="526"/>
                  </a:lnTo>
                  <a:lnTo>
                    <a:pt x="497" y="527"/>
                  </a:lnTo>
                  <a:lnTo>
                    <a:pt x="505" y="528"/>
                  </a:lnTo>
                  <a:lnTo>
                    <a:pt x="513" y="531"/>
                  </a:lnTo>
                  <a:lnTo>
                    <a:pt x="521" y="534"/>
                  </a:lnTo>
                  <a:lnTo>
                    <a:pt x="529" y="538"/>
                  </a:lnTo>
                  <a:lnTo>
                    <a:pt x="536" y="542"/>
                  </a:lnTo>
                  <a:lnTo>
                    <a:pt x="768" y="711"/>
                  </a:lnTo>
                  <a:lnTo>
                    <a:pt x="786" y="694"/>
                  </a:lnTo>
                  <a:lnTo>
                    <a:pt x="805" y="676"/>
                  </a:lnTo>
                  <a:lnTo>
                    <a:pt x="824" y="659"/>
                  </a:lnTo>
                  <a:lnTo>
                    <a:pt x="843" y="643"/>
                  </a:lnTo>
                  <a:lnTo>
                    <a:pt x="863" y="627"/>
                  </a:lnTo>
                  <a:lnTo>
                    <a:pt x="882" y="611"/>
                  </a:lnTo>
                  <a:lnTo>
                    <a:pt x="902" y="596"/>
                  </a:lnTo>
                  <a:lnTo>
                    <a:pt x="923" y="581"/>
                  </a:lnTo>
                  <a:lnTo>
                    <a:pt x="944" y="566"/>
                  </a:lnTo>
                  <a:lnTo>
                    <a:pt x="964" y="552"/>
                  </a:lnTo>
                  <a:lnTo>
                    <a:pt x="985" y="538"/>
                  </a:lnTo>
                  <a:lnTo>
                    <a:pt x="1007" y="524"/>
                  </a:lnTo>
                  <a:lnTo>
                    <a:pt x="1029" y="511"/>
                  </a:lnTo>
                  <a:lnTo>
                    <a:pt x="1051" y="498"/>
                  </a:lnTo>
                  <a:lnTo>
                    <a:pt x="1073" y="486"/>
                  </a:lnTo>
                  <a:lnTo>
                    <a:pt x="1095" y="474"/>
                  </a:lnTo>
                  <a:lnTo>
                    <a:pt x="1006" y="201"/>
                  </a:lnTo>
                  <a:lnTo>
                    <a:pt x="1004" y="192"/>
                  </a:lnTo>
                  <a:lnTo>
                    <a:pt x="1003" y="183"/>
                  </a:lnTo>
                  <a:lnTo>
                    <a:pt x="1002" y="175"/>
                  </a:lnTo>
                  <a:lnTo>
                    <a:pt x="1003" y="167"/>
                  </a:lnTo>
                  <a:lnTo>
                    <a:pt x="1003" y="159"/>
                  </a:lnTo>
                  <a:lnTo>
                    <a:pt x="1006" y="151"/>
                  </a:lnTo>
                  <a:lnTo>
                    <a:pt x="1008" y="143"/>
                  </a:lnTo>
                  <a:lnTo>
                    <a:pt x="1011" y="136"/>
                  </a:lnTo>
                  <a:lnTo>
                    <a:pt x="1016" y="128"/>
                  </a:lnTo>
                  <a:lnTo>
                    <a:pt x="1020" y="122"/>
                  </a:lnTo>
                  <a:lnTo>
                    <a:pt x="1026" y="116"/>
                  </a:lnTo>
                  <a:lnTo>
                    <a:pt x="1032" y="110"/>
                  </a:lnTo>
                  <a:lnTo>
                    <a:pt x="1039" y="105"/>
                  </a:lnTo>
                  <a:lnTo>
                    <a:pt x="1046" y="100"/>
                  </a:lnTo>
                  <a:lnTo>
                    <a:pt x="1053" y="96"/>
                  </a:lnTo>
                  <a:lnTo>
                    <a:pt x="1061" y="93"/>
                  </a:lnTo>
                  <a:lnTo>
                    <a:pt x="1337" y="3"/>
                  </a:lnTo>
                  <a:lnTo>
                    <a:pt x="1346" y="1"/>
                  </a:lnTo>
                  <a:lnTo>
                    <a:pt x="1354" y="0"/>
                  </a:lnTo>
                  <a:lnTo>
                    <a:pt x="1363" y="0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2590273" y="1555067"/>
              <a:ext cx="2116734" cy="2070872"/>
            </a:xfrm>
            <a:custGeom>
              <a:rect l="0" t="0" r="0" b="0"/>
              <a:pathLst>
                <a:path w="3332" h="3261">
                  <a:moveTo>
                    <a:pt x="1666" y="622"/>
                  </a:moveTo>
                  <a:cubicBezTo>
                    <a:pt x="1110" y="622"/>
                    <a:pt x="658" y="1073"/>
                    <a:pt x="658" y="1630"/>
                  </a:cubicBezTo>
                  <a:lnTo>
                    <a:pt x="658" y="1630"/>
                  </a:lnTo>
                  <a:cubicBezTo>
                    <a:pt x="658" y="2187"/>
                    <a:pt x="1110" y="2638"/>
                    <a:pt x="1666" y="2638"/>
                  </a:cubicBezTo>
                  <a:lnTo>
                    <a:pt x="1666" y="2638"/>
                  </a:lnTo>
                  <a:cubicBezTo>
                    <a:pt x="2223" y="2638"/>
                    <a:pt x="2674" y="2187"/>
                    <a:pt x="2674" y="1630"/>
                  </a:cubicBezTo>
                  <a:lnTo>
                    <a:pt x="2674" y="1630"/>
                  </a:lnTo>
                  <a:cubicBezTo>
                    <a:pt x="2674" y="1073"/>
                    <a:pt x="2223" y="622"/>
                    <a:pt x="1666" y="622"/>
                  </a:cubicBezTo>
                  <a:moveTo>
                    <a:pt x="1308" y="0"/>
                  </a:moveTo>
                  <a:lnTo>
                    <a:pt x="1316" y="0"/>
                  </a:lnTo>
                  <a:lnTo>
                    <a:pt x="1324" y="1"/>
                  </a:lnTo>
                  <a:lnTo>
                    <a:pt x="1332" y="3"/>
                  </a:lnTo>
                  <a:lnTo>
                    <a:pt x="1339" y="5"/>
                  </a:lnTo>
                  <a:lnTo>
                    <a:pt x="1346" y="8"/>
                  </a:lnTo>
                  <a:lnTo>
                    <a:pt x="1353" y="12"/>
                  </a:lnTo>
                  <a:lnTo>
                    <a:pt x="1359" y="17"/>
                  </a:lnTo>
                  <a:lnTo>
                    <a:pt x="1366" y="22"/>
                  </a:lnTo>
                  <a:lnTo>
                    <a:pt x="1371" y="28"/>
                  </a:lnTo>
                  <a:lnTo>
                    <a:pt x="1376" y="34"/>
                  </a:lnTo>
                  <a:lnTo>
                    <a:pt x="1381" y="41"/>
                  </a:lnTo>
                  <a:lnTo>
                    <a:pt x="1384" y="48"/>
                  </a:lnTo>
                  <a:lnTo>
                    <a:pt x="1387" y="56"/>
                  </a:lnTo>
                  <a:lnTo>
                    <a:pt x="1472" y="318"/>
                  </a:lnTo>
                  <a:lnTo>
                    <a:pt x="1496" y="315"/>
                  </a:lnTo>
                  <a:lnTo>
                    <a:pt x="1520" y="312"/>
                  </a:lnTo>
                  <a:lnTo>
                    <a:pt x="1544" y="309"/>
                  </a:lnTo>
                  <a:lnTo>
                    <a:pt x="1568" y="307"/>
                  </a:lnTo>
                  <a:lnTo>
                    <a:pt x="1593" y="306"/>
                  </a:lnTo>
                  <a:lnTo>
                    <a:pt x="1617" y="305"/>
                  </a:lnTo>
                  <a:lnTo>
                    <a:pt x="1642" y="304"/>
                  </a:lnTo>
                  <a:lnTo>
                    <a:pt x="1666" y="304"/>
                  </a:lnTo>
                  <a:lnTo>
                    <a:pt x="1691" y="304"/>
                  </a:lnTo>
                  <a:lnTo>
                    <a:pt x="1716" y="305"/>
                  </a:lnTo>
                  <a:lnTo>
                    <a:pt x="1740" y="306"/>
                  </a:lnTo>
                  <a:lnTo>
                    <a:pt x="1764" y="307"/>
                  </a:lnTo>
                  <a:lnTo>
                    <a:pt x="1789" y="309"/>
                  </a:lnTo>
                  <a:lnTo>
                    <a:pt x="1812" y="312"/>
                  </a:lnTo>
                  <a:lnTo>
                    <a:pt x="1836" y="315"/>
                  </a:lnTo>
                  <a:lnTo>
                    <a:pt x="1860" y="318"/>
                  </a:lnTo>
                  <a:lnTo>
                    <a:pt x="1945" y="56"/>
                  </a:lnTo>
                  <a:lnTo>
                    <a:pt x="1948" y="48"/>
                  </a:lnTo>
                  <a:lnTo>
                    <a:pt x="1952" y="41"/>
                  </a:lnTo>
                  <a:lnTo>
                    <a:pt x="1957" y="34"/>
                  </a:lnTo>
                  <a:lnTo>
                    <a:pt x="1962" y="28"/>
                  </a:lnTo>
                  <a:lnTo>
                    <a:pt x="1967" y="22"/>
                  </a:lnTo>
                  <a:lnTo>
                    <a:pt x="1973" y="17"/>
                  </a:lnTo>
                  <a:lnTo>
                    <a:pt x="1980" y="12"/>
                  </a:lnTo>
                  <a:lnTo>
                    <a:pt x="1986" y="8"/>
                  </a:lnTo>
                  <a:lnTo>
                    <a:pt x="1994" y="5"/>
                  </a:lnTo>
                  <a:lnTo>
                    <a:pt x="2001" y="3"/>
                  </a:lnTo>
                  <a:lnTo>
                    <a:pt x="2008" y="1"/>
                  </a:lnTo>
                  <a:lnTo>
                    <a:pt x="2016" y="0"/>
                  </a:lnTo>
                  <a:lnTo>
                    <a:pt x="2025" y="0"/>
                  </a:lnTo>
                  <a:lnTo>
                    <a:pt x="2033" y="0"/>
                  </a:lnTo>
                  <a:lnTo>
                    <a:pt x="2041" y="1"/>
                  </a:lnTo>
                  <a:lnTo>
                    <a:pt x="2049" y="3"/>
                  </a:lnTo>
                  <a:lnTo>
                    <a:pt x="2313" y="89"/>
                  </a:lnTo>
                  <a:lnTo>
                    <a:pt x="2321" y="92"/>
                  </a:lnTo>
                  <a:lnTo>
                    <a:pt x="2329" y="96"/>
                  </a:lnTo>
                  <a:lnTo>
                    <a:pt x="2336" y="100"/>
                  </a:lnTo>
                  <a:lnTo>
                    <a:pt x="2342" y="105"/>
                  </a:lnTo>
                  <a:lnTo>
                    <a:pt x="2348" y="111"/>
                  </a:lnTo>
                  <a:lnTo>
                    <a:pt x="2353" y="117"/>
                  </a:lnTo>
                  <a:lnTo>
                    <a:pt x="2357" y="123"/>
                  </a:lnTo>
                  <a:lnTo>
                    <a:pt x="2361" y="130"/>
                  </a:lnTo>
                  <a:lnTo>
                    <a:pt x="2364" y="137"/>
                  </a:lnTo>
                  <a:lnTo>
                    <a:pt x="2367" y="144"/>
                  </a:lnTo>
                  <a:lnTo>
                    <a:pt x="2369" y="152"/>
                  </a:lnTo>
                  <a:lnTo>
                    <a:pt x="2370" y="160"/>
                  </a:lnTo>
                  <a:lnTo>
                    <a:pt x="2370" y="168"/>
                  </a:lnTo>
                  <a:lnTo>
                    <a:pt x="2369" y="177"/>
                  </a:lnTo>
                  <a:lnTo>
                    <a:pt x="2368" y="185"/>
                  </a:lnTo>
                  <a:lnTo>
                    <a:pt x="2366" y="193"/>
                  </a:lnTo>
                  <a:lnTo>
                    <a:pt x="2281" y="455"/>
                  </a:lnTo>
                  <a:lnTo>
                    <a:pt x="2302" y="466"/>
                  </a:lnTo>
                  <a:lnTo>
                    <a:pt x="2324" y="478"/>
                  </a:lnTo>
                  <a:lnTo>
                    <a:pt x="2345" y="491"/>
                  </a:lnTo>
                  <a:lnTo>
                    <a:pt x="2366" y="503"/>
                  </a:lnTo>
                  <a:lnTo>
                    <a:pt x="2387" y="516"/>
                  </a:lnTo>
                  <a:lnTo>
                    <a:pt x="2407" y="530"/>
                  </a:lnTo>
                  <a:lnTo>
                    <a:pt x="2427" y="543"/>
                  </a:lnTo>
                  <a:lnTo>
                    <a:pt x="2447" y="557"/>
                  </a:lnTo>
                  <a:lnTo>
                    <a:pt x="2466" y="572"/>
                  </a:lnTo>
                  <a:lnTo>
                    <a:pt x="2486" y="587"/>
                  </a:lnTo>
                  <a:lnTo>
                    <a:pt x="2505" y="602"/>
                  </a:lnTo>
                  <a:lnTo>
                    <a:pt x="2523" y="617"/>
                  </a:lnTo>
                  <a:lnTo>
                    <a:pt x="2541" y="633"/>
                  </a:lnTo>
                  <a:lnTo>
                    <a:pt x="2560" y="649"/>
                  </a:lnTo>
                  <a:lnTo>
                    <a:pt x="2577" y="666"/>
                  </a:lnTo>
                  <a:lnTo>
                    <a:pt x="2595" y="683"/>
                  </a:lnTo>
                  <a:lnTo>
                    <a:pt x="2818" y="521"/>
                  </a:lnTo>
                  <a:lnTo>
                    <a:pt x="2825" y="516"/>
                  </a:lnTo>
                  <a:lnTo>
                    <a:pt x="2833" y="512"/>
                  </a:lnTo>
                  <a:lnTo>
                    <a:pt x="2840" y="510"/>
                  </a:lnTo>
                  <a:lnTo>
                    <a:pt x="2848" y="507"/>
                  </a:lnTo>
                  <a:lnTo>
                    <a:pt x="2855" y="506"/>
                  </a:lnTo>
                  <a:lnTo>
                    <a:pt x="2863" y="505"/>
                  </a:lnTo>
                  <a:lnTo>
                    <a:pt x="2871" y="505"/>
                  </a:lnTo>
                  <a:lnTo>
                    <a:pt x="2879" y="506"/>
                  </a:lnTo>
                  <a:lnTo>
                    <a:pt x="2887" y="508"/>
                  </a:lnTo>
                  <a:lnTo>
                    <a:pt x="2894" y="510"/>
                  </a:lnTo>
                  <a:lnTo>
                    <a:pt x="2901" y="513"/>
                  </a:lnTo>
                  <a:lnTo>
                    <a:pt x="2909" y="517"/>
                  </a:lnTo>
                  <a:lnTo>
                    <a:pt x="2916" y="521"/>
                  </a:lnTo>
                  <a:lnTo>
                    <a:pt x="2922" y="527"/>
                  </a:lnTo>
                  <a:lnTo>
                    <a:pt x="2927" y="532"/>
                  </a:lnTo>
                  <a:lnTo>
                    <a:pt x="2933" y="539"/>
                  </a:lnTo>
                  <a:lnTo>
                    <a:pt x="3096" y="763"/>
                  </a:lnTo>
                  <a:lnTo>
                    <a:pt x="3101" y="771"/>
                  </a:lnTo>
                  <a:lnTo>
                    <a:pt x="3105" y="778"/>
                  </a:lnTo>
                  <a:lnTo>
                    <a:pt x="3108" y="785"/>
                  </a:lnTo>
                  <a:lnTo>
                    <a:pt x="3110" y="793"/>
                  </a:lnTo>
                  <a:lnTo>
                    <a:pt x="3111" y="801"/>
                  </a:lnTo>
                  <a:lnTo>
                    <a:pt x="3112" y="809"/>
                  </a:lnTo>
                  <a:lnTo>
                    <a:pt x="3112" y="817"/>
                  </a:lnTo>
                  <a:lnTo>
                    <a:pt x="3111" y="825"/>
                  </a:lnTo>
                  <a:lnTo>
                    <a:pt x="3109" y="832"/>
                  </a:lnTo>
                  <a:lnTo>
                    <a:pt x="3107" y="840"/>
                  </a:lnTo>
                  <a:lnTo>
                    <a:pt x="3104" y="847"/>
                  </a:lnTo>
                  <a:lnTo>
                    <a:pt x="3100" y="855"/>
                  </a:lnTo>
                  <a:lnTo>
                    <a:pt x="3096" y="861"/>
                  </a:lnTo>
                  <a:lnTo>
                    <a:pt x="3091" y="867"/>
                  </a:lnTo>
                  <a:lnTo>
                    <a:pt x="3085" y="873"/>
                  </a:lnTo>
                  <a:lnTo>
                    <a:pt x="3078" y="878"/>
                  </a:lnTo>
                  <a:lnTo>
                    <a:pt x="2855" y="1040"/>
                  </a:lnTo>
                  <a:lnTo>
                    <a:pt x="2865" y="1062"/>
                  </a:lnTo>
                  <a:lnTo>
                    <a:pt x="2876" y="1084"/>
                  </a:lnTo>
                  <a:lnTo>
                    <a:pt x="2885" y="1106"/>
                  </a:lnTo>
                  <a:lnTo>
                    <a:pt x="2895" y="1128"/>
                  </a:lnTo>
                  <a:lnTo>
                    <a:pt x="2904" y="1150"/>
                  </a:lnTo>
                  <a:lnTo>
                    <a:pt x="2912" y="1173"/>
                  </a:lnTo>
                  <a:lnTo>
                    <a:pt x="2920" y="1196"/>
                  </a:lnTo>
                  <a:lnTo>
                    <a:pt x="2928" y="1219"/>
                  </a:lnTo>
                  <a:lnTo>
                    <a:pt x="2936" y="1242"/>
                  </a:lnTo>
                  <a:lnTo>
                    <a:pt x="2942" y="1266"/>
                  </a:lnTo>
                  <a:lnTo>
                    <a:pt x="2949" y="1289"/>
                  </a:lnTo>
                  <a:lnTo>
                    <a:pt x="2955" y="1313"/>
                  </a:lnTo>
                  <a:lnTo>
                    <a:pt x="2961" y="1337"/>
                  </a:lnTo>
                  <a:lnTo>
                    <a:pt x="2966" y="1360"/>
                  </a:lnTo>
                  <a:lnTo>
                    <a:pt x="2971" y="1385"/>
                  </a:lnTo>
                  <a:lnTo>
                    <a:pt x="2976" y="1409"/>
                  </a:lnTo>
                  <a:lnTo>
                    <a:pt x="3251" y="1409"/>
                  </a:lnTo>
                  <a:lnTo>
                    <a:pt x="3259" y="1409"/>
                  </a:lnTo>
                  <a:lnTo>
                    <a:pt x="3267" y="1411"/>
                  </a:lnTo>
                  <a:lnTo>
                    <a:pt x="3275" y="1412"/>
                  </a:lnTo>
                  <a:lnTo>
                    <a:pt x="3282" y="1416"/>
                  </a:lnTo>
                  <a:lnTo>
                    <a:pt x="3290" y="1419"/>
                  </a:lnTo>
                  <a:lnTo>
                    <a:pt x="3296" y="1423"/>
                  </a:lnTo>
                  <a:lnTo>
                    <a:pt x="3303" y="1428"/>
                  </a:lnTo>
                  <a:lnTo>
                    <a:pt x="3309" y="1433"/>
                  </a:lnTo>
                  <a:lnTo>
                    <a:pt x="3314" y="1439"/>
                  </a:lnTo>
                  <a:lnTo>
                    <a:pt x="3319" y="1445"/>
                  </a:lnTo>
                  <a:lnTo>
                    <a:pt x="3323" y="1452"/>
                  </a:lnTo>
                  <a:lnTo>
                    <a:pt x="3326" y="1459"/>
                  </a:lnTo>
                  <a:lnTo>
                    <a:pt x="3329" y="1466"/>
                  </a:lnTo>
                  <a:lnTo>
                    <a:pt x="3331" y="1475"/>
                  </a:lnTo>
                  <a:lnTo>
                    <a:pt x="3332" y="1483"/>
                  </a:lnTo>
                  <a:lnTo>
                    <a:pt x="3333" y="1491"/>
                  </a:lnTo>
                  <a:lnTo>
                    <a:pt x="3333" y="1769"/>
                  </a:lnTo>
                  <a:lnTo>
                    <a:pt x="3332" y="1777"/>
                  </a:lnTo>
                  <a:lnTo>
                    <a:pt x="3331" y="1786"/>
                  </a:lnTo>
                  <a:lnTo>
                    <a:pt x="3329" y="1793"/>
                  </a:lnTo>
                  <a:lnTo>
                    <a:pt x="3326" y="1801"/>
                  </a:lnTo>
                  <a:lnTo>
                    <a:pt x="3323" y="1808"/>
                  </a:lnTo>
                  <a:lnTo>
                    <a:pt x="3319" y="1815"/>
                  </a:lnTo>
                  <a:lnTo>
                    <a:pt x="3314" y="1822"/>
                  </a:lnTo>
                  <a:lnTo>
                    <a:pt x="3309" y="1827"/>
                  </a:lnTo>
                  <a:lnTo>
                    <a:pt x="3303" y="1832"/>
                  </a:lnTo>
                  <a:lnTo>
                    <a:pt x="3296" y="1837"/>
                  </a:lnTo>
                  <a:lnTo>
                    <a:pt x="3290" y="1841"/>
                  </a:lnTo>
                  <a:lnTo>
                    <a:pt x="3282" y="1845"/>
                  </a:lnTo>
                  <a:lnTo>
                    <a:pt x="3275" y="1847"/>
                  </a:lnTo>
                  <a:lnTo>
                    <a:pt x="3267" y="1849"/>
                  </a:lnTo>
                  <a:lnTo>
                    <a:pt x="3259" y="1851"/>
                  </a:lnTo>
                  <a:lnTo>
                    <a:pt x="3251" y="1851"/>
                  </a:lnTo>
                  <a:lnTo>
                    <a:pt x="2976" y="1851"/>
                  </a:lnTo>
                  <a:lnTo>
                    <a:pt x="2971" y="1875"/>
                  </a:lnTo>
                  <a:lnTo>
                    <a:pt x="2966" y="1900"/>
                  </a:lnTo>
                  <a:lnTo>
                    <a:pt x="2961" y="1924"/>
                  </a:lnTo>
                  <a:lnTo>
                    <a:pt x="2955" y="1948"/>
                  </a:lnTo>
                  <a:lnTo>
                    <a:pt x="2949" y="1971"/>
                  </a:lnTo>
                  <a:lnTo>
                    <a:pt x="2942" y="1995"/>
                  </a:lnTo>
                  <a:lnTo>
                    <a:pt x="2936" y="2019"/>
                  </a:lnTo>
                  <a:lnTo>
                    <a:pt x="2928" y="2041"/>
                  </a:lnTo>
                  <a:lnTo>
                    <a:pt x="2920" y="2064"/>
                  </a:lnTo>
                  <a:lnTo>
                    <a:pt x="2912" y="2087"/>
                  </a:lnTo>
                  <a:lnTo>
                    <a:pt x="2904" y="2110"/>
                  </a:lnTo>
                  <a:lnTo>
                    <a:pt x="2895" y="2132"/>
                  </a:lnTo>
                  <a:lnTo>
                    <a:pt x="2885" y="2155"/>
                  </a:lnTo>
                  <a:lnTo>
                    <a:pt x="2876" y="2177"/>
                  </a:lnTo>
                  <a:lnTo>
                    <a:pt x="2865" y="2198"/>
                  </a:lnTo>
                  <a:lnTo>
                    <a:pt x="2855" y="2220"/>
                  </a:lnTo>
                  <a:lnTo>
                    <a:pt x="3078" y="2382"/>
                  </a:lnTo>
                  <a:lnTo>
                    <a:pt x="3085" y="2387"/>
                  </a:lnTo>
                  <a:lnTo>
                    <a:pt x="3091" y="2393"/>
                  </a:lnTo>
                  <a:lnTo>
                    <a:pt x="3096" y="2399"/>
                  </a:lnTo>
                  <a:lnTo>
                    <a:pt x="3100" y="2406"/>
                  </a:lnTo>
                  <a:lnTo>
                    <a:pt x="3104" y="2413"/>
                  </a:lnTo>
                  <a:lnTo>
                    <a:pt x="3107" y="2420"/>
                  </a:lnTo>
                  <a:lnTo>
                    <a:pt x="3109" y="2428"/>
                  </a:lnTo>
                  <a:lnTo>
                    <a:pt x="3111" y="2435"/>
                  </a:lnTo>
                  <a:lnTo>
                    <a:pt x="3112" y="2443"/>
                  </a:lnTo>
                  <a:lnTo>
                    <a:pt x="3112" y="2451"/>
                  </a:lnTo>
                  <a:lnTo>
                    <a:pt x="3111" y="2459"/>
                  </a:lnTo>
                  <a:lnTo>
                    <a:pt x="3110" y="2467"/>
                  </a:lnTo>
                  <a:lnTo>
                    <a:pt x="3108" y="2474"/>
                  </a:lnTo>
                  <a:lnTo>
                    <a:pt x="3105" y="2482"/>
                  </a:lnTo>
                  <a:lnTo>
                    <a:pt x="3101" y="2489"/>
                  </a:lnTo>
                  <a:lnTo>
                    <a:pt x="3096" y="2496"/>
                  </a:lnTo>
                  <a:lnTo>
                    <a:pt x="2933" y="2721"/>
                  </a:lnTo>
                  <a:lnTo>
                    <a:pt x="2927" y="2728"/>
                  </a:lnTo>
                  <a:lnTo>
                    <a:pt x="2922" y="2734"/>
                  </a:lnTo>
                  <a:lnTo>
                    <a:pt x="2916" y="2739"/>
                  </a:lnTo>
                  <a:lnTo>
                    <a:pt x="2909" y="2743"/>
                  </a:lnTo>
                  <a:lnTo>
                    <a:pt x="2901" y="2747"/>
                  </a:lnTo>
                  <a:lnTo>
                    <a:pt x="2894" y="2750"/>
                  </a:lnTo>
                  <a:lnTo>
                    <a:pt x="2887" y="2753"/>
                  </a:lnTo>
                  <a:lnTo>
                    <a:pt x="2879" y="2754"/>
                  </a:lnTo>
                  <a:lnTo>
                    <a:pt x="2871" y="2755"/>
                  </a:lnTo>
                  <a:lnTo>
                    <a:pt x="2863" y="2755"/>
                  </a:lnTo>
                  <a:lnTo>
                    <a:pt x="2855" y="2754"/>
                  </a:lnTo>
                  <a:lnTo>
                    <a:pt x="2848" y="2753"/>
                  </a:lnTo>
                  <a:lnTo>
                    <a:pt x="2840" y="2751"/>
                  </a:lnTo>
                  <a:lnTo>
                    <a:pt x="2832" y="2748"/>
                  </a:lnTo>
                  <a:lnTo>
                    <a:pt x="2825" y="2744"/>
                  </a:lnTo>
                  <a:lnTo>
                    <a:pt x="2818" y="2739"/>
                  </a:lnTo>
                  <a:lnTo>
                    <a:pt x="2595" y="2578"/>
                  </a:lnTo>
                  <a:lnTo>
                    <a:pt x="2577" y="2595"/>
                  </a:lnTo>
                  <a:lnTo>
                    <a:pt x="2560" y="2611"/>
                  </a:lnTo>
                  <a:lnTo>
                    <a:pt x="2541" y="2627"/>
                  </a:lnTo>
                  <a:lnTo>
                    <a:pt x="2523" y="2643"/>
                  </a:lnTo>
                  <a:lnTo>
                    <a:pt x="2505" y="2658"/>
                  </a:lnTo>
                  <a:lnTo>
                    <a:pt x="2486" y="2673"/>
                  </a:lnTo>
                  <a:lnTo>
                    <a:pt x="2466" y="2688"/>
                  </a:lnTo>
                  <a:lnTo>
                    <a:pt x="2447" y="2702"/>
                  </a:lnTo>
                  <a:lnTo>
                    <a:pt x="2427" y="2717"/>
                  </a:lnTo>
                  <a:lnTo>
                    <a:pt x="2407" y="2731"/>
                  </a:lnTo>
                  <a:lnTo>
                    <a:pt x="2387" y="2744"/>
                  </a:lnTo>
                  <a:lnTo>
                    <a:pt x="2366" y="2757"/>
                  </a:lnTo>
                  <a:lnTo>
                    <a:pt x="2345" y="2770"/>
                  </a:lnTo>
                  <a:lnTo>
                    <a:pt x="2324" y="2782"/>
                  </a:lnTo>
                  <a:lnTo>
                    <a:pt x="2302" y="2794"/>
                  </a:lnTo>
                  <a:lnTo>
                    <a:pt x="2281" y="2806"/>
                  </a:lnTo>
                  <a:lnTo>
                    <a:pt x="2366" y="3067"/>
                  </a:lnTo>
                  <a:lnTo>
                    <a:pt x="2368" y="3076"/>
                  </a:lnTo>
                  <a:lnTo>
                    <a:pt x="2369" y="3084"/>
                  </a:lnTo>
                  <a:lnTo>
                    <a:pt x="2370" y="3092"/>
                  </a:lnTo>
                  <a:lnTo>
                    <a:pt x="2370" y="3100"/>
                  </a:lnTo>
                  <a:lnTo>
                    <a:pt x="2369" y="3108"/>
                  </a:lnTo>
                  <a:lnTo>
                    <a:pt x="2367" y="3115"/>
                  </a:lnTo>
                  <a:lnTo>
                    <a:pt x="2364" y="3123"/>
                  </a:lnTo>
                  <a:lnTo>
                    <a:pt x="2361" y="3130"/>
                  </a:lnTo>
                  <a:lnTo>
                    <a:pt x="2357" y="3137"/>
                  </a:lnTo>
                  <a:lnTo>
                    <a:pt x="2353" y="3143"/>
                  </a:lnTo>
                  <a:lnTo>
                    <a:pt x="2348" y="3149"/>
                  </a:lnTo>
                  <a:lnTo>
                    <a:pt x="2342" y="3155"/>
                  </a:lnTo>
                  <a:lnTo>
                    <a:pt x="2336" y="3160"/>
                  </a:lnTo>
                  <a:lnTo>
                    <a:pt x="2329" y="3164"/>
                  </a:lnTo>
                  <a:lnTo>
                    <a:pt x="2321" y="3168"/>
                  </a:lnTo>
                  <a:lnTo>
                    <a:pt x="2314" y="3171"/>
                  </a:lnTo>
                  <a:lnTo>
                    <a:pt x="2049" y="3257"/>
                  </a:lnTo>
                  <a:lnTo>
                    <a:pt x="2041" y="3259"/>
                  </a:lnTo>
                  <a:lnTo>
                    <a:pt x="2033" y="3260"/>
                  </a:lnTo>
                  <a:lnTo>
                    <a:pt x="2025" y="3261"/>
                  </a:lnTo>
                  <a:lnTo>
                    <a:pt x="2016" y="3261"/>
                  </a:lnTo>
                  <a:lnTo>
                    <a:pt x="2008" y="3259"/>
                  </a:lnTo>
                  <a:lnTo>
                    <a:pt x="2001" y="3258"/>
                  </a:lnTo>
                  <a:lnTo>
                    <a:pt x="1994" y="3255"/>
                  </a:lnTo>
                  <a:lnTo>
                    <a:pt x="1986" y="3252"/>
                  </a:lnTo>
                  <a:lnTo>
                    <a:pt x="1979" y="3248"/>
                  </a:lnTo>
                  <a:lnTo>
                    <a:pt x="1973" y="3243"/>
                  </a:lnTo>
                  <a:lnTo>
                    <a:pt x="1967" y="3238"/>
                  </a:lnTo>
                  <a:lnTo>
                    <a:pt x="1962" y="3232"/>
                  </a:lnTo>
                  <a:lnTo>
                    <a:pt x="1957" y="3226"/>
                  </a:lnTo>
                  <a:lnTo>
                    <a:pt x="1952" y="3219"/>
                  </a:lnTo>
                  <a:lnTo>
                    <a:pt x="1948" y="3212"/>
                  </a:lnTo>
                  <a:lnTo>
                    <a:pt x="1945" y="3204"/>
                  </a:lnTo>
                  <a:lnTo>
                    <a:pt x="1860" y="2942"/>
                  </a:lnTo>
                  <a:lnTo>
                    <a:pt x="1836" y="2945"/>
                  </a:lnTo>
                  <a:lnTo>
                    <a:pt x="1813" y="2948"/>
                  </a:lnTo>
                  <a:lnTo>
                    <a:pt x="1789" y="2950"/>
                  </a:lnTo>
                  <a:lnTo>
                    <a:pt x="1764" y="2953"/>
                  </a:lnTo>
                  <a:lnTo>
                    <a:pt x="1740" y="2954"/>
                  </a:lnTo>
                  <a:lnTo>
                    <a:pt x="1716" y="2955"/>
                  </a:lnTo>
                  <a:lnTo>
                    <a:pt x="1691" y="2956"/>
                  </a:lnTo>
                  <a:lnTo>
                    <a:pt x="1666" y="2956"/>
                  </a:lnTo>
                  <a:lnTo>
                    <a:pt x="1642" y="2956"/>
                  </a:lnTo>
                  <a:lnTo>
                    <a:pt x="1617" y="2955"/>
                  </a:lnTo>
                  <a:lnTo>
                    <a:pt x="1593" y="2954"/>
                  </a:lnTo>
                  <a:lnTo>
                    <a:pt x="1568" y="2953"/>
                  </a:lnTo>
                  <a:lnTo>
                    <a:pt x="1544" y="2950"/>
                  </a:lnTo>
                  <a:lnTo>
                    <a:pt x="1520" y="2948"/>
                  </a:lnTo>
                  <a:lnTo>
                    <a:pt x="1496" y="2945"/>
                  </a:lnTo>
                  <a:lnTo>
                    <a:pt x="1472" y="2942"/>
                  </a:lnTo>
                  <a:lnTo>
                    <a:pt x="1387" y="3204"/>
                  </a:lnTo>
                  <a:lnTo>
                    <a:pt x="1384" y="3212"/>
                  </a:lnTo>
                  <a:lnTo>
                    <a:pt x="1381" y="3219"/>
                  </a:lnTo>
                  <a:lnTo>
                    <a:pt x="1376" y="3226"/>
                  </a:lnTo>
                  <a:lnTo>
                    <a:pt x="1371" y="3232"/>
                  </a:lnTo>
                  <a:lnTo>
                    <a:pt x="1366" y="3238"/>
                  </a:lnTo>
                  <a:lnTo>
                    <a:pt x="1359" y="3243"/>
                  </a:lnTo>
                  <a:lnTo>
                    <a:pt x="1353" y="3248"/>
                  </a:lnTo>
                  <a:lnTo>
                    <a:pt x="1346" y="3252"/>
                  </a:lnTo>
                  <a:lnTo>
                    <a:pt x="1339" y="3255"/>
                  </a:lnTo>
                  <a:lnTo>
                    <a:pt x="1332" y="3258"/>
                  </a:lnTo>
                  <a:lnTo>
                    <a:pt x="1324" y="3259"/>
                  </a:lnTo>
                  <a:lnTo>
                    <a:pt x="1316" y="3261"/>
                  </a:lnTo>
                  <a:lnTo>
                    <a:pt x="1308" y="3261"/>
                  </a:lnTo>
                  <a:lnTo>
                    <a:pt x="1300" y="3260"/>
                  </a:lnTo>
                  <a:lnTo>
                    <a:pt x="1292" y="3259"/>
                  </a:lnTo>
                  <a:lnTo>
                    <a:pt x="1283" y="3257"/>
                  </a:lnTo>
                  <a:lnTo>
                    <a:pt x="1019" y="3171"/>
                  </a:lnTo>
                  <a:lnTo>
                    <a:pt x="1011" y="3168"/>
                  </a:lnTo>
                  <a:lnTo>
                    <a:pt x="1004" y="3164"/>
                  </a:lnTo>
                  <a:lnTo>
                    <a:pt x="997" y="3160"/>
                  </a:lnTo>
                  <a:lnTo>
                    <a:pt x="991" y="3155"/>
                  </a:lnTo>
                  <a:lnTo>
                    <a:pt x="985" y="3149"/>
                  </a:lnTo>
                  <a:lnTo>
                    <a:pt x="979" y="3143"/>
                  </a:lnTo>
                  <a:lnTo>
                    <a:pt x="975" y="3137"/>
                  </a:lnTo>
                  <a:lnTo>
                    <a:pt x="972" y="3130"/>
                  </a:lnTo>
                  <a:lnTo>
                    <a:pt x="968" y="3123"/>
                  </a:lnTo>
                  <a:lnTo>
                    <a:pt x="965" y="3115"/>
                  </a:lnTo>
                  <a:lnTo>
                    <a:pt x="964" y="3108"/>
                  </a:lnTo>
                  <a:lnTo>
                    <a:pt x="962" y="3100"/>
                  </a:lnTo>
                  <a:lnTo>
                    <a:pt x="962" y="3092"/>
                  </a:lnTo>
                  <a:lnTo>
                    <a:pt x="963" y="3084"/>
                  </a:lnTo>
                  <a:lnTo>
                    <a:pt x="964" y="3076"/>
                  </a:lnTo>
                  <a:lnTo>
                    <a:pt x="966" y="3067"/>
                  </a:lnTo>
                  <a:lnTo>
                    <a:pt x="1052" y="2806"/>
                  </a:lnTo>
                  <a:lnTo>
                    <a:pt x="1030" y="2794"/>
                  </a:lnTo>
                  <a:lnTo>
                    <a:pt x="1009" y="2782"/>
                  </a:lnTo>
                  <a:lnTo>
                    <a:pt x="987" y="2770"/>
                  </a:lnTo>
                  <a:lnTo>
                    <a:pt x="967" y="2757"/>
                  </a:lnTo>
                  <a:lnTo>
                    <a:pt x="946" y="2744"/>
                  </a:lnTo>
                  <a:lnTo>
                    <a:pt x="926" y="2731"/>
                  </a:lnTo>
                  <a:lnTo>
                    <a:pt x="906" y="2717"/>
                  </a:lnTo>
                  <a:lnTo>
                    <a:pt x="886" y="2702"/>
                  </a:lnTo>
                  <a:lnTo>
                    <a:pt x="866" y="2688"/>
                  </a:lnTo>
                  <a:lnTo>
                    <a:pt x="847" y="2673"/>
                  </a:lnTo>
                  <a:lnTo>
                    <a:pt x="828" y="2658"/>
                  </a:lnTo>
                  <a:lnTo>
                    <a:pt x="809" y="2643"/>
                  </a:lnTo>
                  <a:lnTo>
                    <a:pt x="791" y="2627"/>
                  </a:lnTo>
                  <a:lnTo>
                    <a:pt x="773" y="2611"/>
                  </a:lnTo>
                  <a:lnTo>
                    <a:pt x="755" y="2594"/>
                  </a:lnTo>
                  <a:lnTo>
                    <a:pt x="737" y="2577"/>
                  </a:lnTo>
                  <a:lnTo>
                    <a:pt x="515" y="2739"/>
                  </a:lnTo>
                  <a:lnTo>
                    <a:pt x="507" y="2744"/>
                  </a:lnTo>
                  <a:lnTo>
                    <a:pt x="500" y="2748"/>
                  </a:lnTo>
                  <a:lnTo>
                    <a:pt x="493" y="2751"/>
                  </a:lnTo>
                  <a:lnTo>
                    <a:pt x="485" y="2753"/>
                  </a:lnTo>
                  <a:lnTo>
                    <a:pt x="477" y="2754"/>
                  </a:lnTo>
                  <a:lnTo>
                    <a:pt x="469" y="2755"/>
                  </a:lnTo>
                  <a:lnTo>
                    <a:pt x="461" y="2755"/>
                  </a:lnTo>
                  <a:lnTo>
                    <a:pt x="453" y="2754"/>
                  </a:lnTo>
                  <a:lnTo>
                    <a:pt x="445" y="2753"/>
                  </a:lnTo>
                  <a:lnTo>
                    <a:pt x="438" y="2750"/>
                  </a:lnTo>
                  <a:lnTo>
                    <a:pt x="431" y="2747"/>
                  </a:lnTo>
                  <a:lnTo>
                    <a:pt x="423" y="2743"/>
                  </a:lnTo>
                  <a:lnTo>
                    <a:pt x="417" y="2739"/>
                  </a:lnTo>
                  <a:lnTo>
                    <a:pt x="411" y="2734"/>
                  </a:lnTo>
                  <a:lnTo>
                    <a:pt x="405" y="2728"/>
                  </a:lnTo>
                  <a:lnTo>
                    <a:pt x="400" y="2721"/>
                  </a:lnTo>
                  <a:lnTo>
                    <a:pt x="236" y="2496"/>
                  </a:lnTo>
                  <a:lnTo>
                    <a:pt x="231" y="2489"/>
                  </a:lnTo>
                  <a:lnTo>
                    <a:pt x="228" y="2482"/>
                  </a:lnTo>
                  <a:lnTo>
                    <a:pt x="225" y="2474"/>
                  </a:lnTo>
                  <a:lnTo>
                    <a:pt x="222" y="2467"/>
                  </a:lnTo>
                  <a:lnTo>
                    <a:pt x="221" y="2459"/>
                  </a:lnTo>
                  <a:lnTo>
                    <a:pt x="221" y="2451"/>
                  </a:lnTo>
                  <a:lnTo>
                    <a:pt x="221" y="2443"/>
                  </a:lnTo>
                  <a:lnTo>
                    <a:pt x="221" y="2435"/>
                  </a:lnTo>
                  <a:lnTo>
                    <a:pt x="223" y="2428"/>
                  </a:lnTo>
                  <a:lnTo>
                    <a:pt x="226" y="2420"/>
                  </a:lnTo>
                  <a:lnTo>
                    <a:pt x="229" y="2413"/>
                  </a:lnTo>
                  <a:lnTo>
                    <a:pt x="232" y="2406"/>
                  </a:lnTo>
                  <a:lnTo>
                    <a:pt x="237" y="2399"/>
                  </a:lnTo>
                  <a:lnTo>
                    <a:pt x="242" y="2393"/>
                  </a:lnTo>
                  <a:lnTo>
                    <a:pt x="248" y="2387"/>
                  </a:lnTo>
                  <a:lnTo>
                    <a:pt x="254" y="2382"/>
                  </a:lnTo>
                  <a:lnTo>
                    <a:pt x="477" y="2220"/>
                  </a:lnTo>
                  <a:lnTo>
                    <a:pt x="467" y="2198"/>
                  </a:lnTo>
                  <a:lnTo>
                    <a:pt x="457" y="2176"/>
                  </a:lnTo>
                  <a:lnTo>
                    <a:pt x="447" y="2155"/>
                  </a:lnTo>
                  <a:lnTo>
                    <a:pt x="437" y="2132"/>
                  </a:lnTo>
                  <a:lnTo>
                    <a:pt x="428" y="2110"/>
                  </a:lnTo>
                  <a:lnTo>
                    <a:pt x="420" y="2087"/>
                  </a:lnTo>
                  <a:lnTo>
                    <a:pt x="412" y="2064"/>
                  </a:lnTo>
                  <a:lnTo>
                    <a:pt x="404" y="2041"/>
                  </a:lnTo>
                  <a:lnTo>
                    <a:pt x="397" y="2019"/>
                  </a:lnTo>
                  <a:lnTo>
                    <a:pt x="390" y="1995"/>
                  </a:lnTo>
                  <a:lnTo>
                    <a:pt x="384" y="1971"/>
                  </a:lnTo>
                  <a:lnTo>
                    <a:pt x="377" y="1948"/>
                  </a:lnTo>
                  <a:lnTo>
                    <a:pt x="372" y="1924"/>
                  </a:lnTo>
                  <a:lnTo>
                    <a:pt x="366" y="1900"/>
                  </a:lnTo>
                  <a:lnTo>
                    <a:pt x="362" y="1875"/>
                  </a:lnTo>
                  <a:lnTo>
                    <a:pt x="357" y="1851"/>
                  </a:lnTo>
                  <a:lnTo>
                    <a:pt x="82" y="1851"/>
                  </a:lnTo>
                  <a:lnTo>
                    <a:pt x="73" y="1851"/>
                  </a:lnTo>
                  <a:lnTo>
                    <a:pt x="65" y="1849"/>
                  </a:lnTo>
                  <a:lnTo>
                    <a:pt x="57" y="1847"/>
                  </a:lnTo>
                  <a:lnTo>
                    <a:pt x="50" y="1845"/>
                  </a:lnTo>
                  <a:lnTo>
                    <a:pt x="43" y="1841"/>
                  </a:lnTo>
                  <a:lnTo>
                    <a:pt x="36" y="1837"/>
                  </a:lnTo>
                  <a:lnTo>
                    <a:pt x="29" y="1832"/>
                  </a:lnTo>
                  <a:lnTo>
                    <a:pt x="24" y="1827"/>
                  </a:lnTo>
                  <a:lnTo>
                    <a:pt x="18" y="1822"/>
                  </a:lnTo>
                  <a:lnTo>
                    <a:pt x="14" y="1815"/>
                  </a:lnTo>
                  <a:lnTo>
                    <a:pt x="9" y="1808"/>
                  </a:lnTo>
                  <a:lnTo>
                    <a:pt x="6" y="1801"/>
                  </a:lnTo>
                  <a:lnTo>
                    <a:pt x="3" y="1793"/>
                  </a:lnTo>
                  <a:lnTo>
                    <a:pt x="1" y="1786"/>
                  </a:lnTo>
                  <a:lnTo>
                    <a:pt x="0" y="1777"/>
                  </a:lnTo>
                  <a:lnTo>
                    <a:pt x="0" y="1769"/>
                  </a:lnTo>
                  <a:lnTo>
                    <a:pt x="0" y="1491"/>
                  </a:lnTo>
                  <a:lnTo>
                    <a:pt x="0" y="1483"/>
                  </a:lnTo>
                  <a:lnTo>
                    <a:pt x="1" y="1475"/>
                  </a:lnTo>
                  <a:lnTo>
                    <a:pt x="3" y="1466"/>
                  </a:lnTo>
                  <a:lnTo>
                    <a:pt x="6" y="1459"/>
                  </a:lnTo>
                  <a:lnTo>
                    <a:pt x="9" y="1452"/>
                  </a:lnTo>
                  <a:lnTo>
                    <a:pt x="14" y="1445"/>
                  </a:lnTo>
                  <a:lnTo>
                    <a:pt x="18" y="1439"/>
                  </a:lnTo>
                  <a:lnTo>
                    <a:pt x="24" y="1433"/>
                  </a:lnTo>
                  <a:lnTo>
                    <a:pt x="29" y="1428"/>
                  </a:lnTo>
                  <a:lnTo>
                    <a:pt x="36" y="1423"/>
                  </a:lnTo>
                  <a:lnTo>
                    <a:pt x="43" y="1419"/>
                  </a:lnTo>
                  <a:lnTo>
                    <a:pt x="50" y="1416"/>
                  </a:lnTo>
                  <a:lnTo>
                    <a:pt x="57" y="1412"/>
                  </a:lnTo>
                  <a:lnTo>
                    <a:pt x="65" y="1411"/>
                  </a:lnTo>
                  <a:lnTo>
                    <a:pt x="73" y="1409"/>
                  </a:lnTo>
                  <a:lnTo>
                    <a:pt x="82" y="1409"/>
                  </a:lnTo>
                  <a:lnTo>
                    <a:pt x="357" y="1409"/>
                  </a:lnTo>
                  <a:lnTo>
                    <a:pt x="362" y="1385"/>
                  </a:lnTo>
                  <a:lnTo>
                    <a:pt x="366" y="1360"/>
                  </a:lnTo>
                  <a:lnTo>
                    <a:pt x="372" y="1337"/>
                  </a:lnTo>
                  <a:lnTo>
                    <a:pt x="377" y="1313"/>
                  </a:lnTo>
                  <a:lnTo>
                    <a:pt x="384" y="1289"/>
                  </a:lnTo>
                  <a:lnTo>
                    <a:pt x="390" y="1265"/>
                  </a:lnTo>
                  <a:lnTo>
                    <a:pt x="397" y="1242"/>
                  </a:lnTo>
                  <a:lnTo>
                    <a:pt x="404" y="1219"/>
                  </a:lnTo>
                  <a:lnTo>
                    <a:pt x="412" y="1196"/>
                  </a:lnTo>
                  <a:lnTo>
                    <a:pt x="420" y="1173"/>
                  </a:lnTo>
                  <a:lnTo>
                    <a:pt x="428" y="1150"/>
                  </a:lnTo>
                  <a:lnTo>
                    <a:pt x="437" y="1128"/>
                  </a:lnTo>
                  <a:lnTo>
                    <a:pt x="447" y="1105"/>
                  </a:lnTo>
                  <a:lnTo>
                    <a:pt x="457" y="1083"/>
                  </a:lnTo>
                  <a:lnTo>
                    <a:pt x="467" y="1062"/>
                  </a:lnTo>
                  <a:lnTo>
                    <a:pt x="477" y="1040"/>
                  </a:lnTo>
                  <a:lnTo>
                    <a:pt x="254" y="878"/>
                  </a:lnTo>
                  <a:lnTo>
                    <a:pt x="248" y="873"/>
                  </a:lnTo>
                  <a:lnTo>
                    <a:pt x="242" y="867"/>
                  </a:lnTo>
                  <a:lnTo>
                    <a:pt x="237" y="861"/>
                  </a:lnTo>
                  <a:lnTo>
                    <a:pt x="232" y="855"/>
                  </a:lnTo>
                  <a:lnTo>
                    <a:pt x="229" y="847"/>
                  </a:lnTo>
                  <a:lnTo>
                    <a:pt x="226" y="840"/>
                  </a:lnTo>
                  <a:lnTo>
                    <a:pt x="223" y="832"/>
                  </a:lnTo>
                  <a:lnTo>
                    <a:pt x="221" y="825"/>
                  </a:lnTo>
                  <a:lnTo>
                    <a:pt x="221" y="817"/>
                  </a:lnTo>
                  <a:lnTo>
                    <a:pt x="221" y="809"/>
                  </a:lnTo>
                  <a:lnTo>
                    <a:pt x="221" y="801"/>
                  </a:lnTo>
                  <a:lnTo>
                    <a:pt x="222" y="793"/>
                  </a:lnTo>
                  <a:lnTo>
                    <a:pt x="225" y="785"/>
                  </a:lnTo>
                  <a:lnTo>
                    <a:pt x="228" y="778"/>
                  </a:lnTo>
                  <a:lnTo>
                    <a:pt x="231" y="771"/>
                  </a:lnTo>
                  <a:lnTo>
                    <a:pt x="236" y="763"/>
                  </a:lnTo>
                  <a:lnTo>
                    <a:pt x="400" y="539"/>
                  </a:lnTo>
                  <a:lnTo>
                    <a:pt x="405" y="532"/>
                  </a:lnTo>
                  <a:lnTo>
                    <a:pt x="411" y="527"/>
                  </a:lnTo>
                  <a:lnTo>
                    <a:pt x="417" y="521"/>
                  </a:lnTo>
                  <a:lnTo>
                    <a:pt x="423" y="517"/>
                  </a:lnTo>
                  <a:lnTo>
                    <a:pt x="431" y="513"/>
                  </a:lnTo>
                  <a:lnTo>
                    <a:pt x="438" y="510"/>
                  </a:lnTo>
                  <a:lnTo>
                    <a:pt x="445" y="508"/>
                  </a:lnTo>
                  <a:lnTo>
                    <a:pt x="453" y="506"/>
                  </a:lnTo>
                  <a:lnTo>
                    <a:pt x="461" y="505"/>
                  </a:lnTo>
                  <a:lnTo>
                    <a:pt x="469" y="505"/>
                  </a:lnTo>
                  <a:lnTo>
                    <a:pt x="477" y="506"/>
                  </a:lnTo>
                  <a:lnTo>
                    <a:pt x="485" y="507"/>
                  </a:lnTo>
                  <a:lnTo>
                    <a:pt x="493" y="510"/>
                  </a:lnTo>
                  <a:lnTo>
                    <a:pt x="500" y="512"/>
                  </a:lnTo>
                  <a:lnTo>
                    <a:pt x="507" y="516"/>
                  </a:lnTo>
                  <a:lnTo>
                    <a:pt x="515" y="521"/>
                  </a:lnTo>
                  <a:lnTo>
                    <a:pt x="737" y="683"/>
                  </a:lnTo>
                  <a:lnTo>
                    <a:pt x="755" y="666"/>
                  </a:lnTo>
                  <a:lnTo>
                    <a:pt x="773" y="649"/>
                  </a:lnTo>
                  <a:lnTo>
                    <a:pt x="791" y="633"/>
                  </a:lnTo>
                  <a:lnTo>
                    <a:pt x="809" y="617"/>
                  </a:lnTo>
                  <a:lnTo>
                    <a:pt x="828" y="602"/>
                  </a:lnTo>
                  <a:lnTo>
                    <a:pt x="847" y="587"/>
                  </a:lnTo>
                  <a:lnTo>
                    <a:pt x="866" y="572"/>
                  </a:lnTo>
                  <a:lnTo>
                    <a:pt x="886" y="557"/>
                  </a:lnTo>
                  <a:lnTo>
                    <a:pt x="906" y="543"/>
                  </a:lnTo>
                  <a:lnTo>
                    <a:pt x="926" y="530"/>
                  </a:lnTo>
                  <a:lnTo>
                    <a:pt x="946" y="516"/>
                  </a:lnTo>
                  <a:lnTo>
                    <a:pt x="967" y="503"/>
                  </a:lnTo>
                  <a:lnTo>
                    <a:pt x="987" y="491"/>
                  </a:lnTo>
                  <a:lnTo>
                    <a:pt x="1009" y="478"/>
                  </a:lnTo>
                  <a:lnTo>
                    <a:pt x="1030" y="466"/>
                  </a:lnTo>
                  <a:lnTo>
                    <a:pt x="1052" y="455"/>
                  </a:lnTo>
                  <a:lnTo>
                    <a:pt x="966" y="193"/>
                  </a:lnTo>
                  <a:lnTo>
                    <a:pt x="964" y="185"/>
                  </a:lnTo>
                  <a:lnTo>
                    <a:pt x="963" y="176"/>
                  </a:lnTo>
                  <a:lnTo>
                    <a:pt x="962" y="168"/>
                  </a:lnTo>
                  <a:lnTo>
                    <a:pt x="962" y="160"/>
                  </a:lnTo>
                  <a:lnTo>
                    <a:pt x="963" y="152"/>
                  </a:lnTo>
                  <a:lnTo>
                    <a:pt x="965" y="144"/>
                  </a:lnTo>
                  <a:lnTo>
                    <a:pt x="968" y="137"/>
                  </a:lnTo>
                  <a:lnTo>
                    <a:pt x="971" y="130"/>
                  </a:lnTo>
                  <a:lnTo>
                    <a:pt x="975" y="123"/>
                  </a:lnTo>
                  <a:lnTo>
                    <a:pt x="979" y="117"/>
                  </a:lnTo>
                  <a:lnTo>
                    <a:pt x="985" y="111"/>
                  </a:lnTo>
                  <a:lnTo>
                    <a:pt x="991" y="105"/>
                  </a:lnTo>
                  <a:lnTo>
                    <a:pt x="997" y="100"/>
                  </a:lnTo>
                  <a:lnTo>
                    <a:pt x="1004" y="96"/>
                  </a:lnTo>
                  <a:lnTo>
                    <a:pt x="1011" y="92"/>
                  </a:lnTo>
                  <a:lnTo>
                    <a:pt x="1019" y="89"/>
                  </a:lnTo>
                  <a:lnTo>
                    <a:pt x="1284" y="3"/>
                  </a:lnTo>
                  <a:lnTo>
                    <a:pt x="1292" y="1"/>
                  </a:lnTo>
                  <a:lnTo>
                    <a:pt x="1300" y="0"/>
                  </a:lnTo>
                  <a:lnTo>
                    <a:pt x="1308" y="0"/>
                  </a:lnTo>
                  <a:close/>
                </a:path>
              </a:pathLst>
            </a:custGeom>
            <a:solidFill>
              <a:srgbClr val="27DF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4089630" y="408500"/>
              <a:ext cx="1702240" cy="1665357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3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3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  <a:path w="2680" h="2622">
                  <a:moveTo>
                    <a:pt x="1349" y="1020"/>
                  </a:moveTo>
                  <a:cubicBezTo>
                    <a:pt x="1287" y="1020"/>
                    <a:pt x="1233" y="1074"/>
                    <a:pt x="1233" y="1136"/>
                  </a:cubicBezTo>
                  <a:lnTo>
                    <a:pt x="1233" y="1136"/>
                  </a:lnTo>
                  <a:cubicBezTo>
                    <a:pt x="1233" y="1161"/>
                    <a:pt x="1242" y="1185"/>
                    <a:pt x="1262" y="1210"/>
                  </a:cubicBezTo>
                  <a:lnTo>
                    <a:pt x="1262" y="1210"/>
                  </a:lnTo>
                  <a:cubicBezTo>
                    <a:pt x="1279" y="1235"/>
                    <a:pt x="1296" y="1260"/>
                    <a:pt x="1300" y="1289"/>
                  </a:cubicBezTo>
                  <a:lnTo>
                    <a:pt x="1300" y="1289"/>
                  </a:lnTo>
                  <a:cubicBezTo>
                    <a:pt x="1300" y="1297"/>
                    <a:pt x="1300" y="1297"/>
                    <a:pt x="1300" y="1297"/>
                  </a:cubicBezTo>
                  <a:lnTo>
                    <a:pt x="1300" y="1297"/>
                  </a:lnTo>
                  <a:cubicBezTo>
                    <a:pt x="1337" y="1297"/>
                    <a:pt x="1337" y="1297"/>
                    <a:pt x="1337" y="1297"/>
                  </a:cubicBezTo>
                  <a:lnTo>
                    <a:pt x="1337" y="1297"/>
                  </a:lnTo>
                  <a:cubicBezTo>
                    <a:pt x="1341" y="1289"/>
                    <a:pt x="1341" y="1289"/>
                    <a:pt x="1341" y="1289"/>
                  </a:cubicBezTo>
                  <a:lnTo>
                    <a:pt x="1341" y="1289"/>
                  </a:lnTo>
                  <a:cubicBezTo>
                    <a:pt x="1341" y="1272"/>
                    <a:pt x="1341" y="1227"/>
                    <a:pt x="1325" y="1194"/>
                  </a:cubicBezTo>
                  <a:lnTo>
                    <a:pt x="1325" y="1194"/>
                  </a:lnTo>
                  <a:cubicBezTo>
                    <a:pt x="1333" y="1194"/>
                    <a:pt x="1341" y="1190"/>
                    <a:pt x="1349" y="1190"/>
                  </a:cubicBezTo>
                  <a:lnTo>
                    <a:pt x="1349" y="1190"/>
                  </a:lnTo>
                  <a:cubicBezTo>
                    <a:pt x="1354" y="1190"/>
                    <a:pt x="1354" y="1190"/>
                    <a:pt x="1354" y="1190"/>
                  </a:cubicBezTo>
                  <a:lnTo>
                    <a:pt x="1354" y="1190"/>
                  </a:lnTo>
                  <a:cubicBezTo>
                    <a:pt x="1362" y="1190"/>
                    <a:pt x="1370" y="1194"/>
                    <a:pt x="1374" y="1194"/>
                  </a:cubicBezTo>
                  <a:lnTo>
                    <a:pt x="1374" y="1194"/>
                  </a:lnTo>
                  <a:cubicBezTo>
                    <a:pt x="1366" y="1219"/>
                    <a:pt x="1362" y="1248"/>
                    <a:pt x="1362" y="1289"/>
                  </a:cubicBezTo>
                  <a:lnTo>
                    <a:pt x="1362" y="1289"/>
                  </a:lnTo>
                  <a:cubicBezTo>
                    <a:pt x="1362" y="1297"/>
                    <a:pt x="1362" y="1297"/>
                    <a:pt x="1362" y="1297"/>
                  </a:cubicBezTo>
                  <a:lnTo>
                    <a:pt x="1362" y="1297"/>
                  </a:lnTo>
                  <a:cubicBezTo>
                    <a:pt x="1399" y="1297"/>
                    <a:pt x="1399" y="1297"/>
                    <a:pt x="1399" y="1297"/>
                  </a:cubicBezTo>
                  <a:lnTo>
                    <a:pt x="1399" y="1297"/>
                  </a:lnTo>
                  <a:cubicBezTo>
                    <a:pt x="1403" y="1289"/>
                    <a:pt x="1403" y="1289"/>
                    <a:pt x="1403" y="1289"/>
                  </a:cubicBezTo>
                  <a:lnTo>
                    <a:pt x="1403" y="1289"/>
                  </a:lnTo>
                  <a:cubicBezTo>
                    <a:pt x="1407" y="1260"/>
                    <a:pt x="1424" y="1235"/>
                    <a:pt x="1440" y="1210"/>
                  </a:cubicBezTo>
                  <a:lnTo>
                    <a:pt x="1440" y="1210"/>
                  </a:lnTo>
                  <a:cubicBezTo>
                    <a:pt x="1457" y="1190"/>
                    <a:pt x="1465" y="1161"/>
                    <a:pt x="1465" y="1136"/>
                  </a:cubicBezTo>
                  <a:lnTo>
                    <a:pt x="1465" y="1136"/>
                  </a:lnTo>
                  <a:cubicBezTo>
                    <a:pt x="1465" y="1074"/>
                    <a:pt x="1416" y="1020"/>
                    <a:pt x="1349" y="1020"/>
                  </a:cubicBezTo>
                </a:path>
                <a:path w="2680" h="2622">
                  <a:moveTo>
                    <a:pt x="1578" y="953"/>
                  </a:moveTo>
                  <a:cubicBezTo>
                    <a:pt x="1495" y="886"/>
                    <a:pt x="1387" y="853"/>
                    <a:pt x="1246" y="886"/>
                  </a:cubicBezTo>
                  <a:lnTo>
                    <a:pt x="1246" y="886"/>
                  </a:lnTo>
                  <a:cubicBezTo>
                    <a:pt x="1146" y="915"/>
                    <a:pt x="1059" y="990"/>
                    <a:pt x="1038" y="1131"/>
                  </a:cubicBezTo>
                  <a:lnTo>
                    <a:pt x="1038" y="1131"/>
                  </a:lnTo>
                  <a:cubicBezTo>
                    <a:pt x="1030" y="1177"/>
                    <a:pt x="1038" y="1202"/>
                    <a:pt x="1038" y="1206"/>
                  </a:cubicBezTo>
                  <a:lnTo>
                    <a:pt x="1038" y="1206"/>
                  </a:lnTo>
                  <a:cubicBezTo>
                    <a:pt x="1047" y="1214"/>
                    <a:pt x="1055" y="1231"/>
                    <a:pt x="1055" y="1243"/>
                  </a:cubicBezTo>
                  <a:lnTo>
                    <a:pt x="1055" y="1243"/>
                  </a:lnTo>
                  <a:cubicBezTo>
                    <a:pt x="1055" y="1247"/>
                    <a:pt x="1051" y="1251"/>
                    <a:pt x="1051" y="1256"/>
                  </a:cubicBezTo>
                  <a:lnTo>
                    <a:pt x="1051" y="1256"/>
                  </a:lnTo>
                  <a:cubicBezTo>
                    <a:pt x="980" y="1355"/>
                    <a:pt x="980" y="1355"/>
                    <a:pt x="980" y="1355"/>
                  </a:cubicBezTo>
                  <a:lnTo>
                    <a:pt x="980" y="1355"/>
                  </a:lnTo>
                  <a:cubicBezTo>
                    <a:pt x="976" y="1363"/>
                    <a:pt x="972" y="1372"/>
                    <a:pt x="976" y="1380"/>
                  </a:cubicBezTo>
                  <a:lnTo>
                    <a:pt x="976" y="1380"/>
                  </a:lnTo>
                  <a:cubicBezTo>
                    <a:pt x="988" y="1401"/>
                    <a:pt x="1022" y="1397"/>
                    <a:pt x="1030" y="1401"/>
                  </a:cubicBezTo>
                  <a:lnTo>
                    <a:pt x="1030" y="1401"/>
                  </a:lnTo>
                  <a:cubicBezTo>
                    <a:pt x="1038" y="1405"/>
                    <a:pt x="1042" y="1417"/>
                    <a:pt x="1038" y="1430"/>
                  </a:cubicBezTo>
                  <a:lnTo>
                    <a:pt x="1038" y="1430"/>
                  </a:lnTo>
                  <a:cubicBezTo>
                    <a:pt x="1034" y="1438"/>
                    <a:pt x="1026" y="1455"/>
                    <a:pt x="1034" y="1459"/>
                  </a:cubicBezTo>
                  <a:lnTo>
                    <a:pt x="1034" y="1459"/>
                  </a:lnTo>
                  <a:cubicBezTo>
                    <a:pt x="1042" y="1463"/>
                    <a:pt x="1051" y="1467"/>
                    <a:pt x="1051" y="1467"/>
                  </a:cubicBezTo>
                  <a:lnTo>
                    <a:pt x="1051" y="1467"/>
                  </a:lnTo>
                  <a:cubicBezTo>
                    <a:pt x="1051" y="1467"/>
                    <a:pt x="1038" y="1471"/>
                    <a:pt x="1038" y="1480"/>
                  </a:cubicBezTo>
                  <a:lnTo>
                    <a:pt x="1038" y="1480"/>
                  </a:lnTo>
                  <a:cubicBezTo>
                    <a:pt x="1034" y="1488"/>
                    <a:pt x="1038" y="1500"/>
                    <a:pt x="1051" y="1505"/>
                  </a:cubicBezTo>
                  <a:lnTo>
                    <a:pt x="1051" y="1505"/>
                  </a:lnTo>
                  <a:cubicBezTo>
                    <a:pt x="1051" y="1505"/>
                    <a:pt x="1063" y="1534"/>
                    <a:pt x="1059" y="1563"/>
                  </a:cubicBezTo>
                  <a:lnTo>
                    <a:pt x="1059" y="1563"/>
                  </a:lnTo>
                  <a:cubicBezTo>
                    <a:pt x="1055" y="1588"/>
                    <a:pt x="1047" y="1613"/>
                    <a:pt x="1067" y="1629"/>
                  </a:cubicBezTo>
                  <a:lnTo>
                    <a:pt x="1067" y="1629"/>
                  </a:lnTo>
                  <a:cubicBezTo>
                    <a:pt x="1088" y="1646"/>
                    <a:pt x="1171" y="1633"/>
                    <a:pt x="1221" y="1617"/>
                  </a:cubicBezTo>
                  <a:lnTo>
                    <a:pt x="1221" y="1617"/>
                  </a:lnTo>
                  <a:cubicBezTo>
                    <a:pt x="1221" y="1617"/>
                    <a:pt x="1238" y="1646"/>
                    <a:pt x="1254" y="1720"/>
                  </a:cubicBezTo>
                  <a:lnTo>
                    <a:pt x="1254" y="1720"/>
                  </a:lnTo>
                  <a:cubicBezTo>
                    <a:pt x="1603" y="1613"/>
                    <a:pt x="1603" y="1613"/>
                    <a:pt x="1603" y="1613"/>
                  </a:cubicBezTo>
                  <a:lnTo>
                    <a:pt x="1603" y="1613"/>
                  </a:lnTo>
                  <a:cubicBezTo>
                    <a:pt x="1582" y="1559"/>
                    <a:pt x="1574" y="1530"/>
                    <a:pt x="1574" y="1513"/>
                  </a:cubicBezTo>
                  <a:lnTo>
                    <a:pt x="1574" y="1513"/>
                  </a:lnTo>
                  <a:cubicBezTo>
                    <a:pt x="1566" y="1467"/>
                    <a:pt x="1636" y="1384"/>
                    <a:pt x="1661" y="1293"/>
                  </a:cubicBezTo>
                  <a:lnTo>
                    <a:pt x="1661" y="1293"/>
                  </a:lnTo>
                  <a:cubicBezTo>
                    <a:pt x="1690" y="1189"/>
                    <a:pt x="1699" y="1052"/>
                    <a:pt x="1578" y="953"/>
                  </a:cubicBezTo>
                  <a:moveTo>
                    <a:pt x="1462" y="1227"/>
                  </a:moveTo>
                  <a:cubicBezTo>
                    <a:pt x="1437" y="1260"/>
                    <a:pt x="1429" y="1285"/>
                    <a:pt x="1429" y="1310"/>
                  </a:cubicBezTo>
                  <a:lnTo>
                    <a:pt x="1429" y="1310"/>
                  </a:lnTo>
                  <a:cubicBezTo>
                    <a:pt x="1429" y="1384"/>
                    <a:pt x="1429" y="1384"/>
                    <a:pt x="1429" y="1384"/>
                  </a:cubicBezTo>
                  <a:lnTo>
                    <a:pt x="1429" y="1384"/>
                  </a:lnTo>
                  <a:cubicBezTo>
                    <a:pt x="1429" y="1405"/>
                    <a:pt x="1416" y="1417"/>
                    <a:pt x="1404" y="1417"/>
                  </a:cubicBezTo>
                  <a:lnTo>
                    <a:pt x="1404" y="1417"/>
                  </a:lnTo>
                  <a:cubicBezTo>
                    <a:pt x="1375" y="1417"/>
                    <a:pt x="1375" y="1417"/>
                    <a:pt x="1375" y="1417"/>
                  </a:cubicBezTo>
                  <a:lnTo>
                    <a:pt x="1375" y="1417"/>
                  </a:lnTo>
                  <a:cubicBezTo>
                    <a:pt x="1371" y="1417"/>
                    <a:pt x="1371" y="1417"/>
                    <a:pt x="1371" y="1417"/>
                  </a:cubicBezTo>
                  <a:lnTo>
                    <a:pt x="1371" y="1417"/>
                  </a:lnTo>
                  <a:cubicBezTo>
                    <a:pt x="1366" y="1426"/>
                    <a:pt x="1358" y="1430"/>
                    <a:pt x="1350" y="1430"/>
                  </a:cubicBezTo>
                  <a:lnTo>
                    <a:pt x="1350" y="1430"/>
                  </a:lnTo>
                  <a:cubicBezTo>
                    <a:pt x="1342" y="1430"/>
                    <a:pt x="1337" y="1426"/>
                    <a:pt x="1333" y="1417"/>
                  </a:cubicBezTo>
                  <a:lnTo>
                    <a:pt x="1333" y="1417"/>
                  </a:lnTo>
                  <a:cubicBezTo>
                    <a:pt x="1329" y="1417"/>
                    <a:pt x="1329" y="1417"/>
                    <a:pt x="1329" y="1417"/>
                  </a:cubicBezTo>
                  <a:lnTo>
                    <a:pt x="1329" y="1417"/>
                  </a:lnTo>
                  <a:cubicBezTo>
                    <a:pt x="1300" y="1417"/>
                    <a:pt x="1300" y="1417"/>
                    <a:pt x="1300" y="1417"/>
                  </a:cubicBezTo>
                  <a:lnTo>
                    <a:pt x="1300" y="1417"/>
                  </a:lnTo>
                  <a:cubicBezTo>
                    <a:pt x="1287" y="1417"/>
                    <a:pt x="1275" y="1405"/>
                    <a:pt x="1275" y="1388"/>
                  </a:cubicBezTo>
                  <a:lnTo>
                    <a:pt x="1275" y="1388"/>
                  </a:lnTo>
                  <a:cubicBezTo>
                    <a:pt x="1275" y="1310"/>
                    <a:pt x="1275" y="1310"/>
                    <a:pt x="1275" y="1310"/>
                  </a:cubicBezTo>
                  <a:lnTo>
                    <a:pt x="1275" y="1310"/>
                  </a:lnTo>
                  <a:cubicBezTo>
                    <a:pt x="1275" y="1285"/>
                    <a:pt x="1263" y="1260"/>
                    <a:pt x="1242" y="1227"/>
                  </a:cubicBezTo>
                  <a:lnTo>
                    <a:pt x="1242" y="1227"/>
                  </a:lnTo>
                  <a:cubicBezTo>
                    <a:pt x="1217" y="1197"/>
                    <a:pt x="1209" y="1168"/>
                    <a:pt x="1209" y="1135"/>
                  </a:cubicBezTo>
                  <a:lnTo>
                    <a:pt x="1209" y="1135"/>
                  </a:lnTo>
                  <a:cubicBezTo>
                    <a:pt x="1209" y="1056"/>
                    <a:pt x="1271" y="994"/>
                    <a:pt x="1350" y="994"/>
                  </a:cubicBezTo>
                  <a:lnTo>
                    <a:pt x="1350" y="994"/>
                  </a:lnTo>
                  <a:cubicBezTo>
                    <a:pt x="1429" y="994"/>
                    <a:pt x="1495" y="1056"/>
                    <a:pt x="1495" y="1135"/>
                  </a:cubicBezTo>
                  <a:lnTo>
                    <a:pt x="1495" y="1135"/>
                  </a:lnTo>
                  <a:cubicBezTo>
                    <a:pt x="1495" y="1168"/>
                    <a:pt x="1483" y="1197"/>
                    <a:pt x="1462" y="1227"/>
                  </a:cubicBezTo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518839" y="2137822"/>
              <a:ext cx="3418645" cy="759909"/>
            </a:xfrm>
            <a:custGeom>
              <a:rect l="0" t="0" r="0" b="0"/>
              <a:pathLst>
                <a:path w="5383" h="1196">
                  <a:moveTo>
                    <a:pt x="668" y="514"/>
                  </a:moveTo>
                  <a:cubicBezTo>
                    <a:pt x="614" y="514"/>
                    <a:pt x="614" y="514"/>
                    <a:pt x="614" y="514"/>
                  </a:cubicBezTo>
                  <a:lnTo>
                    <a:pt x="614" y="514"/>
                  </a:lnTo>
                  <a:cubicBezTo>
                    <a:pt x="606" y="476"/>
                    <a:pt x="593" y="443"/>
                    <a:pt x="573" y="414"/>
                  </a:cubicBezTo>
                  <a:lnTo>
                    <a:pt x="573" y="414"/>
                  </a:lnTo>
                  <a:cubicBezTo>
                    <a:pt x="610" y="377"/>
                    <a:pt x="610" y="377"/>
                    <a:pt x="610" y="377"/>
                  </a:cubicBezTo>
                  <a:lnTo>
                    <a:pt x="610" y="377"/>
                  </a:lnTo>
                  <a:cubicBezTo>
                    <a:pt x="618" y="368"/>
                    <a:pt x="622" y="352"/>
                    <a:pt x="614" y="348"/>
                  </a:cubicBezTo>
                  <a:lnTo>
                    <a:pt x="614" y="348"/>
                  </a:lnTo>
                  <a:cubicBezTo>
                    <a:pt x="564" y="298"/>
                    <a:pt x="564" y="298"/>
                    <a:pt x="564" y="298"/>
                  </a:cubicBezTo>
                  <a:lnTo>
                    <a:pt x="564" y="298"/>
                  </a:lnTo>
                  <a:cubicBezTo>
                    <a:pt x="560" y="290"/>
                    <a:pt x="544" y="294"/>
                    <a:pt x="535" y="302"/>
                  </a:cubicBezTo>
                  <a:lnTo>
                    <a:pt x="535" y="302"/>
                  </a:lnTo>
                  <a:cubicBezTo>
                    <a:pt x="498" y="339"/>
                    <a:pt x="498" y="339"/>
                    <a:pt x="498" y="339"/>
                  </a:cubicBezTo>
                  <a:lnTo>
                    <a:pt x="498" y="339"/>
                  </a:lnTo>
                  <a:cubicBezTo>
                    <a:pt x="469" y="319"/>
                    <a:pt x="436" y="306"/>
                    <a:pt x="398" y="298"/>
                  </a:cubicBezTo>
                  <a:lnTo>
                    <a:pt x="398" y="298"/>
                  </a:lnTo>
                  <a:cubicBezTo>
                    <a:pt x="398" y="244"/>
                    <a:pt x="398" y="244"/>
                    <a:pt x="398" y="244"/>
                  </a:cubicBezTo>
                  <a:lnTo>
                    <a:pt x="398" y="244"/>
                  </a:lnTo>
                  <a:cubicBezTo>
                    <a:pt x="398" y="231"/>
                    <a:pt x="390" y="219"/>
                    <a:pt x="382" y="219"/>
                  </a:cubicBezTo>
                  <a:lnTo>
                    <a:pt x="382" y="219"/>
                  </a:lnTo>
                  <a:cubicBezTo>
                    <a:pt x="311" y="219"/>
                    <a:pt x="311" y="219"/>
                    <a:pt x="311" y="219"/>
                  </a:cubicBezTo>
                  <a:lnTo>
                    <a:pt x="311" y="219"/>
                  </a:lnTo>
                  <a:cubicBezTo>
                    <a:pt x="303" y="219"/>
                    <a:pt x="294" y="231"/>
                    <a:pt x="294" y="244"/>
                  </a:cubicBezTo>
                  <a:lnTo>
                    <a:pt x="294" y="244"/>
                  </a:lnTo>
                  <a:cubicBezTo>
                    <a:pt x="294" y="298"/>
                    <a:pt x="294" y="298"/>
                    <a:pt x="294" y="298"/>
                  </a:cubicBezTo>
                  <a:lnTo>
                    <a:pt x="294" y="298"/>
                  </a:lnTo>
                  <a:cubicBezTo>
                    <a:pt x="257" y="306"/>
                    <a:pt x="224" y="319"/>
                    <a:pt x="191" y="339"/>
                  </a:cubicBezTo>
                  <a:lnTo>
                    <a:pt x="191" y="339"/>
                  </a:lnTo>
                  <a:cubicBezTo>
                    <a:pt x="153" y="302"/>
                    <a:pt x="153" y="302"/>
                    <a:pt x="153" y="302"/>
                  </a:cubicBezTo>
                  <a:lnTo>
                    <a:pt x="153" y="302"/>
                  </a:lnTo>
                  <a:cubicBezTo>
                    <a:pt x="145" y="294"/>
                    <a:pt x="132" y="290"/>
                    <a:pt x="124" y="298"/>
                  </a:cubicBezTo>
                  <a:lnTo>
                    <a:pt x="124" y="298"/>
                  </a:lnTo>
                  <a:cubicBezTo>
                    <a:pt x="74" y="348"/>
                    <a:pt x="74" y="348"/>
                    <a:pt x="74" y="348"/>
                  </a:cubicBezTo>
                  <a:lnTo>
                    <a:pt x="74" y="348"/>
                  </a:lnTo>
                  <a:cubicBezTo>
                    <a:pt x="70" y="352"/>
                    <a:pt x="70" y="368"/>
                    <a:pt x="78" y="377"/>
                  </a:cubicBezTo>
                  <a:lnTo>
                    <a:pt x="78" y="377"/>
                  </a:lnTo>
                  <a:cubicBezTo>
                    <a:pt x="120" y="414"/>
                    <a:pt x="120" y="414"/>
                    <a:pt x="120" y="414"/>
                  </a:cubicBezTo>
                  <a:lnTo>
                    <a:pt x="120" y="414"/>
                  </a:lnTo>
                  <a:cubicBezTo>
                    <a:pt x="99" y="443"/>
                    <a:pt x="83" y="476"/>
                    <a:pt x="78" y="514"/>
                  </a:cubicBezTo>
                  <a:lnTo>
                    <a:pt x="78" y="514"/>
                  </a:lnTo>
                  <a:cubicBezTo>
                    <a:pt x="24" y="514"/>
                    <a:pt x="24" y="514"/>
                    <a:pt x="24" y="514"/>
                  </a:cubicBezTo>
                  <a:lnTo>
                    <a:pt x="24" y="514"/>
                  </a:lnTo>
                  <a:cubicBezTo>
                    <a:pt x="8" y="514"/>
                    <a:pt x="0" y="522"/>
                    <a:pt x="0" y="530"/>
                  </a:cubicBezTo>
                  <a:lnTo>
                    <a:pt x="0" y="530"/>
                  </a:lnTo>
                  <a:cubicBezTo>
                    <a:pt x="0" y="601"/>
                    <a:pt x="0" y="601"/>
                    <a:pt x="0" y="601"/>
                  </a:cubicBezTo>
                  <a:lnTo>
                    <a:pt x="0" y="601"/>
                  </a:lnTo>
                  <a:cubicBezTo>
                    <a:pt x="0" y="609"/>
                    <a:pt x="8" y="618"/>
                    <a:pt x="24" y="618"/>
                  </a:cubicBezTo>
                  <a:lnTo>
                    <a:pt x="24" y="618"/>
                  </a:lnTo>
                  <a:cubicBezTo>
                    <a:pt x="78" y="618"/>
                    <a:pt x="78" y="618"/>
                    <a:pt x="78" y="618"/>
                  </a:cubicBezTo>
                  <a:lnTo>
                    <a:pt x="78" y="618"/>
                  </a:lnTo>
                  <a:cubicBezTo>
                    <a:pt x="83" y="655"/>
                    <a:pt x="99" y="688"/>
                    <a:pt x="120" y="717"/>
                  </a:cubicBezTo>
                  <a:lnTo>
                    <a:pt x="120" y="717"/>
                  </a:lnTo>
                  <a:cubicBezTo>
                    <a:pt x="78" y="759"/>
                    <a:pt x="78" y="759"/>
                    <a:pt x="78" y="759"/>
                  </a:cubicBezTo>
                  <a:lnTo>
                    <a:pt x="78" y="759"/>
                  </a:lnTo>
                  <a:cubicBezTo>
                    <a:pt x="70" y="767"/>
                    <a:pt x="70" y="780"/>
                    <a:pt x="74" y="788"/>
                  </a:cubicBezTo>
                  <a:lnTo>
                    <a:pt x="74" y="788"/>
                  </a:lnTo>
                  <a:cubicBezTo>
                    <a:pt x="124" y="834"/>
                    <a:pt x="124" y="834"/>
                    <a:pt x="124" y="834"/>
                  </a:cubicBezTo>
                  <a:lnTo>
                    <a:pt x="124" y="834"/>
                  </a:lnTo>
                  <a:cubicBezTo>
                    <a:pt x="132" y="842"/>
                    <a:pt x="145" y="842"/>
                    <a:pt x="153" y="829"/>
                  </a:cubicBezTo>
                  <a:lnTo>
                    <a:pt x="153" y="829"/>
                  </a:lnTo>
                  <a:cubicBezTo>
                    <a:pt x="191" y="792"/>
                    <a:pt x="191" y="792"/>
                    <a:pt x="191" y="792"/>
                  </a:cubicBezTo>
                  <a:lnTo>
                    <a:pt x="191" y="792"/>
                  </a:lnTo>
                  <a:cubicBezTo>
                    <a:pt x="224" y="813"/>
                    <a:pt x="257" y="829"/>
                    <a:pt x="294" y="834"/>
                  </a:cubicBezTo>
                  <a:lnTo>
                    <a:pt x="294" y="834"/>
                  </a:lnTo>
                  <a:cubicBezTo>
                    <a:pt x="294" y="888"/>
                    <a:pt x="294" y="888"/>
                    <a:pt x="294" y="888"/>
                  </a:cubicBezTo>
                  <a:lnTo>
                    <a:pt x="294" y="888"/>
                  </a:lnTo>
                  <a:cubicBezTo>
                    <a:pt x="294" y="900"/>
                    <a:pt x="303" y="913"/>
                    <a:pt x="311" y="913"/>
                  </a:cubicBezTo>
                  <a:lnTo>
                    <a:pt x="311" y="913"/>
                  </a:lnTo>
                  <a:cubicBezTo>
                    <a:pt x="382" y="913"/>
                    <a:pt x="382" y="913"/>
                    <a:pt x="382" y="913"/>
                  </a:cubicBezTo>
                  <a:lnTo>
                    <a:pt x="382" y="913"/>
                  </a:lnTo>
                  <a:cubicBezTo>
                    <a:pt x="390" y="913"/>
                    <a:pt x="398" y="900"/>
                    <a:pt x="398" y="888"/>
                  </a:cubicBezTo>
                  <a:lnTo>
                    <a:pt x="398" y="888"/>
                  </a:lnTo>
                  <a:cubicBezTo>
                    <a:pt x="398" y="834"/>
                    <a:pt x="398" y="834"/>
                    <a:pt x="398" y="834"/>
                  </a:cubicBezTo>
                  <a:lnTo>
                    <a:pt x="398" y="834"/>
                  </a:lnTo>
                  <a:cubicBezTo>
                    <a:pt x="436" y="829"/>
                    <a:pt x="469" y="813"/>
                    <a:pt x="498" y="792"/>
                  </a:cubicBezTo>
                  <a:lnTo>
                    <a:pt x="498" y="792"/>
                  </a:lnTo>
                  <a:cubicBezTo>
                    <a:pt x="535" y="829"/>
                    <a:pt x="535" y="829"/>
                    <a:pt x="535" y="829"/>
                  </a:cubicBezTo>
                  <a:lnTo>
                    <a:pt x="535" y="829"/>
                  </a:lnTo>
                  <a:cubicBezTo>
                    <a:pt x="544" y="842"/>
                    <a:pt x="560" y="842"/>
                    <a:pt x="564" y="834"/>
                  </a:cubicBezTo>
                  <a:lnTo>
                    <a:pt x="564" y="834"/>
                  </a:lnTo>
                  <a:cubicBezTo>
                    <a:pt x="614" y="788"/>
                    <a:pt x="614" y="788"/>
                    <a:pt x="614" y="788"/>
                  </a:cubicBezTo>
                  <a:lnTo>
                    <a:pt x="614" y="788"/>
                  </a:lnTo>
                  <a:cubicBezTo>
                    <a:pt x="622" y="780"/>
                    <a:pt x="618" y="767"/>
                    <a:pt x="610" y="759"/>
                  </a:cubicBezTo>
                  <a:lnTo>
                    <a:pt x="610" y="759"/>
                  </a:lnTo>
                  <a:cubicBezTo>
                    <a:pt x="573" y="717"/>
                    <a:pt x="573" y="717"/>
                    <a:pt x="573" y="717"/>
                  </a:cubicBezTo>
                  <a:lnTo>
                    <a:pt x="573" y="717"/>
                  </a:lnTo>
                  <a:cubicBezTo>
                    <a:pt x="593" y="688"/>
                    <a:pt x="606" y="655"/>
                    <a:pt x="614" y="618"/>
                  </a:cubicBezTo>
                  <a:lnTo>
                    <a:pt x="614" y="618"/>
                  </a:lnTo>
                  <a:cubicBezTo>
                    <a:pt x="668" y="618"/>
                    <a:pt x="668" y="618"/>
                    <a:pt x="668" y="618"/>
                  </a:cubicBezTo>
                  <a:lnTo>
                    <a:pt x="668" y="618"/>
                  </a:lnTo>
                  <a:cubicBezTo>
                    <a:pt x="681" y="618"/>
                    <a:pt x="693" y="609"/>
                    <a:pt x="693" y="601"/>
                  </a:cubicBezTo>
                  <a:lnTo>
                    <a:pt x="693" y="601"/>
                  </a:lnTo>
                  <a:cubicBezTo>
                    <a:pt x="693" y="530"/>
                    <a:pt x="693" y="530"/>
                    <a:pt x="693" y="530"/>
                  </a:cubicBezTo>
                  <a:lnTo>
                    <a:pt x="693" y="530"/>
                  </a:lnTo>
                  <a:cubicBezTo>
                    <a:pt x="693" y="522"/>
                    <a:pt x="681" y="514"/>
                    <a:pt x="668" y="514"/>
                  </a:cubicBezTo>
                  <a:moveTo>
                    <a:pt x="344" y="692"/>
                  </a:moveTo>
                  <a:cubicBezTo>
                    <a:pt x="274" y="692"/>
                    <a:pt x="215" y="638"/>
                    <a:pt x="215" y="568"/>
                  </a:cubicBezTo>
                  <a:lnTo>
                    <a:pt x="215" y="568"/>
                  </a:lnTo>
                  <a:cubicBezTo>
                    <a:pt x="215" y="497"/>
                    <a:pt x="274" y="439"/>
                    <a:pt x="344" y="439"/>
                  </a:cubicBezTo>
                  <a:lnTo>
                    <a:pt x="344" y="439"/>
                  </a:lnTo>
                  <a:cubicBezTo>
                    <a:pt x="415" y="439"/>
                    <a:pt x="473" y="497"/>
                    <a:pt x="473" y="568"/>
                  </a:cubicBezTo>
                  <a:lnTo>
                    <a:pt x="473" y="568"/>
                  </a:lnTo>
                  <a:cubicBezTo>
                    <a:pt x="473" y="638"/>
                    <a:pt x="415" y="692"/>
                    <a:pt x="344" y="692"/>
                  </a:cubicBezTo>
                </a:path>
                <a:path w="5383" h="1196">
                  <a:moveTo>
                    <a:pt x="1033" y="211"/>
                  </a:moveTo>
                  <a:cubicBezTo>
                    <a:pt x="996" y="211"/>
                    <a:pt x="996" y="211"/>
                    <a:pt x="996" y="211"/>
                  </a:cubicBezTo>
                  <a:lnTo>
                    <a:pt x="996" y="211"/>
                  </a:lnTo>
                  <a:cubicBezTo>
                    <a:pt x="987" y="182"/>
                    <a:pt x="979" y="157"/>
                    <a:pt x="962" y="137"/>
                  </a:cubicBezTo>
                  <a:lnTo>
                    <a:pt x="962" y="137"/>
                  </a:lnTo>
                  <a:cubicBezTo>
                    <a:pt x="992" y="112"/>
                    <a:pt x="992" y="112"/>
                    <a:pt x="992" y="112"/>
                  </a:cubicBezTo>
                  <a:lnTo>
                    <a:pt x="992" y="112"/>
                  </a:lnTo>
                  <a:cubicBezTo>
                    <a:pt x="1000" y="103"/>
                    <a:pt x="1000" y="95"/>
                    <a:pt x="996" y="91"/>
                  </a:cubicBezTo>
                  <a:lnTo>
                    <a:pt x="996" y="91"/>
                  </a:lnTo>
                  <a:cubicBezTo>
                    <a:pt x="958" y="54"/>
                    <a:pt x="958" y="54"/>
                    <a:pt x="958" y="54"/>
                  </a:cubicBezTo>
                  <a:lnTo>
                    <a:pt x="958" y="54"/>
                  </a:lnTo>
                  <a:cubicBezTo>
                    <a:pt x="954" y="49"/>
                    <a:pt x="946" y="49"/>
                    <a:pt x="937" y="58"/>
                  </a:cubicBezTo>
                  <a:lnTo>
                    <a:pt x="937" y="58"/>
                  </a:lnTo>
                  <a:cubicBezTo>
                    <a:pt x="908" y="83"/>
                    <a:pt x="908" y="83"/>
                    <a:pt x="908" y="83"/>
                  </a:cubicBezTo>
                  <a:lnTo>
                    <a:pt x="908" y="83"/>
                  </a:lnTo>
                  <a:cubicBezTo>
                    <a:pt x="887" y="70"/>
                    <a:pt x="862" y="58"/>
                    <a:pt x="837" y="54"/>
                  </a:cubicBezTo>
                  <a:lnTo>
                    <a:pt x="837" y="54"/>
                  </a:lnTo>
                  <a:cubicBezTo>
                    <a:pt x="837" y="16"/>
                    <a:pt x="837" y="16"/>
                    <a:pt x="837" y="16"/>
                  </a:cubicBezTo>
                  <a:lnTo>
                    <a:pt x="837" y="16"/>
                  </a:lnTo>
                  <a:cubicBezTo>
                    <a:pt x="837" y="4"/>
                    <a:pt x="833" y="0"/>
                    <a:pt x="824" y="0"/>
                  </a:cubicBezTo>
                  <a:lnTo>
                    <a:pt x="824" y="0"/>
                  </a:lnTo>
                  <a:cubicBezTo>
                    <a:pt x="774" y="0"/>
                    <a:pt x="774" y="0"/>
                    <a:pt x="774" y="0"/>
                  </a:cubicBezTo>
                  <a:lnTo>
                    <a:pt x="774" y="0"/>
                  </a:lnTo>
                  <a:cubicBezTo>
                    <a:pt x="766" y="0"/>
                    <a:pt x="761" y="4"/>
                    <a:pt x="761" y="16"/>
                  </a:cubicBezTo>
                  <a:lnTo>
                    <a:pt x="761" y="16"/>
                  </a:lnTo>
                  <a:cubicBezTo>
                    <a:pt x="761" y="54"/>
                    <a:pt x="761" y="54"/>
                    <a:pt x="761" y="54"/>
                  </a:cubicBezTo>
                  <a:lnTo>
                    <a:pt x="761" y="54"/>
                  </a:lnTo>
                  <a:cubicBezTo>
                    <a:pt x="732" y="58"/>
                    <a:pt x="707" y="70"/>
                    <a:pt x="686" y="83"/>
                  </a:cubicBezTo>
                  <a:lnTo>
                    <a:pt x="686" y="83"/>
                  </a:lnTo>
                  <a:cubicBezTo>
                    <a:pt x="661" y="58"/>
                    <a:pt x="661" y="58"/>
                    <a:pt x="661" y="58"/>
                  </a:cubicBezTo>
                  <a:lnTo>
                    <a:pt x="661" y="58"/>
                  </a:lnTo>
                  <a:cubicBezTo>
                    <a:pt x="653" y="49"/>
                    <a:pt x="644" y="49"/>
                    <a:pt x="636" y="54"/>
                  </a:cubicBezTo>
                  <a:lnTo>
                    <a:pt x="636" y="54"/>
                  </a:lnTo>
                  <a:cubicBezTo>
                    <a:pt x="602" y="91"/>
                    <a:pt x="602" y="91"/>
                    <a:pt x="602" y="91"/>
                  </a:cubicBezTo>
                  <a:lnTo>
                    <a:pt x="602" y="91"/>
                  </a:lnTo>
                  <a:cubicBezTo>
                    <a:pt x="598" y="95"/>
                    <a:pt x="598" y="103"/>
                    <a:pt x="607" y="112"/>
                  </a:cubicBezTo>
                  <a:lnTo>
                    <a:pt x="607" y="112"/>
                  </a:lnTo>
                  <a:cubicBezTo>
                    <a:pt x="632" y="137"/>
                    <a:pt x="632" y="137"/>
                    <a:pt x="632" y="137"/>
                  </a:cubicBezTo>
                  <a:lnTo>
                    <a:pt x="632" y="137"/>
                  </a:lnTo>
                  <a:cubicBezTo>
                    <a:pt x="619" y="157"/>
                    <a:pt x="607" y="182"/>
                    <a:pt x="602" y="211"/>
                  </a:cubicBezTo>
                  <a:lnTo>
                    <a:pt x="602" y="211"/>
                  </a:lnTo>
                  <a:cubicBezTo>
                    <a:pt x="565" y="211"/>
                    <a:pt x="565" y="211"/>
                    <a:pt x="565" y="211"/>
                  </a:cubicBezTo>
                  <a:lnTo>
                    <a:pt x="565" y="211"/>
                  </a:lnTo>
                  <a:cubicBezTo>
                    <a:pt x="552" y="211"/>
                    <a:pt x="544" y="216"/>
                    <a:pt x="544" y="224"/>
                  </a:cubicBezTo>
                  <a:lnTo>
                    <a:pt x="544" y="224"/>
                  </a:lnTo>
                  <a:cubicBezTo>
                    <a:pt x="544" y="274"/>
                    <a:pt x="544" y="274"/>
                    <a:pt x="544" y="274"/>
                  </a:cubicBezTo>
                  <a:lnTo>
                    <a:pt x="544" y="274"/>
                  </a:lnTo>
                  <a:cubicBezTo>
                    <a:pt x="544" y="282"/>
                    <a:pt x="552" y="286"/>
                    <a:pt x="565" y="286"/>
                  </a:cubicBezTo>
                  <a:lnTo>
                    <a:pt x="565" y="286"/>
                  </a:lnTo>
                  <a:cubicBezTo>
                    <a:pt x="602" y="286"/>
                    <a:pt x="602" y="286"/>
                    <a:pt x="602" y="286"/>
                  </a:cubicBezTo>
                  <a:lnTo>
                    <a:pt x="602" y="286"/>
                  </a:lnTo>
                  <a:cubicBezTo>
                    <a:pt x="607" y="315"/>
                    <a:pt x="619" y="336"/>
                    <a:pt x="632" y="361"/>
                  </a:cubicBezTo>
                  <a:lnTo>
                    <a:pt x="632" y="361"/>
                  </a:lnTo>
                  <a:cubicBezTo>
                    <a:pt x="607" y="386"/>
                    <a:pt x="607" y="386"/>
                    <a:pt x="607" y="386"/>
                  </a:cubicBezTo>
                  <a:lnTo>
                    <a:pt x="607" y="386"/>
                  </a:lnTo>
                  <a:cubicBezTo>
                    <a:pt x="598" y="394"/>
                    <a:pt x="598" y="403"/>
                    <a:pt x="602" y="407"/>
                  </a:cubicBezTo>
                  <a:lnTo>
                    <a:pt x="602" y="407"/>
                  </a:lnTo>
                  <a:cubicBezTo>
                    <a:pt x="636" y="444"/>
                    <a:pt x="636" y="444"/>
                    <a:pt x="636" y="444"/>
                  </a:cubicBezTo>
                  <a:lnTo>
                    <a:pt x="636" y="444"/>
                  </a:lnTo>
                  <a:cubicBezTo>
                    <a:pt x="644" y="448"/>
                    <a:pt x="653" y="448"/>
                    <a:pt x="661" y="440"/>
                  </a:cubicBezTo>
                  <a:lnTo>
                    <a:pt x="661" y="440"/>
                  </a:lnTo>
                  <a:cubicBezTo>
                    <a:pt x="686" y="415"/>
                    <a:pt x="686" y="415"/>
                    <a:pt x="686" y="415"/>
                  </a:cubicBezTo>
                  <a:lnTo>
                    <a:pt x="686" y="415"/>
                  </a:lnTo>
                  <a:cubicBezTo>
                    <a:pt x="707" y="428"/>
                    <a:pt x="732" y="440"/>
                    <a:pt x="761" y="444"/>
                  </a:cubicBezTo>
                  <a:lnTo>
                    <a:pt x="761" y="444"/>
                  </a:lnTo>
                  <a:cubicBezTo>
                    <a:pt x="761" y="482"/>
                    <a:pt x="761" y="482"/>
                    <a:pt x="761" y="482"/>
                  </a:cubicBezTo>
                  <a:lnTo>
                    <a:pt x="761" y="482"/>
                  </a:lnTo>
                  <a:cubicBezTo>
                    <a:pt x="761" y="490"/>
                    <a:pt x="766" y="498"/>
                    <a:pt x="774" y="498"/>
                  </a:cubicBezTo>
                  <a:lnTo>
                    <a:pt x="774" y="498"/>
                  </a:lnTo>
                  <a:cubicBezTo>
                    <a:pt x="824" y="498"/>
                    <a:pt x="824" y="498"/>
                    <a:pt x="824" y="498"/>
                  </a:cubicBezTo>
                  <a:lnTo>
                    <a:pt x="824" y="498"/>
                  </a:lnTo>
                  <a:cubicBezTo>
                    <a:pt x="833" y="498"/>
                    <a:pt x="837" y="490"/>
                    <a:pt x="837" y="482"/>
                  </a:cubicBezTo>
                  <a:lnTo>
                    <a:pt x="837" y="482"/>
                  </a:lnTo>
                  <a:cubicBezTo>
                    <a:pt x="837" y="444"/>
                    <a:pt x="837" y="444"/>
                    <a:pt x="837" y="444"/>
                  </a:cubicBezTo>
                  <a:lnTo>
                    <a:pt x="837" y="444"/>
                  </a:lnTo>
                  <a:cubicBezTo>
                    <a:pt x="862" y="440"/>
                    <a:pt x="887" y="428"/>
                    <a:pt x="908" y="415"/>
                  </a:cubicBezTo>
                  <a:lnTo>
                    <a:pt x="908" y="415"/>
                  </a:lnTo>
                  <a:cubicBezTo>
                    <a:pt x="937" y="440"/>
                    <a:pt x="937" y="440"/>
                    <a:pt x="937" y="440"/>
                  </a:cubicBezTo>
                  <a:lnTo>
                    <a:pt x="937" y="440"/>
                  </a:lnTo>
                  <a:cubicBezTo>
                    <a:pt x="946" y="448"/>
                    <a:pt x="954" y="448"/>
                    <a:pt x="958" y="444"/>
                  </a:cubicBezTo>
                  <a:lnTo>
                    <a:pt x="958" y="444"/>
                  </a:lnTo>
                  <a:cubicBezTo>
                    <a:pt x="996" y="407"/>
                    <a:pt x="996" y="407"/>
                    <a:pt x="996" y="407"/>
                  </a:cubicBezTo>
                  <a:lnTo>
                    <a:pt x="996" y="407"/>
                  </a:lnTo>
                  <a:cubicBezTo>
                    <a:pt x="1000" y="403"/>
                    <a:pt x="1000" y="394"/>
                    <a:pt x="992" y="386"/>
                  </a:cubicBezTo>
                  <a:lnTo>
                    <a:pt x="992" y="386"/>
                  </a:lnTo>
                  <a:cubicBezTo>
                    <a:pt x="962" y="361"/>
                    <a:pt x="962" y="361"/>
                    <a:pt x="962" y="361"/>
                  </a:cubicBezTo>
                  <a:lnTo>
                    <a:pt x="962" y="361"/>
                  </a:lnTo>
                  <a:cubicBezTo>
                    <a:pt x="979" y="336"/>
                    <a:pt x="987" y="315"/>
                    <a:pt x="996" y="286"/>
                  </a:cubicBezTo>
                  <a:lnTo>
                    <a:pt x="996" y="286"/>
                  </a:lnTo>
                  <a:cubicBezTo>
                    <a:pt x="1033" y="286"/>
                    <a:pt x="1033" y="286"/>
                    <a:pt x="1033" y="286"/>
                  </a:cubicBezTo>
                  <a:lnTo>
                    <a:pt x="1033" y="286"/>
                  </a:lnTo>
                  <a:cubicBezTo>
                    <a:pt x="1042" y="286"/>
                    <a:pt x="1050" y="282"/>
                    <a:pt x="1050" y="274"/>
                  </a:cubicBezTo>
                  <a:lnTo>
                    <a:pt x="1050" y="274"/>
                  </a:lnTo>
                  <a:cubicBezTo>
                    <a:pt x="1050" y="224"/>
                    <a:pt x="1050" y="224"/>
                    <a:pt x="1050" y="224"/>
                  </a:cubicBezTo>
                  <a:lnTo>
                    <a:pt x="1050" y="224"/>
                  </a:lnTo>
                  <a:cubicBezTo>
                    <a:pt x="1050" y="216"/>
                    <a:pt x="1042" y="211"/>
                    <a:pt x="1033" y="211"/>
                  </a:cubicBezTo>
                  <a:moveTo>
                    <a:pt x="799" y="340"/>
                  </a:moveTo>
                  <a:cubicBezTo>
                    <a:pt x="745" y="340"/>
                    <a:pt x="703" y="299"/>
                    <a:pt x="703" y="249"/>
                  </a:cubicBezTo>
                  <a:lnTo>
                    <a:pt x="703" y="249"/>
                  </a:lnTo>
                  <a:cubicBezTo>
                    <a:pt x="703" y="199"/>
                    <a:pt x="745" y="157"/>
                    <a:pt x="799" y="157"/>
                  </a:cubicBezTo>
                  <a:lnTo>
                    <a:pt x="799" y="157"/>
                  </a:lnTo>
                  <a:cubicBezTo>
                    <a:pt x="849" y="157"/>
                    <a:pt x="891" y="199"/>
                    <a:pt x="891" y="249"/>
                  </a:cubicBezTo>
                  <a:lnTo>
                    <a:pt x="891" y="249"/>
                  </a:lnTo>
                  <a:cubicBezTo>
                    <a:pt x="891" y="299"/>
                    <a:pt x="849" y="340"/>
                    <a:pt x="799" y="340"/>
                  </a:cubicBezTo>
                </a:path>
                <a:path w="5383" h="1196">
                  <a:moveTo>
                    <a:pt x="5321" y="416"/>
                  </a:moveTo>
                  <a:cubicBezTo>
                    <a:pt x="5275" y="445"/>
                    <a:pt x="5230" y="445"/>
                    <a:pt x="5213" y="445"/>
                  </a:cubicBezTo>
                  <a:lnTo>
                    <a:pt x="5213" y="445"/>
                  </a:lnTo>
                  <a:cubicBezTo>
                    <a:pt x="5051" y="654"/>
                    <a:pt x="5051" y="654"/>
                    <a:pt x="5051" y="654"/>
                  </a:cubicBezTo>
                  <a:lnTo>
                    <a:pt x="5051" y="654"/>
                  </a:lnTo>
                  <a:cubicBezTo>
                    <a:pt x="5006" y="616"/>
                    <a:pt x="5006" y="616"/>
                    <a:pt x="5006" y="616"/>
                  </a:cubicBezTo>
                  <a:lnTo>
                    <a:pt x="5006" y="616"/>
                  </a:lnTo>
                  <a:cubicBezTo>
                    <a:pt x="5184" y="424"/>
                    <a:pt x="5184" y="424"/>
                    <a:pt x="5184" y="424"/>
                  </a:cubicBezTo>
                  <a:lnTo>
                    <a:pt x="5184" y="424"/>
                  </a:lnTo>
                  <a:cubicBezTo>
                    <a:pt x="5180" y="408"/>
                    <a:pt x="5172" y="362"/>
                    <a:pt x="5192" y="308"/>
                  </a:cubicBezTo>
                  <a:lnTo>
                    <a:pt x="5192" y="308"/>
                  </a:lnTo>
                  <a:cubicBezTo>
                    <a:pt x="5221" y="245"/>
                    <a:pt x="5296" y="229"/>
                    <a:pt x="5296" y="229"/>
                  </a:cubicBezTo>
                  <a:lnTo>
                    <a:pt x="5296" y="229"/>
                  </a:lnTo>
                  <a:cubicBezTo>
                    <a:pt x="5284" y="320"/>
                    <a:pt x="5284" y="320"/>
                    <a:pt x="5284" y="320"/>
                  </a:cubicBezTo>
                  <a:lnTo>
                    <a:pt x="5284" y="320"/>
                  </a:lnTo>
                  <a:cubicBezTo>
                    <a:pt x="5288" y="316"/>
                    <a:pt x="5292" y="316"/>
                    <a:pt x="5296" y="320"/>
                  </a:cubicBezTo>
                  <a:lnTo>
                    <a:pt x="5296" y="320"/>
                  </a:lnTo>
                  <a:cubicBezTo>
                    <a:pt x="5296" y="320"/>
                    <a:pt x="5296" y="324"/>
                    <a:pt x="5296" y="329"/>
                  </a:cubicBezTo>
                  <a:lnTo>
                    <a:pt x="5296" y="329"/>
                  </a:lnTo>
                  <a:cubicBezTo>
                    <a:pt x="5383" y="299"/>
                    <a:pt x="5383" y="299"/>
                    <a:pt x="5383" y="299"/>
                  </a:cubicBezTo>
                  <a:lnTo>
                    <a:pt x="5383" y="299"/>
                  </a:lnTo>
                  <a:cubicBezTo>
                    <a:pt x="5383" y="299"/>
                    <a:pt x="5379" y="379"/>
                    <a:pt x="5321" y="416"/>
                  </a:cubicBezTo>
                </a:path>
                <a:path w="5383" h="1196">
                  <a:moveTo>
                    <a:pt x="4793" y="520"/>
                  </a:moveTo>
                  <a:cubicBezTo>
                    <a:pt x="4868" y="520"/>
                    <a:pt x="4939" y="545"/>
                    <a:pt x="5001" y="587"/>
                  </a:cubicBezTo>
                  <a:lnTo>
                    <a:pt x="5001" y="587"/>
                  </a:lnTo>
                  <a:cubicBezTo>
                    <a:pt x="4918" y="686"/>
                    <a:pt x="4918" y="686"/>
                    <a:pt x="4918" y="686"/>
                  </a:cubicBezTo>
                  <a:lnTo>
                    <a:pt x="4918" y="686"/>
                  </a:lnTo>
                  <a:cubicBezTo>
                    <a:pt x="4889" y="669"/>
                    <a:pt x="4856" y="661"/>
                    <a:pt x="4822" y="661"/>
                  </a:cubicBezTo>
                  <a:lnTo>
                    <a:pt x="4822" y="661"/>
                  </a:lnTo>
                  <a:cubicBezTo>
                    <a:pt x="4719" y="661"/>
                    <a:pt x="4644" y="744"/>
                    <a:pt x="4656" y="852"/>
                  </a:cubicBezTo>
                  <a:lnTo>
                    <a:pt x="4656" y="852"/>
                  </a:lnTo>
                  <a:cubicBezTo>
                    <a:pt x="4669" y="956"/>
                    <a:pt x="4764" y="1039"/>
                    <a:pt x="4872" y="1039"/>
                  </a:cubicBezTo>
                  <a:lnTo>
                    <a:pt x="4872" y="1039"/>
                  </a:lnTo>
                  <a:cubicBezTo>
                    <a:pt x="4976" y="1039"/>
                    <a:pt x="5047" y="956"/>
                    <a:pt x="5034" y="852"/>
                  </a:cubicBezTo>
                  <a:lnTo>
                    <a:pt x="5034" y="852"/>
                  </a:lnTo>
                  <a:cubicBezTo>
                    <a:pt x="5030" y="815"/>
                    <a:pt x="5014" y="781"/>
                    <a:pt x="4993" y="752"/>
                  </a:cubicBezTo>
                  <a:lnTo>
                    <a:pt x="4993" y="752"/>
                  </a:lnTo>
                  <a:cubicBezTo>
                    <a:pt x="5076" y="653"/>
                    <a:pt x="5076" y="653"/>
                    <a:pt x="5076" y="653"/>
                  </a:cubicBezTo>
                  <a:lnTo>
                    <a:pt x="5076" y="653"/>
                  </a:lnTo>
                  <a:cubicBezTo>
                    <a:pt x="5130" y="711"/>
                    <a:pt x="5163" y="781"/>
                    <a:pt x="5176" y="860"/>
                  </a:cubicBezTo>
                  <a:lnTo>
                    <a:pt x="5176" y="860"/>
                  </a:lnTo>
                  <a:cubicBezTo>
                    <a:pt x="5200" y="1047"/>
                    <a:pt x="5068" y="1196"/>
                    <a:pt x="4881" y="1196"/>
                  </a:cubicBezTo>
                  <a:lnTo>
                    <a:pt x="4881" y="1196"/>
                  </a:lnTo>
                  <a:cubicBezTo>
                    <a:pt x="4694" y="1196"/>
                    <a:pt x="4523" y="1047"/>
                    <a:pt x="4498" y="860"/>
                  </a:cubicBezTo>
                  <a:lnTo>
                    <a:pt x="4498" y="860"/>
                  </a:lnTo>
                  <a:cubicBezTo>
                    <a:pt x="4473" y="674"/>
                    <a:pt x="4602" y="520"/>
                    <a:pt x="4793" y="520"/>
                  </a:cubicBezTo>
                </a:path>
                <a:path w="5383" h="1196">
                  <a:moveTo>
                    <a:pt x="4867" y="989"/>
                  </a:moveTo>
                  <a:cubicBezTo>
                    <a:pt x="4789" y="989"/>
                    <a:pt x="4714" y="927"/>
                    <a:pt x="4706" y="848"/>
                  </a:cubicBezTo>
                  <a:lnTo>
                    <a:pt x="4706" y="848"/>
                  </a:lnTo>
                  <a:cubicBezTo>
                    <a:pt x="4693" y="769"/>
                    <a:pt x="4751" y="703"/>
                    <a:pt x="4830" y="703"/>
                  </a:cubicBezTo>
                  <a:lnTo>
                    <a:pt x="4830" y="703"/>
                  </a:lnTo>
                  <a:cubicBezTo>
                    <a:pt x="4851" y="703"/>
                    <a:pt x="4876" y="711"/>
                    <a:pt x="4897" y="719"/>
                  </a:cubicBezTo>
                  <a:lnTo>
                    <a:pt x="4897" y="719"/>
                  </a:lnTo>
                  <a:cubicBezTo>
                    <a:pt x="4892" y="728"/>
                    <a:pt x="4892" y="740"/>
                    <a:pt x="4897" y="748"/>
                  </a:cubicBezTo>
                  <a:lnTo>
                    <a:pt x="4897" y="748"/>
                  </a:lnTo>
                  <a:cubicBezTo>
                    <a:pt x="4843" y="827"/>
                    <a:pt x="4843" y="827"/>
                    <a:pt x="4843" y="827"/>
                  </a:cubicBezTo>
                  <a:lnTo>
                    <a:pt x="4843" y="827"/>
                  </a:lnTo>
                  <a:cubicBezTo>
                    <a:pt x="4867" y="848"/>
                    <a:pt x="4867" y="848"/>
                    <a:pt x="4867" y="848"/>
                  </a:cubicBezTo>
                  <a:lnTo>
                    <a:pt x="4867" y="848"/>
                  </a:lnTo>
                  <a:cubicBezTo>
                    <a:pt x="4938" y="786"/>
                    <a:pt x="4938" y="786"/>
                    <a:pt x="4938" y="786"/>
                  </a:cubicBezTo>
                  <a:lnTo>
                    <a:pt x="4938" y="786"/>
                  </a:lnTo>
                  <a:cubicBezTo>
                    <a:pt x="4938" y="786"/>
                    <a:pt x="4942" y="786"/>
                    <a:pt x="4942" y="786"/>
                  </a:cubicBezTo>
                  <a:lnTo>
                    <a:pt x="4942" y="786"/>
                  </a:lnTo>
                  <a:cubicBezTo>
                    <a:pt x="4951" y="786"/>
                    <a:pt x="4959" y="782"/>
                    <a:pt x="4967" y="777"/>
                  </a:cubicBezTo>
                  <a:lnTo>
                    <a:pt x="4967" y="777"/>
                  </a:lnTo>
                  <a:cubicBezTo>
                    <a:pt x="4980" y="798"/>
                    <a:pt x="4988" y="823"/>
                    <a:pt x="4992" y="848"/>
                  </a:cubicBezTo>
                  <a:lnTo>
                    <a:pt x="4992" y="848"/>
                  </a:lnTo>
                  <a:cubicBezTo>
                    <a:pt x="5000" y="927"/>
                    <a:pt x="4946" y="989"/>
                    <a:pt x="4867" y="989"/>
                  </a:cubicBezTo>
                </a:path>
                <a:path w="5383" h="1196">
                  <a:moveTo>
                    <a:pt x="4917" y="753"/>
                  </a:moveTo>
                  <a:cubicBezTo>
                    <a:pt x="4909" y="740"/>
                    <a:pt x="4913" y="728"/>
                    <a:pt x="4922" y="715"/>
                  </a:cubicBezTo>
                  <a:lnTo>
                    <a:pt x="4922" y="715"/>
                  </a:lnTo>
                  <a:cubicBezTo>
                    <a:pt x="4997" y="624"/>
                    <a:pt x="4997" y="624"/>
                    <a:pt x="4997" y="624"/>
                  </a:cubicBezTo>
                  <a:lnTo>
                    <a:pt x="4997" y="624"/>
                  </a:lnTo>
                  <a:cubicBezTo>
                    <a:pt x="5042" y="661"/>
                    <a:pt x="5042" y="661"/>
                    <a:pt x="5042" y="661"/>
                  </a:cubicBezTo>
                  <a:lnTo>
                    <a:pt x="5042" y="661"/>
                  </a:lnTo>
                  <a:cubicBezTo>
                    <a:pt x="4963" y="757"/>
                    <a:pt x="4963" y="757"/>
                    <a:pt x="4963" y="757"/>
                  </a:cubicBezTo>
                  <a:lnTo>
                    <a:pt x="4963" y="757"/>
                  </a:lnTo>
                  <a:cubicBezTo>
                    <a:pt x="4955" y="765"/>
                    <a:pt x="4942" y="769"/>
                    <a:pt x="4934" y="765"/>
                  </a:cubicBezTo>
                  <a:lnTo>
                    <a:pt x="4934" y="765"/>
                  </a:lnTo>
                  <a:cubicBezTo>
                    <a:pt x="4867" y="827"/>
                    <a:pt x="4867" y="827"/>
                    <a:pt x="4867" y="827"/>
                  </a:cubicBezTo>
                  <a:lnTo>
                    <a:pt x="4867" y="827"/>
                  </a:lnTo>
                  <a:cubicBezTo>
                    <a:pt x="4863" y="823"/>
                    <a:pt x="4863" y="823"/>
                    <a:pt x="4863" y="823"/>
                  </a:cubicBezTo>
                  <a:lnTo>
                    <a:pt x="4863" y="823"/>
                  </a:lnTo>
                  <a:lnTo>
                    <a:pt x="4917" y="753"/>
                  </a:lnTo>
                  <a:close/>
                </a:path>
              </a:pathLst>
            </a:custGeom>
            <a:solidFill>
              <a:srgbClr val="27DF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1913668" y="727593"/>
              <a:ext cx="560791" cy="705110"/>
            </a:xfrm>
            <a:custGeom>
              <a:rect l="0" t="0" r="0" b="0"/>
              <a:pathLst>
                <a:path w="883" h="1110">
                  <a:moveTo>
                    <a:pt x="616" y="117"/>
                  </a:moveTo>
                  <a:lnTo>
                    <a:pt x="717" y="0"/>
                  </a:lnTo>
                  <a:lnTo>
                    <a:pt x="883" y="175"/>
                  </a:lnTo>
                  <a:lnTo>
                    <a:pt x="781" y="289"/>
                  </a:lnTo>
                  <a:lnTo>
                    <a:pt x="616" y="117"/>
                  </a:lnTo>
                  <a:close/>
                </a:path>
                <a:path w="883" h="1110">
                  <a:moveTo>
                    <a:pt x="621" y="150"/>
                  </a:moveTo>
                  <a:cubicBezTo>
                    <a:pt x="586" y="194"/>
                    <a:pt x="586" y="194"/>
                    <a:pt x="586" y="194"/>
                  </a:cubicBezTo>
                  <a:lnTo>
                    <a:pt x="586" y="194"/>
                  </a:lnTo>
                  <a:cubicBezTo>
                    <a:pt x="377" y="297"/>
                    <a:pt x="377" y="297"/>
                    <a:pt x="377" y="297"/>
                  </a:cubicBezTo>
                  <a:lnTo>
                    <a:pt x="377" y="297"/>
                  </a:lnTo>
                  <a:cubicBezTo>
                    <a:pt x="372" y="297"/>
                    <a:pt x="342" y="312"/>
                    <a:pt x="332" y="332"/>
                  </a:cubicBezTo>
                  <a:lnTo>
                    <a:pt x="332" y="332"/>
                  </a:lnTo>
                  <a:cubicBezTo>
                    <a:pt x="323" y="346"/>
                    <a:pt x="283" y="479"/>
                    <a:pt x="278" y="493"/>
                  </a:cubicBezTo>
                  <a:lnTo>
                    <a:pt x="278" y="493"/>
                  </a:lnTo>
                  <a:cubicBezTo>
                    <a:pt x="273" y="498"/>
                    <a:pt x="273" y="518"/>
                    <a:pt x="273" y="528"/>
                  </a:cubicBezTo>
                  <a:lnTo>
                    <a:pt x="273" y="528"/>
                  </a:lnTo>
                  <a:cubicBezTo>
                    <a:pt x="273" y="532"/>
                    <a:pt x="283" y="606"/>
                    <a:pt x="288" y="650"/>
                  </a:cubicBezTo>
                  <a:lnTo>
                    <a:pt x="288" y="650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60"/>
                    <a:pt x="293" y="665"/>
                  </a:cubicBezTo>
                  <a:lnTo>
                    <a:pt x="293" y="665"/>
                  </a:lnTo>
                  <a:cubicBezTo>
                    <a:pt x="293" y="547"/>
                    <a:pt x="293" y="547"/>
                    <a:pt x="293" y="547"/>
                  </a:cubicBezTo>
                  <a:lnTo>
                    <a:pt x="293" y="547"/>
                  </a:lnTo>
                  <a:cubicBezTo>
                    <a:pt x="372" y="547"/>
                    <a:pt x="372" y="547"/>
                    <a:pt x="372" y="547"/>
                  </a:cubicBezTo>
                  <a:lnTo>
                    <a:pt x="372" y="547"/>
                  </a:lnTo>
                  <a:cubicBezTo>
                    <a:pt x="372" y="518"/>
                    <a:pt x="372" y="518"/>
                    <a:pt x="372" y="518"/>
                  </a:cubicBezTo>
                  <a:lnTo>
                    <a:pt x="372" y="518"/>
                  </a:lnTo>
                  <a:cubicBezTo>
                    <a:pt x="422" y="434"/>
                    <a:pt x="422" y="434"/>
                    <a:pt x="422" y="434"/>
                  </a:cubicBezTo>
                  <a:lnTo>
                    <a:pt x="422" y="434"/>
                  </a:lnTo>
                  <a:cubicBezTo>
                    <a:pt x="432" y="439"/>
                    <a:pt x="457" y="449"/>
                    <a:pt x="472" y="454"/>
                  </a:cubicBezTo>
                  <a:lnTo>
                    <a:pt x="472" y="454"/>
                  </a:lnTo>
                  <a:cubicBezTo>
                    <a:pt x="467" y="464"/>
                    <a:pt x="457" y="483"/>
                    <a:pt x="457" y="488"/>
                  </a:cubicBezTo>
                  <a:lnTo>
                    <a:pt x="457" y="488"/>
                  </a:lnTo>
                  <a:cubicBezTo>
                    <a:pt x="452" y="498"/>
                    <a:pt x="422" y="532"/>
                    <a:pt x="407" y="557"/>
                  </a:cubicBezTo>
                  <a:lnTo>
                    <a:pt x="407" y="557"/>
                  </a:lnTo>
                  <a:cubicBezTo>
                    <a:pt x="397" y="567"/>
                    <a:pt x="392" y="591"/>
                    <a:pt x="412" y="606"/>
                  </a:cubicBezTo>
                  <a:lnTo>
                    <a:pt x="412" y="606"/>
                  </a:lnTo>
                  <a:cubicBezTo>
                    <a:pt x="417" y="611"/>
                    <a:pt x="427" y="616"/>
                    <a:pt x="437" y="616"/>
                  </a:cubicBezTo>
                  <a:lnTo>
                    <a:pt x="437" y="616"/>
                  </a:lnTo>
                  <a:cubicBezTo>
                    <a:pt x="457" y="616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596"/>
                    <a:pt x="551" y="513"/>
                    <a:pt x="586" y="498"/>
                  </a:cubicBezTo>
                  <a:lnTo>
                    <a:pt x="586" y="498"/>
                  </a:lnTo>
                  <a:cubicBezTo>
                    <a:pt x="616" y="483"/>
                    <a:pt x="705" y="415"/>
                    <a:pt x="705" y="327"/>
                  </a:cubicBezTo>
                  <a:lnTo>
                    <a:pt x="705" y="327"/>
                  </a:lnTo>
                  <a:cubicBezTo>
                    <a:pt x="740" y="278"/>
                    <a:pt x="740" y="278"/>
                    <a:pt x="740" y="278"/>
                  </a:cubicBezTo>
                  <a:lnTo>
                    <a:pt x="740" y="278"/>
                  </a:lnTo>
                  <a:lnTo>
                    <a:pt x="621" y="150"/>
                  </a:lnTo>
                  <a:close/>
                </a:path>
                <a:path w="883" h="1110">
                  <a:moveTo>
                    <a:pt x="616" y="804"/>
                  </a:moveTo>
                  <a:cubicBezTo>
                    <a:pt x="616" y="1075"/>
                    <a:pt x="616" y="1075"/>
                    <a:pt x="616" y="1075"/>
                  </a:cubicBezTo>
                  <a:lnTo>
                    <a:pt x="616" y="1075"/>
                  </a:lnTo>
                  <a:cubicBezTo>
                    <a:pt x="581" y="1075"/>
                    <a:pt x="581" y="1075"/>
                    <a:pt x="581" y="1075"/>
                  </a:cubicBezTo>
                  <a:lnTo>
                    <a:pt x="581" y="1075"/>
                  </a:lnTo>
                  <a:cubicBezTo>
                    <a:pt x="581" y="705"/>
                    <a:pt x="581" y="705"/>
                    <a:pt x="581" y="705"/>
                  </a:cubicBezTo>
                  <a:lnTo>
                    <a:pt x="581" y="705"/>
                  </a:lnTo>
                  <a:cubicBezTo>
                    <a:pt x="462" y="705"/>
                    <a:pt x="462" y="705"/>
                    <a:pt x="462" y="705"/>
                  </a:cubicBezTo>
                  <a:lnTo>
                    <a:pt x="462" y="705"/>
                  </a:lnTo>
                  <a:cubicBezTo>
                    <a:pt x="462" y="1075"/>
                    <a:pt x="462" y="1075"/>
                    <a:pt x="462" y="1075"/>
                  </a:cubicBezTo>
                  <a:lnTo>
                    <a:pt x="462" y="1075"/>
                  </a:lnTo>
                  <a:cubicBezTo>
                    <a:pt x="427" y="1075"/>
                    <a:pt x="427" y="1075"/>
                    <a:pt x="427" y="1075"/>
                  </a:cubicBezTo>
                  <a:lnTo>
                    <a:pt x="427" y="1075"/>
                  </a:lnTo>
                  <a:cubicBezTo>
                    <a:pt x="427" y="631"/>
                    <a:pt x="427" y="631"/>
                    <a:pt x="427" y="631"/>
                  </a:cubicBezTo>
                  <a:lnTo>
                    <a:pt x="427" y="631"/>
                  </a:lnTo>
                  <a:cubicBezTo>
                    <a:pt x="412" y="626"/>
                    <a:pt x="402" y="621"/>
                    <a:pt x="397" y="611"/>
                  </a:cubicBezTo>
                  <a:lnTo>
                    <a:pt x="397" y="611"/>
                  </a:lnTo>
                  <a:cubicBezTo>
                    <a:pt x="382" y="596"/>
                    <a:pt x="382" y="576"/>
                    <a:pt x="387" y="562"/>
                  </a:cubicBezTo>
                  <a:lnTo>
                    <a:pt x="387" y="562"/>
                  </a:lnTo>
                  <a:cubicBezTo>
                    <a:pt x="308" y="562"/>
                    <a:pt x="308" y="562"/>
                    <a:pt x="308" y="562"/>
                  </a:cubicBezTo>
                  <a:lnTo>
                    <a:pt x="308" y="562"/>
                  </a:lnTo>
                  <a:cubicBezTo>
                    <a:pt x="308" y="1075"/>
                    <a:pt x="308" y="1075"/>
                    <a:pt x="308" y="1075"/>
                  </a:cubicBezTo>
                  <a:lnTo>
                    <a:pt x="308" y="1075"/>
                  </a:lnTo>
                  <a:cubicBezTo>
                    <a:pt x="273" y="1075"/>
                    <a:pt x="273" y="1075"/>
                    <a:pt x="273" y="1075"/>
                  </a:cubicBezTo>
                  <a:lnTo>
                    <a:pt x="273" y="1075"/>
                  </a:lnTo>
                  <a:cubicBezTo>
                    <a:pt x="273" y="739"/>
                    <a:pt x="273" y="739"/>
                    <a:pt x="273" y="739"/>
                  </a:cubicBezTo>
                  <a:lnTo>
                    <a:pt x="273" y="739"/>
                  </a:lnTo>
                  <a:cubicBezTo>
                    <a:pt x="154" y="739"/>
                    <a:pt x="154" y="739"/>
                    <a:pt x="154" y="739"/>
                  </a:cubicBezTo>
                  <a:lnTo>
                    <a:pt x="154" y="739"/>
                  </a:lnTo>
                  <a:cubicBezTo>
                    <a:pt x="154" y="1075"/>
                    <a:pt x="154" y="1075"/>
                    <a:pt x="154" y="1075"/>
                  </a:cubicBezTo>
                  <a:lnTo>
                    <a:pt x="154" y="1075"/>
                  </a:lnTo>
                  <a:cubicBezTo>
                    <a:pt x="119" y="1075"/>
                    <a:pt x="119" y="1075"/>
                    <a:pt x="119" y="1075"/>
                  </a:cubicBezTo>
                  <a:lnTo>
                    <a:pt x="119" y="1075"/>
                  </a:lnTo>
                  <a:cubicBezTo>
                    <a:pt x="119" y="888"/>
                    <a:pt x="119" y="888"/>
                    <a:pt x="119" y="888"/>
                  </a:cubicBezTo>
                  <a:lnTo>
                    <a:pt x="119" y="888"/>
                  </a:lnTo>
                  <a:cubicBezTo>
                    <a:pt x="0" y="888"/>
                    <a:pt x="0" y="888"/>
                    <a:pt x="0" y="888"/>
                  </a:cubicBezTo>
                  <a:lnTo>
                    <a:pt x="0" y="888"/>
                  </a:lnTo>
                  <a:cubicBezTo>
                    <a:pt x="0" y="1075"/>
                    <a:pt x="0" y="1075"/>
                    <a:pt x="0" y="1075"/>
                  </a:cubicBezTo>
                  <a:lnTo>
                    <a:pt x="0" y="1075"/>
                  </a:lnTo>
                  <a:cubicBezTo>
                    <a:pt x="0" y="1110"/>
                    <a:pt x="0" y="1110"/>
                    <a:pt x="0" y="1110"/>
                  </a:cubicBezTo>
                  <a:lnTo>
                    <a:pt x="0" y="1110"/>
                  </a:lnTo>
                  <a:cubicBezTo>
                    <a:pt x="735" y="1110"/>
                    <a:pt x="735" y="1110"/>
                    <a:pt x="735" y="1110"/>
                  </a:cubicBezTo>
                  <a:lnTo>
                    <a:pt x="735" y="1110"/>
                  </a:lnTo>
                  <a:cubicBezTo>
                    <a:pt x="735" y="1075"/>
                    <a:pt x="735" y="1075"/>
                    <a:pt x="735" y="1075"/>
                  </a:cubicBezTo>
                  <a:lnTo>
                    <a:pt x="735" y="1075"/>
                  </a:lnTo>
                  <a:cubicBezTo>
                    <a:pt x="735" y="804"/>
                    <a:pt x="735" y="804"/>
                    <a:pt x="735" y="804"/>
                  </a:cubicBezTo>
                  <a:lnTo>
                    <a:pt x="735" y="804"/>
                  </a:lnTo>
                  <a:lnTo>
                    <a:pt x="616" y="804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3" name="textbox 23"/>
          <p:cNvSpPr/>
          <p:nvPr/>
        </p:nvSpPr>
        <p:spPr>
          <a:xfrm>
            <a:off x="7822721" y="3975262"/>
            <a:ext cx="3224529" cy="15951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577"/>
              </a:lnSpc>
            </a:pPr>
            <a:endParaRPr lang="Arial" altLang="Arial" sz="100"/>
          </a:p>
          <a:p>
            <a:pPr marL="57994" algn="l" rtl="0" eaLnBrk="0">
              <a:lnSpc>
                <a:spcPct val="91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</a:t>
            </a:r>
            <a:endParaRPr lang="Microsoft YaHei" altLang="Microsoft YaHei" sz="2000"/>
          </a:p>
          <a:p>
            <a:pPr marL="13080" indent="-380" algn="l" rtl="0" eaLnBrk="0">
              <a:lnSpc>
                <a:spcPct val="186000"/>
              </a:lnSpc>
              <a:spcBef>
                <a:spcPts val="121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煤炭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作为我国主要能源之一，在国民  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中占有重要地位。近年来，受环   </a:t>
            </a: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保政策、新能源发展等多重因素影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响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500"/>
          </a:p>
        </p:txBody>
      </p:sp>
      <p:sp>
        <p:nvSpPr>
          <p:cNvPr id="24" name="textbox 24"/>
          <p:cNvSpPr/>
          <p:nvPr/>
        </p:nvSpPr>
        <p:spPr>
          <a:xfrm>
            <a:off x="7917781" y="2483068"/>
            <a:ext cx="3072129" cy="6426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459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煤炭市场的现状、发展趋势和竞</a:t>
            </a:r>
            <a:endParaRPr lang="Microsoft YaHei" altLang="Microsoft YaHei" sz="1500"/>
          </a:p>
          <a:p>
            <a:pPr marL="14223" algn="l" rtl="0" eaLnBrk="0">
              <a:lnSpc>
                <a:spcPts val="3370"/>
              </a:lnSpc>
            </a:pPr>
            <a:r>
              <a:rPr sz="15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争格局，为企业决策提供参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5" name="textbox 25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2"/>
              </a:spcBef>
              <a:tabLst>
                <a:tab pos="782319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和背景</a:t>
            </a:r>
            <a:endParaRPr lang="Microsoft YaHei" altLang="Microsoft YaHei" sz="30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6" name="textbox 46"/>
          <p:cNvSpPr/>
          <p:nvPr/>
        </p:nvSpPr>
        <p:spPr>
          <a:xfrm>
            <a:off x="7822721" y="5763504"/>
            <a:ext cx="2273300" cy="2343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713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9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煤炭市场发生了深刻变</a:t>
            </a: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47" name="textbox 47"/>
          <p:cNvSpPr/>
          <p:nvPr/>
        </p:nvSpPr>
        <p:spPr>
          <a:xfrm>
            <a:off x="7892704" y="1549791"/>
            <a:ext cx="510540" cy="306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717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-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Microsoft YaHei" altLang="Microsoft YaHei" sz="20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C3D5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763570" y="1751286"/>
            <a:ext cx="10664857" cy="4234459"/>
            <a:chExt cx="10664857" cy="4234459"/>
          </a:xfrm>
        </p:grpSpPr>
        <p:sp>
          <p:nvSpPr>
            <p:cNvPr id="49" name="path"/>
            <p:cNvSpPr/>
            <p:nvPr/>
          </p:nvSpPr>
          <p:spPr>
            <a:xfrm>
              <a:off x="5422195" y="0"/>
              <a:ext cx="5242662" cy="4234459"/>
            </a:xfrm>
            <a:custGeom>
              <a:rect l="0" t="0" r="0" b="0"/>
              <a:pathLst>
                <a:path w="8256" h="6668">
                  <a:moveTo>
                    <a:pt x="0" y="1111"/>
                  </a:moveTo>
                  <a:cubicBezTo>
                    <a:pt x="0" y="497"/>
                    <a:pt x="497" y="0"/>
                    <a:pt x="1111" y="0"/>
                  </a:cubicBezTo>
                  <a:lnTo>
                    <a:pt x="1111" y="0"/>
                  </a:lnTo>
                  <a:lnTo>
                    <a:pt x="7144" y="0"/>
                  </a:lnTo>
                  <a:lnTo>
                    <a:pt x="7144" y="0"/>
                  </a:lnTo>
                  <a:lnTo>
                    <a:pt x="7144" y="0"/>
                  </a:lnTo>
                  <a:cubicBezTo>
                    <a:pt x="7758" y="0"/>
                    <a:pt x="8256" y="497"/>
                    <a:pt x="8256" y="1111"/>
                  </a:cubicBezTo>
                  <a:lnTo>
                    <a:pt x="8256" y="1111"/>
                  </a:lnTo>
                  <a:cubicBezTo>
                    <a:pt x="8256" y="1111"/>
                    <a:pt x="8256" y="1111"/>
                    <a:pt x="8256" y="1111"/>
                  </a:cubicBezTo>
                  <a:lnTo>
                    <a:pt x="8256" y="1111"/>
                  </a:lnTo>
                  <a:lnTo>
                    <a:pt x="8256" y="5557"/>
                  </a:lnTo>
                  <a:lnTo>
                    <a:pt x="8256" y="5557"/>
                  </a:lnTo>
                  <a:lnTo>
                    <a:pt x="8256" y="5557"/>
                  </a:lnTo>
                  <a:cubicBezTo>
                    <a:pt x="8256" y="6170"/>
                    <a:pt x="7758" y="6668"/>
                    <a:pt x="7144" y="6668"/>
                  </a:cubicBezTo>
                  <a:lnTo>
                    <a:pt x="7144" y="6668"/>
                  </a:lnTo>
                  <a:lnTo>
                    <a:pt x="1111" y="6668"/>
                  </a:lnTo>
                  <a:lnTo>
                    <a:pt x="1111" y="6668"/>
                  </a:lnTo>
                  <a:lnTo>
                    <a:pt x="1111" y="6668"/>
                  </a:lnTo>
                  <a:cubicBezTo>
                    <a:pt x="497" y="6668"/>
                    <a:pt x="0" y="6170"/>
                    <a:pt x="0" y="5557"/>
                  </a:cubicBezTo>
                  <a:lnTo>
                    <a:pt x="0" y="1111"/>
                  </a:lnTo>
                  <a:close/>
                </a:path>
              </a:pathLst>
            </a:custGeom>
            <a:solidFill>
              <a:srgbClr val="D9D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0" y="0"/>
              <a:ext cx="5242663" cy="4234459"/>
            </a:xfrm>
            <a:custGeom>
              <a:rect l="0" t="0" r="0" b="0"/>
              <a:pathLst>
                <a:path w="8256" h="6668">
                  <a:moveTo>
                    <a:pt x="0" y="1111"/>
                  </a:moveTo>
                  <a:cubicBezTo>
                    <a:pt x="0" y="497"/>
                    <a:pt x="497" y="0"/>
                    <a:pt x="1111" y="0"/>
                  </a:cubicBezTo>
                  <a:lnTo>
                    <a:pt x="1111" y="0"/>
                  </a:lnTo>
                  <a:lnTo>
                    <a:pt x="7144" y="0"/>
                  </a:lnTo>
                  <a:lnTo>
                    <a:pt x="7144" y="0"/>
                  </a:lnTo>
                  <a:lnTo>
                    <a:pt x="7144" y="0"/>
                  </a:lnTo>
                  <a:cubicBezTo>
                    <a:pt x="7758" y="0"/>
                    <a:pt x="8256" y="497"/>
                    <a:pt x="8256" y="1111"/>
                  </a:cubicBezTo>
                  <a:lnTo>
                    <a:pt x="8256" y="1111"/>
                  </a:lnTo>
                  <a:cubicBezTo>
                    <a:pt x="8256" y="1111"/>
                    <a:pt x="8256" y="1111"/>
                    <a:pt x="8256" y="1111"/>
                  </a:cubicBezTo>
                  <a:lnTo>
                    <a:pt x="8256" y="1111"/>
                  </a:lnTo>
                  <a:lnTo>
                    <a:pt x="8256" y="5557"/>
                  </a:lnTo>
                  <a:lnTo>
                    <a:pt x="8256" y="5557"/>
                  </a:lnTo>
                  <a:lnTo>
                    <a:pt x="8256" y="5557"/>
                  </a:lnTo>
                  <a:cubicBezTo>
                    <a:pt x="8256" y="6170"/>
                    <a:pt x="7758" y="6668"/>
                    <a:pt x="7144" y="6668"/>
                  </a:cubicBezTo>
                  <a:lnTo>
                    <a:pt x="7144" y="6668"/>
                  </a:lnTo>
                  <a:lnTo>
                    <a:pt x="1111" y="6668"/>
                  </a:lnTo>
                  <a:lnTo>
                    <a:pt x="1111" y="6668"/>
                  </a:lnTo>
                  <a:lnTo>
                    <a:pt x="1111" y="6668"/>
                  </a:lnTo>
                  <a:cubicBezTo>
                    <a:pt x="497" y="6668"/>
                    <a:pt x="0" y="6170"/>
                    <a:pt x="0" y="5557"/>
                  </a:cubicBezTo>
                  <a:lnTo>
                    <a:pt x="0" y="1111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3767145" y="679269"/>
              <a:ext cx="3130563" cy="3130565"/>
            </a:xfrm>
            <a:custGeom>
              <a:rect l="0" t="0" r="0" b="0"/>
              <a:pathLst>
                <a:path w="4930" h="4930">
                  <a:moveTo>
                    <a:pt x="0" y="2465"/>
                  </a:moveTo>
                  <a:cubicBezTo>
                    <a:pt x="0" y="1103"/>
                    <a:pt x="1103" y="0"/>
                    <a:pt x="2465" y="0"/>
                  </a:cubicBezTo>
                  <a:lnTo>
                    <a:pt x="2465" y="0"/>
                  </a:lnTo>
                  <a:lnTo>
                    <a:pt x="2465" y="0"/>
                  </a:lnTo>
                  <a:lnTo>
                    <a:pt x="2465" y="0"/>
                  </a:lnTo>
                  <a:cubicBezTo>
                    <a:pt x="3826" y="0"/>
                    <a:pt x="4930" y="1103"/>
                    <a:pt x="4930" y="2465"/>
                  </a:cubicBezTo>
                  <a:lnTo>
                    <a:pt x="4930" y="2465"/>
                  </a:lnTo>
                  <a:cubicBezTo>
                    <a:pt x="4930" y="2465"/>
                    <a:pt x="4930" y="2465"/>
                    <a:pt x="4930" y="2465"/>
                  </a:cubicBezTo>
                  <a:lnTo>
                    <a:pt x="4930" y="2465"/>
                  </a:lnTo>
                  <a:lnTo>
                    <a:pt x="4930" y="2465"/>
                  </a:lnTo>
                  <a:lnTo>
                    <a:pt x="4930" y="2465"/>
                  </a:lnTo>
                  <a:cubicBezTo>
                    <a:pt x="4930" y="3826"/>
                    <a:pt x="3826" y="4930"/>
                    <a:pt x="2465" y="4930"/>
                  </a:cubicBezTo>
                  <a:lnTo>
                    <a:pt x="2465" y="4930"/>
                  </a:lnTo>
                  <a:lnTo>
                    <a:pt x="2465" y="4930"/>
                  </a:lnTo>
                  <a:lnTo>
                    <a:pt x="2465" y="4930"/>
                  </a:lnTo>
                  <a:cubicBezTo>
                    <a:pt x="1103" y="4930"/>
                    <a:pt x="0" y="3826"/>
                    <a:pt x="0" y="2465"/>
                  </a:cubicBezTo>
                  <a:lnTo>
                    <a:pt x="0" y="2465"/>
                  </a:lnTo>
                  <a:close/>
                </a:path>
              </a:pathLst>
            </a:custGeom>
            <a:solidFill>
              <a:srgbClr val="FFFFFF">
                <a:alpha val="50196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3957971" y="870096"/>
              <a:ext cx="2748909" cy="2748908"/>
            </a:xfrm>
            <a:custGeom>
              <a:rect l="0" t="0" r="0" b="0"/>
              <a:pathLst>
                <a:path w="4328" h="4328">
                  <a:moveTo>
                    <a:pt x="0" y="2164"/>
                  </a:moveTo>
                  <a:cubicBezTo>
                    <a:pt x="0" y="969"/>
                    <a:pt x="969" y="0"/>
                    <a:pt x="2164" y="0"/>
                  </a:cubicBezTo>
                  <a:lnTo>
                    <a:pt x="2164" y="0"/>
                  </a:lnTo>
                  <a:lnTo>
                    <a:pt x="2164" y="0"/>
                  </a:lnTo>
                  <a:lnTo>
                    <a:pt x="2164" y="0"/>
                  </a:lnTo>
                  <a:cubicBezTo>
                    <a:pt x="3359" y="0"/>
                    <a:pt x="4328" y="969"/>
                    <a:pt x="4328" y="2164"/>
                  </a:cubicBezTo>
                  <a:lnTo>
                    <a:pt x="4328" y="2164"/>
                  </a:lnTo>
                  <a:cubicBezTo>
                    <a:pt x="4328" y="2164"/>
                    <a:pt x="4328" y="2164"/>
                    <a:pt x="4328" y="2164"/>
                  </a:cubicBezTo>
                  <a:lnTo>
                    <a:pt x="4328" y="2164"/>
                  </a:lnTo>
                  <a:lnTo>
                    <a:pt x="4328" y="2164"/>
                  </a:lnTo>
                  <a:lnTo>
                    <a:pt x="4328" y="2164"/>
                  </a:lnTo>
                  <a:cubicBezTo>
                    <a:pt x="4328" y="3359"/>
                    <a:pt x="3359" y="4328"/>
                    <a:pt x="2164" y="4328"/>
                  </a:cubicBezTo>
                  <a:lnTo>
                    <a:pt x="2164" y="4328"/>
                  </a:lnTo>
                  <a:lnTo>
                    <a:pt x="2164" y="4328"/>
                  </a:lnTo>
                  <a:lnTo>
                    <a:pt x="2164" y="4328"/>
                  </a:lnTo>
                  <a:cubicBezTo>
                    <a:pt x="969" y="4328"/>
                    <a:pt x="0" y="3359"/>
                    <a:pt x="0" y="2164"/>
                  </a:cubicBezTo>
                  <a:lnTo>
                    <a:pt x="0" y="2164"/>
                  </a:lnTo>
                  <a:close/>
                </a:path>
              </a:pathLst>
            </a:custGeom>
            <a:solidFill>
              <a:srgbClr val="2947E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3" name="textbox 53"/>
          <p:cNvSpPr/>
          <p:nvPr/>
        </p:nvSpPr>
        <p:spPr>
          <a:xfrm>
            <a:off x="5392252" y="3135462"/>
            <a:ext cx="5787390" cy="15417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78"/>
              </a:lnSpc>
            </a:pPr>
            <a:endParaRPr lang="Arial" altLang="Arial" sz="100"/>
          </a:p>
          <a:p>
            <a:pPr algn="r" rtl="0" eaLnBrk="0">
              <a:lnSpc>
                <a:spcPct val="94000"/>
              </a:lnSpc>
            </a:pPr>
            <a:r>
              <a:rPr sz="1300" spc="50">
                <a:solidFill>
                  <a:srgbClr val="005B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采用问卷调查、实地走访、数据收集等</a:t>
            </a:r>
            <a:r>
              <a:rPr sz="1300" spc="30">
                <a:solidFill>
                  <a:srgbClr val="005B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</a:t>
            </a:r>
            <a:endParaRPr lang="Microsoft YaHei" altLang="Microsoft YaHei" sz="1300"/>
          </a:p>
          <a:p>
            <a:pPr algn="r" rtl="0" eaLnBrk="0">
              <a:lnSpc>
                <a:spcPct val="94000"/>
              </a:lnSpc>
              <a:spcBef>
                <a:spcPts val="963"/>
              </a:spcBef>
            </a:pPr>
            <a:r>
              <a:rPr sz="1300" spc="-10">
                <a:solidFill>
                  <a:srgbClr val="005B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</a:t>
            </a:r>
            <a:r>
              <a:rPr sz="1300" spc="0">
                <a:solidFill>
                  <a:srgbClr val="005B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方式，确保调研结果的准确性和全面性。</a:t>
            </a:r>
            <a:endParaRPr lang="Microsoft YaHei" altLang="Microsoft YaHei" sz="1300"/>
          </a:p>
          <a:p>
            <a:pPr marL="12700" algn="l" rtl="0" eaLnBrk="0">
              <a:lnSpc>
                <a:spcPct val="85000"/>
              </a:lnSpc>
              <a:spcBef>
                <a:spcPts val="290"/>
              </a:spcBef>
            </a:pPr>
            <a:r>
              <a:rPr sz="7600" spc="25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</a:t>
            </a:r>
            <a:r>
              <a:rPr sz="7600" spc="24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</a:t>
            </a:r>
            <a:endParaRPr lang="Microsoft YaHei" altLang="Microsoft YaHei" sz="7600"/>
          </a:p>
        </p:txBody>
      </p:sp>
      <p:sp>
        <p:nvSpPr>
          <p:cNvPr id="54" name="textbox 54"/>
          <p:cNvSpPr/>
          <p:nvPr/>
        </p:nvSpPr>
        <p:spPr>
          <a:xfrm>
            <a:off x="1198597" y="3135462"/>
            <a:ext cx="2938145" cy="828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08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涵盖国内外主要煤炭产区、消费地及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</a:t>
            </a:r>
            <a:endParaRPr lang="Microsoft YaHei" altLang="Microsoft YaHei" sz="1300"/>
          </a:p>
          <a:p>
            <a:pPr marL="26073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出口情况，包括煤炭种类、价格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供需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3900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1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关系等方面</a:t>
            </a:r>
            <a:r>
              <a:rPr sz="13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55" name="textbox 55"/>
          <p:cNvSpPr/>
          <p:nvPr/>
        </p:nvSpPr>
        <p:spPr>
          <a:xfrm>
            <a:off x="442263" y="318468"/>
            <a:ext cx="4218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9940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市场调研范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围和方法</a:t>
            </a:r>
            <a:endParaRPr lang="Microsoft YaHei" altLang="Microsoft YaHei" sz="3000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5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76" name="textbox 76"/>
          <p:cNvSpPr/>
          <p:nvPr/>
        </p:nvSpPr>
        <p:spPr>
          <a:xfrm>
            <a:off x="10015237" y="2314347"/>
            <a:ext cx="1044575" cy="304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943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</a:t>
            </a:r>
            <a:endParaRPr lang="Microsoft YaHei" altLang="Microsoft YaHei" sz="2000"/>
          </a:p>
        </p:txBody>
      </p:sp>
      <p:sp>
        <p:nvSpPr>
          <p:cNvPr id="77" name="textbox 77"/>
          <p:cNvSpPr/>
          <p:nvPr/>
        </p:nvSpPr>
        <p:spPr>
          <a:xfrm>
            <a:off x="1200289" y="2315626"/>
            <a:ext cx="1044575" cy="303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076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Microsoft YaHei" altLang="Microsoft YaHei" sz="2000"/>
          </a:p>
        </p:txBody>
      </p:sp>
      <p:pic>
        <p:nvPicPr>
          <p:cNvPr id="78" name="picture 7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117660" y="2817090"/>
            <a:ext cx="2894156" cy="76200"/>
          </a:xfrm>
          <a:prstGeom prst="rect">
            <a:avLst/>
          </a:prstGeom>
        </p:spPr>
      </p:pic>
      <p:pic>
        <p:nvPicPr>
          <p:cNvPr id="79" name="picture 7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176414" y="2817090"/>
            <a:ext cx="2894155" cy="762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" name="picture 8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81" name="textbox 81"/>
          <p:cNvSpPr/>
          <p:nvPr/>
        </p:nvSpPr>
        <p:spPr>
          <a:xfrm>
            <a:off x="593104" y="1883977"/>
            <a:ext cx="3964304" cy="2019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707"/>
              </a:lnSpc>
            </a:pPr>
            <a:endParaRPr lang="Arial" altLang="Arial" sz="100"/>
          </a:p>
          <a:p>
            <a:pPr marL="35969" algn="l" rtl="0" eaLnBrk="0">
              <a:lnSpc>
                <a:spcPct val="86000"/>
              </a:lnSpc>
            </a:pPr>
            <a:r>
              <a:rPr sz="5700" spc="1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5700" spc="10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57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200"/>
          </a:p>
          <a:p>
            <a:pPr marL="12700" algn="l" rtl="0" eaLnBrk="0">
              <a:lnSpc>
                <a:spcPct val="92000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煤炭市场概</a:t>
            </a:r>
            <a:r>
              <a:rPr sz="5100" spc="6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C3D5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3" name="textbox 83"/>
          <p:cNvSpPr/>
          <p:nvPr/>
        </p:nvSpPr>
        <p:spPr>
          <a:xfrm>
            <a:off x="1310445" y="4218402"/>
            <a:ext cx="7363459" cy="6584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63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煤炭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</a:t>
            </a:r>
            <a:endParaRPr lang="Microsoft YaHei" altLang="Microsoft YaHei" sz="2300"/>
          </a:p>
          <a:p>
            <a:pPr algn="l" rtl="0" eaLnBrk="0">
              <a:lnSpc>
                <a:spcPct val="104000"/>
              </a:lnSpc>
            </a:pPr>
            <a:endParaRPr lang="Arial" altLang="Arial" sz="800"/>
          </a:p>
          <a:p>
            <a:pPr marL="13033" algn="l" rtl="0" eaLnBrk="0">
              <a:lnSpc>
                <a:spcPct val="94000"/>
              </a:lnSpc>
              <a:spcBef>
                <a:spcPts val="2"/>
              </a:spcBef>
            </a:pP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根据煤化程度和工艺性能，煤炭可分为无烟煤、烟煤、褐煤等大类，各类别下又有多个细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品种。</a:t>
            </a:r>
            <a:endParaRPr lang="Microsoft YaHei" altLang="Microsoft YaHei" sz="1300"/>
          </a:p>
        </p:txBody>
      </p:sp>
      <p:sp>
        <p:nvSpPr>
          <p:cNvPr id="84" name="textbox 84"/>
          <p:cNvSpPr/>
          <p:nvPr/>
        </p:nvSpPr>
        <p:spPr>
          <a:xfrm>
            <a:off x="3687361" y="1667912"/>
            <a:ext cx="7192644" cy="6610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708"/>
              </a:lnSpc>
            </a:pPr>
            <a:endParaRPr lang="Arial" altLang="Arial" sz="100"/>
          </a:p>
          <a:p>
            <a:pPr marL="13223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煤炭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</a:t>
            </a:r>
            <a:endParaRPr lang="Microsoft YaHei" altLang="Microsoft YaHei" sz="2300"/>
          </a:p>
          <a:p>
            <a:pPr algn="l" rtl="0" eaLnBrk="0">
              <a:lnSpc>
                <a:spcPct val="103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7"/>
              </a:spcBef>
            </a:pP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煤炭是一种固体可燃有机岩，主要由植物遗体经生物化学作用，埋藏后再经地质作用转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而成。</a:t>
            </a:r>
            <a:endParaRPr lang="Microsoft YaHei" altLang="Microsoft YaHei" sz="1300"/>
          </a:p>
        </p:txBody>
      </p:sp>
      <p:sp>
        <p:nvSpPr>
          <p:cNvPr id="85" name="textbox 85"/>
          <p:cNvSpPr/>
          <p:nvPr/>
        </p:nvSpPr>
        <p:spPr>
          <a:xfrm>
            <a:off x="442263" y="318468"/>
            <a:ext cx="3456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78509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煤炭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定义与分类</a:t>
            </a:r>
            <a:endParaRPr lang="Microsoft YaHei" altLang="Microsoft YaHei" sz="3000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8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06" name="rect"/>
          <p:cNvSpPr/>
          <p:nvPr/>
        </p:nvSpPr>
        <p:spPr>
          <a:xfrm>
            <a:off x="3499343" y="3306001"/>
            <a:ext cx="805749" cy="122998"/>
          </a:xfrm>
          <a:prstGeom prst="rect">
            <a:avLst/>
          </a:pr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7" name="rect"/>
          <p:cNvSpPr/>
          <p:nvPr/>
        </p:nvSpPr>
        <p:spPr>
          <a:xfrm>
            <a:off x="4253724" y="3373087"/>
            <a:ext cx="10254151" cy="14288"/>
          </a:xfrm>
          <a:prstGeom prst="rect">
            <a:avLst/>
          </a:pr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8" name="rect"/>
          <p:cNvSpPr/>
          <p:nvPr/>
        </p:nvSpPr>
        <p:spPr>
          <a:xfrm>
            <a:off x="1197253" y="5955115"/>
            <a:ext cx="805749" cy="122998"/>
          </a:xfrm>
          <a:prstGeom prst="rect">
            <a:avLst/>
          </a:pr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9" name="rect"/>
          <p:cNvSpPr/>
          <p:nvPr/>
        </p:nvSpPr>
        <p:spPr>
          <a:xfrm>
            <a:off x="1951634" y="6022201"/>
            <a:ext cx="10254149" cy="14288"/>
          </a:xfrm>
          <a:prstGeom prst="rect">
            <a:avLst/>
          </a:pr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C3D5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5221803" y="2703177"/>
            <a:ext cx="1655833" cy="572510"/>
            <a:chExt cx="1655833" cy="572510"/>
          </a:xfrm>
        </p:grpSpPr>
        <p:sp>
          <p:nvSpPr>
            <p:cNvPr id="111" name="path"/>
            <p:cNvSpPr/>
            <p:nvPr/>
          </p:nvSpPr>
          <p:spPr>
            <a:xfrm>
              <a:off x="5136" y="8021"/>
              <a:ext cx="869058" cy="556467"/>
            </a:xfrm>
            <a:custGeom>
              <a:rect l="0" t="0" r="0" b="0"/>
              <a:pathLst>
                <a:path w="1368" h="876">
                  <a:moveTo>
                    <a:pt x="1368" y="876"/>
                  </a:moveTo>
                  <a:lnTo>
                    <a:pt x="0" y="0"/>
                  </a:lnTo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0" y="0"/>
              <a:ext cx="879330" cy="572510"/>
            </a:xfrm>
            <a:custGeom>
              <a:rect l="0" t="0" r="0" b="0"/>
              <a:pathLst>
                <a:path w="1384" h="901">
                  <a:moveTo>
                    <a:pt x="1376" y="888"/>
                  </a:moveTo>
                  <a:lnTo>
                    <a:pt x="8" y="12"/>
                  </a:lnTo>
                </a:path>
              </a:pathLst>
            </a:custGeom>
            <a:noFill/>
            <a:ln w="19050" cap="flat">
              <a:solidFill>
                <a:srgbClr val="405D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863996" y="83882"/>
              <a:ext cx="787047" cy="457876"/>
            </a:xfrm>
            <a:custGeom>
              <a:rect l="0" t="0" r="0" b="0"/>
              <a:pathLst>
                <a:path w="1239" h="721">
                  <a:moveTo>
                    <a:pt x="1239" y="0"/>
                  </a:moveTo>
                  <a:lnTo>
                    <a:pt x="0" y="721"/>
                  </a:lnTo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859206" y="75649"/>
              <a:ext cx="796626" cy="474343"/>
            </a:xfrm>
            <a:custGeom>
              <a:rect l="0" t="0" r="0" b="0"/>
              <a:pathLst>
                <a:path w="1254" h="746">
                  <a:moveTo>
                    <a:pt x="1246" y="12"/>
                  </a:moveTo>
                  <a:lnTo>
                    <a:pt x="7" y="734"/>
                  </a:lnTo>
                </a:path>
              </a:pathLst>
            </a:custGeom>
            <a:noFill/>
            <a:ln w="19050" cap="flat">
              <a:solidFill>
                <a:srgbClr val="405D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15" name="rect"/>
          <p:cNvSpPr/>
          <p:nvPr/>
        </p:nvSpPr>
        <p:spPr>
          <a:xfrm>
            <a:off x="6086475" y="3252175"/>
            <a:ext cx="19050" cy="1146048"/>
          </a:xfrm>
          <a:prstGeom prst="rect">
            <a:avLst/>
          </a:prstGeom>
          <a:solidFill>
            <a:srgbClr val="405D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6" name="path"/>
          <p:cNvSpPr/>
          <p:nvPr/>
        </p:nvSpPr>
        <p:spPr>
          <a:xfrm>
            <a:off x="2304287" y="4201902"/>
            <a:ext cx="7583426" cy="1744811"/>
          </a:xfrm>
          <a:custGeom>
            <a:rect l="0" t="0" r="0" b="0"/>
            <a:pathLst>
              <a:path w="11942" h="2747">
                <a:moveTo>
                  <a:pt x="0" y="0"/>
                </a:moveTo>
                <a:lnTo>
                  <a:pt x="11245" y="0"/>
                </a:lnTo>
                <a:lnTo>
                  <a:pt x="11942" y="697"/>
                </a:lnTo>
                <a:lnTo>
                  <a:pt x="11942" y="2747"/>
                </a:lnTo>
                <a:lnTo>
                  <a:pt x="0" y="2747"/>
                </a:lnTo>
                <a:lnTo>
                  <a:pt x="0" y="0"/>
                </a:lnTo>
                <a:close/>
              </a:path>
              <a:path w="11942" h="2747">
                <a:moveTo>
                  <a:pt x="11942" y="0"/>
                </a:moveTo>
                <a:lnTo>
                  <a:pt x="11942" y="443"/>
                </a:lnTo>
                <a:lnTo>
                  <a:pt x="11498" y="0"/>
                </a:lnTo>
                <a:lnTo>
                  <a:pt x="11942" y="0"/>
                </a:lnTo>
                <a:close/>
              </a:path>
            </a:pathLst>
          </a:custGeom>
          <a:solidFill>
            <a:srgbClr val="0024E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654974" y="1746676"/>
            <a:ext cx="4692566" cy="1777322"/>
            <a:chExt cx="4692566" cy="1777322"/>
          </a:xfrm>
        </p:grpSpPr>
        <p:sp>
          <p:nvSpPr>
            <p:cNvPr id="117" name="rect"/>
            <p:cNvSpPr/>
            <p:nvPr/>
          </p:nvSpPr>
          <p:spPr>
            <a:xfrm>
              <a:off x="0" y="0"/>
              <a:ext cx="4692565" cy="1777322"/>
            </a:xfrm>
            <a:prstGeom prst="rect">
              <a:avLst/>
            </a:pr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textbox 118"/>
            <p:cNvSpPr/>
            <p:nvPr/>
          </p:nvSpPr>
          <p:spPr>
            <a:xfrm>
              <a:off x="346281" y="324132"/>
              <a:ext cx="3987800" cy="78613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4532"/>
                </a:lnSpc>
              </a:pPr>
              <a:endParaRPr lang="Arial" altLang="Arial" sz="100"/>
            </a:p>
            <a:p>
              <a:pPr marL="16052" algn="l" rtl="0" eaLnBrk="0">
                <a:lnSpc>
                  <a:spcPct val="91000"/>
                </a:lnSpc>
              </a:pPr>
              <a:r>
                <a:rPr sz="2100" spc="-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计划经济</a:t>
              </a:r>
              <a:r>
                <a:rPr sz="21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时期</a:t>
              </a:r>
              <a:endParaRPr lang="Microsoft YaHei" altLang="Microsoft YaHei" sz="2100"/>
            </a:p>
            <a:p>
              <a:pPr algn="l" rtl="0" eaLnBrk="0">
                <a:lnSpc>
                  <a:spcPct val="134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300"/>
            </a:p>
            <a:p>
              <a:pPr marL="12700" algn="l" rtl="0" eaLnBrk="0">
                <a:lnSpc>
                  <a:spcPct val="91000"/>
                </a:lnSpc>
                <a:spcBef>
                  <a:spcPts val="3"/>
                </a:spcBef>
              </a:pPr>
              <a:r>
                <a:rPr sz="15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煤炭市场由国家统一调配，价格受到严格管控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sp>
          <p:nvSpPr>
            <p:cNvPr id="119" name="path"/>
            <p:cNvSpPr/>
            <p:nvPr/>
          </p:nvSpPr>
          <p:spPr>
            <a:xfrm>
              <a:off x="4410795" y="0"/>
              <a:ext cx="281770" cy="281770"/>
            </a:xfrm>
            <a:custGeom>
              <a:rect l="0" t="0" r="0" b="0"/>
              <a:pathLst>
                <a:path w="442" h="442">
                  <a:moveTo>
                    <a:pt x="443" y="0"/>
                  </a:moveTo>
                  <a:lnTo>
                    <a:pt x="443" y="443"/>
                  </a:lnTo>
                  <a:lnTo>
                    <a:pt x="0" y="0"/>
                  </a:lnTo>
                  <a:lnTo>
                    <a:pt x="443" y="0"/>
                  </a:lnTo>
                  <a:close/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20" name="path"/>
          <p:cNvSpPr/>
          <p:nvPr/>
        </p:nvSpPr>
        <p:spPr>
          <a:xfrm>
            <a:off x="6862009" y="1746676"/>
            <a:ext cx="4692565" cy="1777322"/>
          </a:xfrm>
          <a:custGeom>
            <a:rect l="0" t="0" r="0" b="0"/>
            <a:pathLst>
              <a:path w="7389" h="2798">
                <a:moveTo>
                  <a:pt x="0" y="0"/>
                </a:moveTo>
                <a:lnTo>
                  <a:pt x="6667" y="0"/>
                </a:lnTo>
                <a:lnTo>
                  <a:pt x="7389" y="722"/>
                </a:lnTo>
                <a:lnTo>
                  <a:pt x="7389" y="2798"/>
                </a:lnTo>
                <a:lnTo>
                  <a:pt x="0" y="2798"/>
                </a:lnTo>
                <a:lnTo>
                  <a:pt x="0" y="0"/>
                </a:lnTo>
                <a:close/>
              </a:path>
              <a:path w="7389" h="2798">
                <a:moveTo>
                  <a:pt x="7389" y="0"/>
                </a:moveTo>
                <a:lnTo>
                  <a:pt x="7389" y="443"/>
                </a:lnTo>
                <a:lnTo>
                  <a:pt x="6946" y="0"/>
                </a:lnTo>
                <a:lnTo>
                  <a:pt x="7389" y="0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1" name="textbox 121"/>
          <p:cNvSpPr/>
          <p:nvPr/>
        </p:nvSpPr>
        <p:spPr>
          <a:xfrm>
            <a:off x="2674922" y="5063114"/>
            <a:ext cx="6501129" cy="508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0796"/>
              </a:lnSpc>
            </a:pPr>
            <a:endParaRPr lang="Arial" altLang="Arial" sz="100"/>
          </a:p>
          <a:p>
            <a:pPr marL="16510" indent="-3810" algn="l" rtl="0" eaLnBrk="0">
              <a:lnSpc>
                <a:spcPct val="106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煤炭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市场已经实现了市场化运作，价格波动受到供需关系、政策调控等多重因 </a:t>
            </a: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素影响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22" name="textbox 122"/>
          <p:cNvSpPr/>
          <p:nvPr/>
        </p:nvSpPr>
        <p:spPr>
          <a:xfrm>
            <a:off x="7198938" y="2622810"/>
            <a:ext cx="3834765" cy="508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220"/>
              </a:lnSpc>
            </a:pPr>
            <a:endParaRPr lang="Arial" altLang="Arial" sz="100"/>
          </a:p>
          <a:p>
            <a:pPr marL="12700" indent="10476" algn="l" rtl="0" eaLnBrk="0">
              <a:lnSpc>
                <a:spcPct val="106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随着市场经济体制的建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立，煤炭市场开始逐步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放开，价格机制逐渐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成。</a:t>
            </a:r>
            <a:endParaRPr lang="Microsoft YaHei" altLang="Microsoft YaHei" sz="1500"/>
          </a:p>
        </p:txBody>
      </p:sp>
      <p:sp>
        <p:nvSpPr>
          <p:cNvPr id="123" name="textbox 123"/>
          <p:cNvSpPr/>
          <p:nvPr/>
        </p:nvSpPr>
        <p:spPr>
          <a:xfrm>
            <a:off x="442263" y="318468"/>
            <a:ext cx="3837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78509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煤炭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市场发展历程</a:t>
            </a:r>
            <a:endParaRPr lang="Microsoft YaHei" altLang="Microsoft YaHei" sz="3000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2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0" name="group 20"/>
          <p:cNvGrpSpPr/>
          <p:nvPr/>
        </p:nvGrpSpPr>
        <p:grpSpPr>
          <a:xfrm rot="21600000">
            <a:off x="5575254" y="2695564"/>
            <a:ext cx="1041486" cy="1064453"/>
            <a:chExt cx="1041486" cy="1064453"/>
          </a:xfrm>
        </p:grpSpPr>
        <p:sp>
          <p:nvSpPr>
            <p:cNvPr id="144" name="path"/>
            <p:cNvSpPr/>
            <p:nvPr/>
          </p:nvSpPr>
          <p:spPr>
            <a:xfrm>
              <a:off x="0" y="0"/>
              <a:ext cx="1041486" cy="1064453"/>
            </a:xfrm>
            <a:custGeom>
              <a:rect l="0" t="0" r="0" b="0"/>
              <a:pathLst>
                <a:path w="1640" h="1676">
                  <a:moveTo>
                    <a:pt x="0" y="838"/>
                  </a:moveTo>
                  <a:cubicBezTo>
                    <a:pt x="0" y="375"/>
                    <a:pt x="367" y="0"/>
                    <a:pt x="820" y="0"/>
                  </a:cubicBezTo>
                  <a:lnTo>
                    <a:pt x="820" y="0"/>
                  </a:lnTo>
                  <a:lnTo>
                    <a:pt x="820" y="0"/>
                  </a:lnTo>
                  <a:lnTo>
                    <a:pt x="820" y="0"/>
                  </a:lnTo>
                  <a:cubicBezTo>
                    <a:pt x="1272" y="0"/>
                    <a:pt x="1640" y="375"/>
                    <a:pt x="1640" y="838"/>
                  </a:cubicBezTo>
                  <a:lnTo>
                    <a:pt x="1640" y="838"/>
                  </a:lnTo>
                  <a:cubicBezTo>
                    <a:pt x="1640" y="838"/>
                    <a:pt x="1640" y="838"/>
                    <a:pt x="1640" y="838"/>
                  </a:cubicBezTo>
                  <a:lnTo>
                    <a:pt x="1640" y="838"/>
                  </a:lnTo>
                  <a:lnTo>
                    <a:pt x="1640" y="838"/>
                  </a:lnTo>
                  <a:lnTo>
                    <a:pt x="1640" y="838"/>
                  </a:lnTo>
                  <a:cubicBezTo>
                    <a:pt x="1640" y="1301"/>
                    <a:pt x="1272" y="1676"/>
                    <a:pt x="820" y="1676"/>
                  </a:cubicBezTo>
                  <a:lnTo>
                    <a:pt x="820" y="1676"/>
                  </a:lnTo>
                  <a:lnTo>
                    <a:pt x="820" y="1676"/>
                  </a:lnTo>
                  <a:lnTo>
                    <a:pt x="820" y="1676"/>
                  </a:lnTo>
                  <a:cubicBezTo>
                    <a:pt x="367" y="1676"/>
                    <a:pt x="0" y="1301"/>
                    <a:pt x="0" y="838"/>
                  </a:cubicBezTo>
                  <a:lnTo>
                    <a:pt x="0" y="838"/>
                  </a:lnTo>
                  <a:cubicBezTo>
                    <a:pt x="0" y="838"/>
                    <a:pt x="0" y="838"/>
                    <a:pt x="0" y="838"/>
                  </a:cubicBezTo>
                  <a:lnTo>
                    <a:pt x="0" y="838"/>
                  </a:lnTo>
                  <a:close/>
                </a:path>
              </a:pathLst>
            </a:custGeom>
            <a:solidFill>
              <a:srgbClr val="D9D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117381" y="119968"/>
              <a:ext cx="806727" cy="824518"/>
            </a:xfrm>
            <a:custGeom>
              <a:rect l="0" t="0" r="0" b="0"/>
              <a:pathLst>
                <a:path w="1270" h="1298">
                  <a:moveTo>
                    <a:pt x="0" y="649"/>
                  </a:moveTo>
                  <a:cubicBezTo>
                    <a:pt x="0" y="290"/>
                    <a:pt x="284" y="0"/>
                    <a:pt x="635" y="0"/>
                  </a:cubicBezTo>
                  <a:lnTo>
                    <a:pt x="635" y="0"/>
                  </a:lnTo>
                  <a:lnTo>
                    <a:pt x="635" y="0"/>
                  </a:lnTo>
                  <a:lnTo>
                    <a:pt x="635" y="0"/>
                  </a:lnTo>
                  <a:cubicBezTo>
                    <a:pt x="986" y="0"/>
                    <a:pt x="1270" y="290"/>
                    <a:pt x="1270" y="649"/>
                  </a:cubicBezTo>
                  <a:lnTo>
                    <a:pt x="1270" y="649"/>
                  </a:lnTo>
                  <a:cubicBezTo>
                    <a:pt x="1270" y="649"/>
                    <a:pt x="1270" y="649"/>
                    <a:pt x="1270" y="649"/>
                  </a:cubicBezTo>
                  <a:lnTo>
                    <a:pt x="1270" y="649"/>
                  </a:lnTo>
                  <a:lnTo>
                    <a:pt x="1270" y="649"/>
                  </a:lnTo>
                  <a:lnTo>
                    <a:pt x="1270" y="649"/>
                  </a:lnTo>
                  <a:cubicBezTo>
                    <a:pt x="1270" y="1007"/>
                    <a:pt x="986" y="1298"/>
                    <a:pt x="635" y="1298"/>
                  </a:cubicBezTo>
                  <a:lnTo>
                    <a:pt x="635" y="1298"/>
                  </a:lnTo>
                  <a:cubicBezTo>
                    <a:pt x="284" y="1298"/>
                    <a:pt x="0" y="1007"/>
                    <a:pt x="0" y="649"/>
                  </a:cubicBezTo>
                  <a:lnTo>
                    <a:pt x="0" y="649"/>
                  </a:lnTo>
                  <a:cubicBezTo>
                    <a:pt x="0" y="649"/>
                    <a:pt x="0" y="649"/>
                    <a:pt x="0" y="649"/>
                  </a:cubicBezTo>
                  <a:lnTo>
                    <a:pt x="0" y="649"/>
                  </a:lnTo>
                  <a:close/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46" name="textbox 146"/>
          <p:cNvSpPr/>
          <p:nvPr/>
        </p:nvSpPr>
        <p:spPr>
          <a:xfrm>
            <a:off x="7207662" y="2086581"/>
            <a:ext cx="1616075" cy="3149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033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1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改革开</a:t>
            </a:r>
            <a:r>
              <a:rPr sz="21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初期</a:t>
            </a:r>
            <a:endParaRPr lang="Microsoft YaHei" altLang="Microsoft YaHei" sz="2100"/>
          </a:p>
        </p:txBody>
      </p:sp>
      <p:sp>
        <p:nvSpPr>
          <p:cNvPr id="147" name="textbox 147"/>
          <p:cNvSpPr/>
          <p:nvPr/>
        </p:nvSpPr>
        <p:spPr>
          <a:xfrm>
            <a:off x="2676408" y="4540374"/>
            <a:ext cx="822325" cy="3105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40"/>
              </a:lnSpc>
            </a:pPr>
            <a:endParaRPr lang="Arial" altLang="Arial" sz="100"/>
          </a:p>
          <a:p>
            <a:pPr marL="12700" algn="l" rtl="0" eaLnBrk="0">
              <a:lnSpc>
                <a:spcPct val="89000"/>
              </a:lnSpc>
            </a:pPr>
            <a:r>
              <a:rPr sz="21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现阶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段</a:t>
            </a:r>
            <a:endParaRPr lang="Microsoft YaHei" altLang="Microsoft YaHei" sz="2100"/>
          </a:p>
        </p:txBody>
      </p:sp>
      <p:sp>
        <p:nvSpPr>
          <p:cNvPr id="148" name="path"/>
          <p:cNvSpPr/>
          <p:nvPr/>
        </p:nvSpPr>
        <p:spPr>
          <a:xfrm>
            <a:off x="5885367" y="3055961"/>
            <a:ext cx="396240" cy="368046"/>
          </a:xfrm>
          <a:custGeom>
            <a:rect l="0" t="0" r="0" b="0"/>
            <a:pathLst>
              <a:path w="624" h="579">
                <a:moveTo>
                  <a:pt x="0" y="413"/>
                </a:moveTo>
                <a:lnTo>
                  <a:pt x="312" y="496"/>
                </a:lnTo>
                <a:lnTo>
                  <a:pt x="624" y="413"/>
                </a:lnTo>
                <a:lnTo>
                  <a:pt x="624" y="496"/>
                </a:lnTo>
                <a:lnTo>
                  <a:pt x="312" y="579"/>
                </a:lnTo>
                <a:lnTo>
                  <a:pt x="0" y="496"/>
                </a:lnTo>
                <a:lnTo>
                  <a:pt x="0" y="413"/>
                </a:lnTo>
                <a:close/>
                <a:moveTo>
                  <a:pt x="0" y="248"/>
                </a:moveTo>
                <a:lnTo>
                  <a:pt x="312" y="331"/>
                </a:lnTo>
                <a:lnTo>
                  <a:pt x="624" y="248"/>
                </a:lnTo>
                <a:lnTo>
                  <a:pt x="624" y="331"/>
                </a:lnTo>
                <a:lnTo>
                  <a:pt x="312" y="413"/>
                </a:lnTo>
                <a:lnTo>
                  <a:pt x="0" y="331"/>
                </a:lnTo>
                <a:lnTo>
                  <a:pt x="0" y="248"/>
                </a:lnTo>
                <a:close/>
                <a:moveTo>
                  <a:pt x="0" y="82"/>
                </a:moveTo>
                <a:lnTo>
                  <a:pt x="312" y="0"/>
                </a:lnTo>
                <a:lnTo>
                  <a:pt x="624" y="82"/>
                </a:lnTo>
                <a:lnTo>
                  <a:pt x="624" y="165"/>
                </a:lnTo>
                <a:lnTo>
                  <a:pt x="312" y="248"/>
                </a:lnTo>
                <a:lnTo>
                  <a:pt x="0" y="165"/>
                </a:lnTo>
                <a:lnTo>
                  <a:pt x="0" y="8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C3D5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2" name="group 22"/>
          <p:cNvGrpSpPr/>
          <p:nvPr/>
        </p:nvGrpSpPr>
        <p:grpSpPr>
          <a:xfrm rot="21600000">
            <a:off x="4435504" y="1110481"/>
            <a:ext cx="6293067" cy="5368818"/>
            <a:chExt cx="6293067" cy="5368818"/>
          </a:xfrm>
        </p:grpSpPr>
        <p:grpSp>
          <p:nvGrpSpPr>
            <p:cNvPr id="24" name="group 24"/>
            <p:cNvGrpSpPr/>
            <p:nvPr/>
          </p:nvGrpSpPr>
          <p:grpSpPr>
            <a:xfrm rot="21600000">
              <a:off x="0" y="0"/>
              <a:ext cx="6293067" cy="5368818"/>
              <a:chExt cx="6293067" cy="5368818"/>
            </a:xfrm>
          </p:grpSpPr>
          <p:sp>
            <p:nvSpPr>
              <p:cNvPr id="150" name="path"/>
              <p:cNvSpPr/>
              <p:nvPr/>
            </p:nvSpPr>
            <p:spPr>
              <a:xfrm>
                <a:off x="0" y="437777"/>
                <a:ext cx="6293067" cy="826776"/>
              </a:xfrm>
              <a:custGeom>
                <a:rect l="0" t="0" r="0" b="0"/>
                <a:pathLst>
                  <a:path w="9910" h="1302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1302"/>
                    </a:lnTo>
                    <a:lnTo>
                      <a:pt x="0" y="130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CCF0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1" name="path"/>
              <p:cNvSpPr/>
              <p:nvPr/>
            </p:nvSpPr>
            <p:spPr>
              <a:xfrm>
                <a:off x="0" y="0"/>
                <a:ext cx="6293067" cy="488655"/>
              </a:xfrm>
              <a:custGeom>
                <a:rect l="0" t="0" r="0" b="0"/>
                <a:pathLst>
                  <a:path w="9910" h="769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769"/>
                    </a:lnTo>
                    <a:lnTo>
                      <a:pt x="0" y="76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99E2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2" name="path"/>
              <p:cNvSpPr/>
              <p:nvPr/>
            </p:nvSpPr>
            <p:spPr>
              <a:xfrm>
                <a:off x="0" y="1805865"/>
                <a:ext cx="6293067" cy="826777"/>
              </a:xfrm>
              <a:custGeom>
                <a:rect l="0" t="0" r="0" b="0"/>
                <a:pathLst>
                  <a:path w="9910" h="1302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1302"/>
                    </a:lnTo>
                    <a:lnTo>
                      <a:pt x="0" y="130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CCF0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3" name="path"/>
              <p:cNvSpPr/>
              <p:nvPr/>
            </p:nvSpPr>
            <p:spPr>
              <a:xfrm>
                <a:off x="0" y="1368088"/>
                <a:ext cx="6293067" cy="488655"/>
              </a:xfrm>
              <a:custGeom>
                <a:rect l="0" t="0" r="0" b="0"/>
                <a:pathLst>
                  <a:path w="9910" h="769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769"/>
                    </a:lnTo>
                    <a:lnTo>
                      <a:pt x="0" y="76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99E2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4" name="path"/>
              <p:cNvSpPr/>
              <p:nvPr/>
            </p:nvSpPr>
            <p:spPr>
              <a:xfrm>
                <a:off x="0" y="3173953"/>
                <a:ext cx="6293067" cy="826777"/>
              </a:xfrm>
              <a:custGeom>
                <a:rect l="0" t="0" r="0" b="0"/>
                <a:pathLst>
                  <a:path w="9910" h="1302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1302"/>
                    </a:lnTo>
                    <a:lnTo>
                      <a:pt x="0" y="130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CCF0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5" name="path"/>
              <p:cNvSpPr/>
              <p:nvPr/>
            </p:nvSpPr>
            <p:spPr>
              <a:xfrm>
                <a:off x="0" y="2736176"/>
                <a:ext cx="6293067" cy="488655"/>
              </a:xfrm>
              <a:custGeom>
                <a:rect l="0" t="0" r="0" b="0"/>
                <a:pathLst>
                  <a:path w="9910" h="769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769"/>
                    </a:lnTo>
                    <a:lnTo>
                      <a:pt x="0" y="76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99E2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6" name="path"/>
              <p:cNvSpPr/>
              <p:nvPr/>
            </p:nvSpPr>
            <p:spPr>
              <a:xfrm>
                <a:off x="0" y="4542041"/>
                <a:ext cx="6293067" cy="826777"/>
              </a:xfrm>
              <a:custGeom>
                <a:rect l="0" t="0" r="0" b="0"/>
                <a:pathLst>
                  <a:path w="9910" h="1302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1302"/>
                    </a:lnTo>
                    <a:lnTo>
                      <a:pt x="0" y="130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CCF0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7" name="path"/>
              <p:cNvSpPr/>
              <p:nvPr/>
            </p:nvSpPr>
            <p:spPr>
              <a:xfrm>
                <a:off x="0" y="4104264"/>
                <a:ext cx="6293067" cy="488655"/>
              </a:xfrm>
              <a:custGeom>
                <a:rect l="0" t="0" r="0" b="0"/>
                <a:pathLst>
                  <a:path w="9910" h="769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769"/>
                    </a:lnTo>
                    <a:lnTo>
                      <a:pt x="0" y="76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99E2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58" name="textbox 158"/>
            <p:cNvSpPr/>
            <p:nvPr/>
          </p:nvSpPr>
          <p:spPr>
            <a:xfrm>
              <a:off x="-12700" y="-12700"/>
              <a:ext cx="6318884" cy="541400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0000"/>
                </a:lnSpc>
              </a:pPr>
              <a:endParaRPr lang="Arial" altLang="Arial" sz="700"/>
            </a:p>
            <a:p>
              <a:pPr marL="241836" algn="l" rtl="0" eaLnBrk="0">
                <a:lnSpc>
                  <a:spcPct val="91000"/>
                </a:lnSpc>
                <a:spcBef>
                  <a:spcPts val="4"/>
                </a:spcBef>
              </a:pPr>
              <a:r>
                <a:rPr sz="20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2947E8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供需格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2947E8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局</a:t>
              </a:r>
              <a:endParaRPr lang="Microsoft YaHei" altLang="Microsoft YaHei" sz="2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marL="279082" algn="l" rtl="0" eaLnBrk="0">
                <a:lnSpc>
                  <a:spcPct val="91000"/>
                </a:lnSpc>
                <a:spcBef>
                  <a:spcPts val="452"/>
                </a:spcBef>
              </a:pPr>
              <a:r>
                <a:rPr sz="1500" spc="-4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当前煤炭市场供需总体平衡，但局部地区、个别时段仍存在供</a:t>
              </a:r>
              <a:r>
                <a:rPr sz="1500" spc="-1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矛盾。</a:t>
              </a:r>
              <a:endParaRPr lang="Microsoft YaHei" altLang="Microsoft YaHei" sz="1500"/>
            </a:p>
            <a:p>
              <a:pPr algn="l" rtl="0" eaLnBrk="0">
                <a:lnSpc>
                  <a:spcPct val="142000"/>
                </a:lnSpc>
              </a:pPr>
              <a:endParaRPr lang="Arial" altLang="Arial" sz="1000"/>
            </a:p>
            <a:p>
              <a:pPr algn="l" rtl="0" eaLnBrk="0">
                <a:lnSpc>
                  <a:spcPct val="142000"/>
                </a:lnSpc>
              </a:pPr>
              <a:endParaRPr lang="Arial" altLang="Arial" sz="1000"/>
            </a:p>
            <a:p>
              <a:pPr marL="241064" algn="l" rtl="0" eaLnBrk="0">
                <a:lnSpc>
                  <a:spcPct val="92000"/>
                </a:lnSpc>
                <a:spcBef>
                  <a:spcPts val="600"/>
                </a:spcBef>
              </a:pPr>
              <a:r>
                <a:rPr sz="20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2947E8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价格走</a:t>
              </a:r>
              <a:r>
                <a:rPr sz="20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2947E8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势</a:t>
              </a:r>
              <a:endParaRPr lang="Microsoft YaHei" altLang="Microsoft YaHei" sz="2000"/>
            </a:p>
            <a:p>
              <a:pPr marL="271462" indent="-952" algn="l" rtl="0" eaLnBrk="0">
                <a:lnSpc>
                  <a:spcPct val="122000"/>
                </a:lnSpc>
                <a:spcBef>
                  <a:spcPts val="1245"/>
                </a:spcBef>
              </a:pPr>
              <a:r>
                <a:rPr sz="1500" spc="-1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煤炭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价格受到多种因素影响，呈现波动上行的趋势，但长期来看，价      </a:t>
              </a:r>
              <a:r>
                <a:rPr sz="1500" spc="-3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格仍将受到供需关系</a:t>
              </a:r>
              <a:r>
                <a:rPr sz="1500" spc="-2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的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制约。</a:t>
              </a:r>
              <a:endParaRPr lang="Microsoft YaHei" altLang="Microsoft YaHei" sz="1500"/>
            </a:p>
            <a:p>
              <a:pPr algn="l" rtl="0" eaLnBrk="0">
                <a:lnSpc>
                  <a:spcPct val="194000"/>
                </a:lnSpc>
              </a:pPr>
              <a:endParaRPr lang="Arial" altLang="Arial" sz="1000"/>
            </a:p>
            <a:p>
              <a:pPr marL="241321" algn="l" rtl="0" eaLnBrk="0">
                <a:lnSpc>
                  <a:spcPct val="92000"/>
                </a:lnSpc>
                <a:spcBef>
                  <a:spcPts val="602"/>
                </a:spcBef>
              </a:pPr>
              <a:r>
                <a:rPr sz="20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2947E8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竞争格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2947E8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局</a:t>
              </a:r>
              <a:endParaRPr lang="Microsoft YaHei" altLang="Microsoft YaHei" sz="2000"/>
            </a:p>
            <a:p>
              <a:pPr marL="279463" indent="-8953" algn="l" rtl="0" eaLnBrk="0">
                <a:lnSpc>
                  <a:spcPct val="123000"/>
                </a:lnSpc>
                <a:spcBef>
                  <a:spcPts val="1207"/>
                </a:spcBef>
              </a:pPr>
              <a:r>
                <a:rPr sz="1500" spc="-1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煤炭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市场竞争激烈，大型煤炭企业占据主导地位，中小企业面临较大      </a:t>
              </a:r>
              <a:r>
                <a:rPr sz="1500" spc="-6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的生存压力</a:t>
              </a:r>
              <a:r>
                <a:rPr sz="1500" spc="-1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  <a:p>
              <a:pPr algn="l" rtl="0" eaLnBrk="0">
                <a:lnSpc>
                  <a:spcPct val="194000"/>
                </a:lnSpc>
              </a:pPr>
              <a:endParaRPr lang="Arial" altLang="Arial" sz="1000"/>
            </a:p>
            <a:p>
              <a:pPr marL="240293" algn="l" rtl="0" eaLnBrk="0">
                <a:lnSpc>
                  <a:spcPct val="92000"/>
                </a:lnSpc>
                <a:spcBef>
                  <a:spcPts val="604"/>
                </a:spcBef>
              </a:pPr>
              <a:r>
                <a:rPr sz="20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2947E8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政策环</a:t>
              </a:r>
              <a:r>
                <a:rPr sz="20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2947E8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境</a:t>
              </a:r>
              <a:endParaRPr lang="Microsoft YaHei" altLang="Microsoft YaHei" sz="2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marL="280797" indent="1904" algn="l" rtl="0" eaLnBrk="0">
                <a:lnSpc>
                  <a:spcPct val="122000"/>
                </a:lnSpc>
                <a:spcBef>
                  <a:spcPts val="5"/>
                </a:spcBef>
              </a:pPr>
              <a:r>
                <a:rPr sz="1500" spc="-1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国家对煤炭市场实行了一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系列的宏观调控政策，包括产能控制、环保      </a:t>
              </a:r>
              <a:r>
                <a:rPr sz="1500" spc="-2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限产、安全监管等，对煤炭市场产生了深</a:t>
              </a:r>
              <a:r>
                <a:rPr sz="1500" spc="-1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远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的影响。</a:t>
              </a:r>
              <a:endParaRPr lang="Microsoft YaHei" altLang="Microsoft YaHei" sz="1500"/>
            </a:p>
          </p:txBody>
        </p:sp>
      </p:grpSp>
      <p:grpSp>
        <p:nvGrpSpPr>
          <p:cNvPr id="26" name="group 26"/>
          <p:cNvGrpSpPr/>
          <p:nvPr/>
        </p:nvGrpSpPr>
        <p:grpSpPr>
          <a:xfrm rot="21600000">
            <a:off x="1171290" y="1566343"/>
            <a:ext cx="3088042" cy="4455416"/>
            <a:chExt cx="3088042" cy="4455416"/>
          </a:xfrm>
        </p:grpSpPr>
        <p:sp>
          <p:nvSpPr>
            <p:cNvPr id="159" name="path"/>
            <p:cNvSpPr/>
            <p:nvPr/>
          </p:nvSpPr>
          <p:spPr>
            <a:xfrm>
              <a:off x="1044465" y="0"/>
              <a:ext cx="2043576" cy="4455416"/>
            </a:xfrm>
            <a:custGeom>
              <a:rect l="0" t="0" r="0" b="0"/>
              <a:pathLst>
                <a:path w="3218" h="7016">
                  <a:moveTo>
                    <a:pt x="0" y="2378"/>
                  </a:moveTo>
                  <a:lnTo>
                    <a:pt x="2902" y="2378"/>
                  </a:lnTo>
                  <a:lnTo>
                    <a:pt x="2853" y="2221"/>
                  </a:lnTo>
                  <a:lnTo>
                    <a:pt x="3218" y="2430"/>
                  </a:lnTo>
                  <a:lnTo>
                    <a:pt x="2853" y="2640"/>
                  </a:lnTo>
                  <a:lnTo>
                    <a:pt x="2902" y="2482"/>
                  </a:lnTo>
                  <a:lnTo>
                    <a:pt x="0" y="2482"/>
                  </a:lnTo>
                  <a:lnTo>
                    <a:pt x="0" y="2378"/>
                  </a:lnTo>
                  <a:close/>
                </a:path>
                <a:path w="3218" h="7016">
                  <a:moveTo>
                    <a:pt x="2902" y="4533"/>
                  </a:moveTo>
                  <a:lnTo>
                    <a:pt x="2853" y="4374"/>
                  </a:lnTo>
                  <a:lnTo>
                    <a:pt x="3218" y="4585"/>
                  </a:lnTo>
                  <a:lnTo>
                    <a:pt x="2853" y="4796"/>
                  </a:lnTo>
                  <a:lnTo>
                    <a:pt x="2902" y="4638"/>
                  </a:lnTo>
                  <a:lnTo>
                    <a:pt x="0" y="4638"/>
                  </a:lnTo>
                  <a:lnTo>
                    <a:pt x="0" y="4533"/>
                  </a:lnTo>
                  <a:lnTo>
                    <a:pt x="2902" y="4533"/>
                  </a:lnTo>
                  <a:close/>
                </a:path>
                <a:path w="3218" h="7016">
                  <a:moveTo>
                    <a:pt x="281" y="429"/>
                  </a:moveTo>
                  <a:cubicBezTo>
                    <a:pt x="174" y="534"/>
                    <a:pt x="107" y="681"/>
                    <a:pt x="107" y="842"/>
                  </a:cubicBezTo>
                  <a:lnTo>
                    <a:pt x="107" y="842"/>
                  </a:lnTo>
                  <a:lnTo>
                    <a:pt x="107" y="2596"/>
                  </a:lnTo>
                  <a:lnTo>
                    <a:pt x="0" y="2596"/>
                  </a:lnTo>
                  <a:lnTo>
                    <a:pt x="0" y="837"/>
                  </a:lnTo>
                  <a:lnTo>
                    <a:pt x="0" y="837"/>
                  </a:lnTo>
                  <a:cubicBezTo>
                    <a:pt x="0" y="647"/>
                    <a:pt x="78" y="475"/>
                    <a:pt x="204" y="352"/>
                  </a:cubicBezTo>
                  <a:lnTo>
                    <a:pt x="204" y="352"/>
                  </a:lnTo>
                  <a:lnTo>
                    <a:pt x="281" y="429"/>
                  </a:lnTo>
                  <a:close/>
                </a:path>
                <a:path w="3218" h="7016">
                  <a:moveTo>
                    <a:pt x="2902" y="158"/>
                  </a:moveTo>
                  <a:lnTo>
                    <a:pt x="2853" y="0"/>
                  </a:lnTo>
                  <a:lnTo>
                    <a:pt x="3218" y="210"/>
                  </a:lnTo>
                  <a:lnTo>
                    <a:pt x="2853" y="421"/>
                  </a:lnTo>
                  <a:lnTo>
                    <a:pt x="2902" y="263"/>
                  </a:lnTo>
                  <a:lnTo>
                    <a:pt x="685" y="263"/>
                  </a:lnTo>
                  <a:lnTo>
                    <a:pt x="685" y="263"/>
                  </a:lnTo>
                  <a:cubicBezTo>
                    <a:pt x="529" y="263"/>
                    <a:pt x="386" y="326"/>
                    <a:pt x="282" y="428"/>
                  </a:cubicBezTo>
                  <a:lnTo>
                    <a:pt x="282" y="428"/>
                  </a:lnTo>
                  <a:lnTo>
                    <a:pt x="205" y="351"/>
                  </a:lnTo>
                  <a:lnTo>
                    <a:pt x="205" y="351"/>
                  </a:lnTo>
                  <a:cubicBezTo>
                    <a:pt x="327" y="232"/>
                    <a:pt x="494" y="158"/>
                    <a:pt x="677" y="158"/>
                  </a:cubicBezTo>
                  <a:lnTo>
                    <a:pt x="677" y="158"/>
                  </a:lnTo>
                  <a:lnTo>
                    <a:pt x="2902" y="158"/>
                  </a:lnTo>
                  <a:close/>
                </a:path>
                <a:path w="3218" h="7016">
                  <a:moveTo>
                    <a:pt x="107" y="4419"/>
                  </a:moveTo>
                  <a:lnTo>
                    <a:pt x="107" y="6173"/>
                  </a:lnTo>
                  <a:lnTo>
                    <a:pt x="107" y="6173"/>
                  </a:lnTo>
                  <a:cubicBezTo>
                    <a:pt x="107" y="6335"/>
                    <a:pt x="174" y="6482"/>
                    <a:pt x="281" y="6587"/>
                  </a:cubicBezTo>
                  <a:lnTo>
                    <a:pt x="281" y="6587"/>
                  </a:lnTo>
                  <a:lnTo>
                    <a:pt x="204" y="6664"/>
                  </a:lnTo>
                  <a:lnTo>
                    <a:pt x="204" y="6664"/>
                  </a:lnTo>
                  <a:cubicBezTo>
                    <a:pt x="78" y="6540"/>
                    <a:pt x="0" y="6368"/>
                    <a:pt x="0" y="6178"/>
                  </a:cubicBezTo>
                  <a:lnTo>
                    <a:pt x="0" y="6178"/>
                  </a:lnTo>
                  <a:lnTo>
                    <a:pt x="0" y="4419"/>
                  </a:lnTo>
                  <a:lnTo>
                    <a:pt x="107" y="4419"/>
                  </a:lnTo>
                  <a:close/>
                </a:path>
                <a:path w="3218" h="7016">
                  <a:moveTo>
                    <a:pt x="2902" y="6751"/>
                  </a:moveTo>
                  <a:lnTo>
                    <a:pt x="2853" y="6592"/>
                  </a:lnTo>
                  <a:lnTo>
                    <a:pt x="3218" y="6804"/>
                  </a:lnTo>
                  <a:lnTo>
                    <a:pt x="2853" y="7016"/>
                  </a:lnTo>
                  <a:lnTo>
                    <a:pt x="2902" y="6856"/>
                  </a:lnTo>
                  <a:lnTo>
                    <a:pt x="677" y="6856"/>
                  </a:lnTo>
                  <a:lnTo>
                    <a:pt x="677" y="6856"/>
                  </a:lnTo>
                  <a:cubicBezTo>
                    <a:pt x="494" y="6856"/>
                    <a:pt x="327" y="6782"/>
                    <a:pt x="205" y="6662"/>
                  </a:cubicBezTo>
                  <a:lnTo>
                    <a:pt x="205" y="6662"/>
                  </a:lnTo>
                  <a:lnTo>
                    <a:pt x="282" y="6584"/>
                  </a:lnTo>
                  <a:lnTo>
                    <a:pt x="282" y="6584"/>
                  </a:lnTo>
                  <a:cubicBezTo>
                    <a:pt x="386" y="6687"/>
                    <a:pt x="529" y="6751"/>
                    <a:pt x="685" y="6751"/>
                  </a:cubicBezTo>
                  <a:lnTo>
                    <a:pt x="685" y="6751"/>
                  </a:lnTo>
                  <a:lnTo>
                    <a:pt x="2902" y="6751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0" y="1183244"/>
              <a:ext cx="2088927" cy="2088928"/>
            </a:xfrm>
            <a:custGeom>
              <a:rect l="0" t="0" r="0" b="0"/>
              <a:pathLst>
                <a:path w="3289" h="3289">
                  <a:moveTo>
                    <a:pt x="0" y="1644"/>
                  </a:moveTo>
                  <a:cubicBezTo>
                    <a:pt x="0" y="736"/>
                    <a:pt x="736" y="0"/>
                    <a:pt x="1644" y="0"/>
                  </a:cubicBezTo>
                  <a:lnTo>
                    <a:pt x="1644" y="0"/>
                  </a:lnTo>
                  <a:lnTo>
                    <a:pt x="1644" y="0"/>
                  </a:lnTo>
                  <a:lnTo>
                    <a:pt x="1644" y="0"/>
                  </a:lnTo>
                  <a:cubicBezTo>
                    <a:pt x="2553" y="0"/>
                    <a:pt x="3289" y="736"/>
                    <a:pt x="3289" y="1644"/>
                  </a:cubicBezTo>
                  <a:lnTo>
                    <a:pt x="3289" y="1644"/>
                  </a:lnTo>
                  <a:cubicBezTo>
                    <a:pt x="3289" y="1644"/>
                    <a:pt x="3289" y="1644"/>
                    <a:pt x="3289" y="1644"/>
                  </a:cubicBezTo>
                  <a:lnTo>
                    <a:pt x="3289" y="1644"/>
                  </a:lnTo>
                  <a:lnTo>
                    <a:pt x="3289" y="1644"/>
                  </a:lnTo>
                  <a:lnTo>
                    <a:pt x="3289" y="1644"/>
                  </a:lnTo>
                  <a:cubicBezTo>
                    <a:pt x="3289" y="2553"/>
                    <a:pt x="2553" y="3289"/>
                    <a:pt x="1644" y="3289"/>
                  </a:cubicBezTo>
                  <a:lnTo>
                    <a:pt x="1644" y="3289"/>
                  </a:lnTo>
                  <a:lnTo>
                    <a:pt x="1644" y="3289"/>
                  </a:lnTo>
                  <a:lnTo>
                    <a:pt x="1644" y="3289"/>
                  </a:lnTo>
                  <a:cubicBezTo>
                    <a:pt x="736" y="3289"/>
                    <a:pt x="0" y="2553"/>
                    <a:pt x="0" y="1644"/>
                  </a:cubicBezTo>
                  <a:lnTo>
                    <a:pt x="0" y="1644"/>
                  </a:lnTo>
                  <a:close/>
                </a:path>
              </a:pathLst>
            </a:custGeom>
            <a:solidFill>
              <a:srgbClr val="99E2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626365" y="1737076"/>
              <a:ext cx="931450" cy="924114"/>
            </a:xfrm>
            <a:custGeom>
              <a:rect l="0" t="0" r="0" b="0"/>
              <a:pathLst>
                <a:path w="1466" h="1455">
                  <a:moveTo>
                    <a:pt x="933" y="781"/>
                  </a:moveTo>
                  <a:cubicBezTo>
                    <a:pt x="933" y="932"/>
                    <a:pt x="808" y="1042"/>
                    <a:pt x="670" y="1042"/>
                  </a:cubicBezTo>
                  <a:lnTo>
                    <a:pt x="670" y="1042"/>
                  </a:lnTo>
                  <a:cubicBezTo>
                    <a:pt x="532" y="1042"/>
                    <a:pt x="408" y="932"/>
                    <a:pt x="408" y="781"/>
                  </a:cubicBezTo>
                  <a:lnTo>
                    <a:pt x="408" y="781"/>
                  </a:lnTo>
                  <a:cubicBezTo>
                    <a:pt x="408" y="644"/>
                    <a:pt x="532" y="534"/>
                    <a:pt x="670" y="534"/>
                  </a:cubicBezTo>
                  <a:lnTo>
                    <a:pt x="670" y="534"/>
                  </a:lnTo>
                  <a:cubicBezTo>
                    <a:pt x="712" y="534"/>
                    <a:pt x="767" y="548"/>
                    <a:pt x="808" y="562"/>
                  </a:cubicBezTo>
                  <a:lnTo>
                    <a:pt x="808" y="562"/>
                  </a:lnTo>
                  <a:cubicBezTo>
                    <a:pt x="891" y="480"/>
                    <a:pt x="891" y="480"/>
                    <a:pt x="891" y="480"/>
                  </a:cubicBezTo>
                  <a:lnTo>
                    <a:pt x="891" y="480"/>
                  </a:lnTo>
                  <a:cubicBezTo>
                    <a:pt x="822" y="439"/>
                    <a:pt x="753" y="411"/>
                    <a:pt x="670" y="411"/>
                  </a:cubicBezTo>
                  <a:lnTo>
                    <a:pt x="670" y="411"/>
                  </a:lnTo>
                  <a:cubicBezTo>
                    <a:pt x="463" y="411"/>
                    <a:pt x="284" y="576"/>
                    <a:pt x="284" y="781"/>
                  </a:cubicBezTo>
                  <a:lnTo>
                    <a:pt x="284" y="781"/>
                  </a:lnTo>
                  <a:cubicBezTo>
                    <a:pt x="284" y="1000"/>
                    <a:pt x="463" y="1165"/>
                    <a:pt x="670" y="1165"/>
                  </a:cubicBezTo>
                  <a:lnTo>
                    <a:pt x="670" y="1165"/>
                  </a:lnTo>
                  <a:cubicBezTo>
                    <a:pt x="877" y="1165"/>
                    <a:pt x="1043" y="1000"/>
                    <a:pt x="1043" y="781"/>
                  </a:cubicBezTo>
                  <a:lnTo>
                    <a:pt x="1043" y="781"/>
                  </a:lnTo>
                  <a:cubicBezTo>
                    <a:pt x="1043" y="699"/>
                    <a:pt x="1016" y="630"/>
                    <a:pt x="974" y="562"/>
                  </a:cubicBezTo>
                  <a:lnTo>
                    <a:pt x="974" y="562"/>
                  </a:lnTo>
                  <a:cubicBezTo>
                    <a:pt x="891" y="658"/>
                    <a:pt x="891" y="658"/>
                    <a:pt x="891" y="658"/>
                  </a:cubicBezTo>
                  <a:lnTo>
                    <a:pt x="891" y="658"/>
                  </a:lnTo>
                  <a:cubicBezTo>
                    <a:pt x="919" y="699"/>
                    <a:pt x="933" y="740"/>
                    <a:pt x="933" y="781"/>
                  </a:cubicBezTo>
                </a:path>
                <a:path w="1466" h="1455">
                  <a:moveTo>
                    <a:pt x="713" y="672"/>
                  </a:moveTo>
                  <a:cubicBezTo>
                    <a:pt x="699" y="672"/>
                    <a:pt x="686" y="672"/>
                    <a:pt x="672" y="672"/>
                  </a:cubicBezTo>
                  <a:lnTo>
                    <a:pt x="672" y="672"/>
                  </a:lnTo>
                  <a:cubicBezTo>
                    <a:pt x="604" y="672"/>
                    <a:pt x="550" y="727"/>
                    <a:pt x="550" y="781"/>
                  </a:cubicBezTo>
                  <a:lnTo>
                    <a:pt x="550" y="781"/>
                  </a:lnTo>
                  <a:cubicBezTo>
                    <a:pt x="550" y="849"/>
                    <a:pt x="604" y="904"/>
                    <a:pt x="672" y="904"/>
                  </a:cubicBezTo>
                  <a:lnTo>
                    <a:pt x="672" y="904"/>
                  </a:lnTo>
                  <a:cubicBezTo>
                    <a:pt x="740" y="904"/>
                    <a:pt x="794" y="849"/>
                    <a:pt x="794" y="781"/>
                  </a:cubicBezTo>
                  <a:lnTo>
                    <a:pt x="794" y="781"/>
                  </a:lnTo>
                  <a:cubicBezTo>
                    <a:pt x="794" y="768"/>
                    <a:pt x="780" y="754"/>
                    <a:pt x="780" y="740"/>
                  </a:cubicBezTo>
                  <a:lnTo>
                    <a:pt x="780" y="740"/>
                  </a:lnTo>
                  <a:cubicBezTo>
                    <a:pt x="672" y="795"/>
                    <a:pt x="672" y="795"/>
                    <a:pt x="672" y="795"/>
                  </a:cubicBezTo>
                  <a:lnTo>
                    <a:pt x="672" y="795"/>
                  </a:lnTo>
                  <a:lnTo>
                    <a:pt x="713" y="672"/>
                  </a:lnTo>
                  <a:close/>
                </a:path>
                <a:path w="1466" h="1455">
                  <a:moveTo>
                    <a:pt x="1125" y="424"/>
                  </a:moveTo>
                  <a:cubicBezTo>
                    <a:pt x="1098" y="437"/>
                    <a:pt x="1098" y="437"/>
                    <a:pt x="1098" y="437"/>
                  </a:cubicBezTo>
                  <a:lnTo>
                    <a:pt x="1098" y="437"/>
                  </a:lnTo>
                  <a:cubicBezTo>
                    <a:pt x="1180" y="534"/>
                    <a:pt x="1221" y="657"/>
                    <a:pt x="1221" y="781"/>
                  </a:cubicBezTo>
                  <a:lnTo>
                    <a:pt x="1221" y="781"/>
                  </a:lnTo>
                  <a:cubicBezTo>
                    <a:pt x="1221" y="1097"/>
                    <a:pt x="974" y="1331"/>
                    <a:pt x="672" y="1331"/>
                  </a:cubicBezTo>
                  <a:lnTo>
                    <a:pt x="672" y="1331"/>
                  </a:lnTo>
                  <a:cubicBezTo>
                    <a:pt x="370" y="1331"/>
                    <a:pt x="123" y="1097"/>
                    <a:pt x="123" y="781"/>
                  </a:cubicBezTo>
                  <a:lnTo>
                    <a:pt x="123" y="781"/>
                  </a:lnTo>
                  <a:cubicBezTo>
                    <a:pt x="123" y="479"/>
                    <a:pt x="370" y="231"/>
                    <a:pt x="672" y="231"/>
                  </a:cubicBezTo>
                  <a:lnTo>
                    <a:pt x="672" y="231"/>
                  </a:lnTo>
                  <a:cubicBezTo>
                    <a:pt x="796" y="231"/>
                    <a:pt x="919" y="286"/>
                    <a:pt x="1015" y="355"/>
                  </a:cubicBezTo>
                  <a:lnTo>
                    <a:pt x="1015" y="355"/>
                  </a:lnTo>
                  <a:cubicBezTo>
                    <a:pt x="1043" y="328"/>
                    <a:pt x="1043" y="328"/>
                    <a:pt x="1043" y="328"/>
                  </a:cubicBezTo>
                  <a:lnTo>
                    <a:pt x="1043" y="328"/>
                  </a:lnTo>
                  <a:cubicBezTo>
                    <a:pt x="1043" y="231"/>
                    <a:pt x="1043" y="231"/>
                    <a:pt x="1043" y="231"/>
                  </a:cubicBezTo>
                  <a:lnTo>
                    <a:pt x="1043" y="231"/>
                  </a:lnTo>
                  <a:cubicBezTo>
                    <a:pt x="933" y="163"/>
                    <a:pt x="809" y="121"/>
                    <a:pt x="672" y="121"/>
                  </a:cubicBezTo>
                  <a:lnTo>
                    <a:pt x="672" y="121"/>
                  </a:lnTo>
                  <a:cubicBezTo>
                    <a:pt x="301" y="121"/>
                    <a:pt x="0" y="424"/>
                    <a:pt x="0" y="781"/>
                  </a:cubicBezTo>
                  <a:lnTo>
                    <a:pt x="0" y="781"/>
                  </a:lnTo>
                  <a:cubicBezTo>
                    <a:pt x="0" y="1152"/>
                    <a:pt x="301" y="1455"/>
                    <a:pt x="672" y="1455"/>
                  </a:cubicBezTo>
                  <a:lnTo>
                    <a:pt x="672" y="1455"/>
                  </a:lnTo>
                  <a:cubicBezTo>
                    <a:pt x="1043" y="1455"/>
                    <a:pt x="1345" y="1152"/>
                    <a:pt x="1345" y="781"/>
                  </a:cubicBezTo>
                  <a:lnTo>
                    <a:pt x="1345" y="781"/>
                  </a:lnTo>
                  <a:cubicBezTo>
                    <a:pt x="1345" y="644"/>
                    <a:pt x="1304" y="520"/>
                    <a:pt x="1221" y="410"/>
                  </a:cubicBezTo>
                  <a:lnTo>
                    <a:pt x="1221" y="410"/>
                  </a:lnTo>
                  <a:lnTo>
                    <a:pt x="1125" y="424"/>
                  </a:lnTo>
                  <a:close/>
                </a:path>
                <a:path w="1466" h="1455">
                  <a:moveTo>
                    <a:pt x="1275" y="173"/>
                  </a:moveTo>
                  <a:lnTo>
                    <a:pt x="1287" y="0"/>
                  </a:lnTo>
                  <a:lnTo>
                    <a:pt x="1176" y="92"/>
                  </a:lnTo>
                  <a:lnTo>
                    <a:pt x="1084" y="202"/>
                  </a:lnTo>
                  <a:lnTo>
                    <a:pt x="1072" y="342"/>
                  </a:lnTo>
                  <a:lnTo>
                    <a:pt x="904" y="521"/>
                  </a:lnTo>
                  <a:lnTo>
                    <a:pt x="753" y="672"/>
                  </a:lnTo>
                  <a:lnTo>
                    <a:pt x="672" y="782"/>
                  </a:lnTo>
                  <a:lnTo>
                    <a:pt x="782" y="713"/>
                  </a:lnTo>
                  <a:lnTo>
                    <a:pt x="933" y="562"/>
                  </a:lnTo>
                  <a:lnTo>
                    <a:pt x="1113" y="382"/>
                  </a:lnTo>
                  <a:lnTo>
                    <a:pt x="1263" y="382"/>
                  </a:lnTo>
                  <a:lnTo>
                    <a:pt x="1356" y="272"/>
                  </a:lnTo>
                  <a:lnTo>
                    <a:pt x="1466" y="173"/>
                  </a:lnTo>
                  <a:lnTo>
                    <a:pt x="1275" y="173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62" name="textbox 162"/>
          <p:cNvSpPr/>
          <p:nvPr/>
        </p:nvSpPr>
        <p:spPr>
          <a:xfrm>
            <a:off x="1208634" y="377885"/>
            <a:ext cx="3451859" cy="4425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586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煤炭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市场现状及特点</a:t>
            </a:r>
            <a:endParaRPr lang="Microsoft YaHei" altLang="Microsoft YaHei" sz="3000"/>
          </a:p>
        </p:txBody>
      </p:sp>
      <p:grpSp>
        <p:nvGrpSpPr>
          <p:cNvPr id="28" name="group 28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163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0" name="group 30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16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2" name="group 32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17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4" name="group 34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17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3" name="picture 18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84" name="textbox 184"/>
          <p:cNvSpPr/>
          <p:nvPr/>
        </p:nvSpPr>
        <p:spPr>
          <a:xfrm>
            <a:off x="593104" y="1883977"/>
            <a:ext cx="5278754" cy="2019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707"/>
              </a:lnSpc>
            </a:pPr>
            <a:endParaRPr lang="Arial" altLang="Arial" sz="100"/>
          </a:p>
          <a:p>
            <a:pPr marL="35969" algn="l" rtl="0" eaLnBrk="0">
              <a:lnSpc>
                <a:spcPct val="86000"/>
              </a:lnSpc>
            </a:pPr>
            <a:r>
              <a:rPr sz="5700" spc="1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5700" spc="10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57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07000"/>
              </a:lnSpc>
            </a:pPr>
            <a:endParaRPr lang="Arial" altLang="Arial" sz="1200"/>
          </a:p>
          <a:p>
            <a:pPr marL="12700" algn="l" rtl="0" eaLnBrk="0">
              <a:lnSpc>
                <a:spcPct val="92000"/>
              </a:lnSpc>
            </a:pPr>
            <a:r>
              <a:rPr sz="5100" spc="8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煤炭市场供需分</a:t>
            </a:r>
            <a:r>
              <a:rPr sz="51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C3D5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6" name="group 36"/>
          <p:cNvGrpSpPr/>
          <p:nvPr/>
        </p:nvGrpSpPr>
        <p:grpSpPr>
          <a:xfrm rot="21600000">
            <a:off x="1900927" y="4825745"/>
            <a:ext cx="9440840" cy="644551"/>
            <a:chExt cx="9440840" cy="644551"/>
          </a:xfrm>
        </p:grpSpPr>
        <p:sp>
          <p:nvSpPr>
            <p:cNvPr id="186" name="path"/>
            <p:cNvSpPr/>
            <p:nvPr/>
          </p:nvSpPr>
          <p:spPr>
            <a:xfrm>
              <a:off x="0" y="0"/>
              <a:ext cx="9440840" cy="644551"/>
            </a:xfrm>
            <a:custGeom>
              <a:rect l="0" t="0" r="0" b="0"/>
              <a:pathLst>
                <a:path w="14867" h="1015">
                  <a:moveTo>
                    <a:pt x="395" y="169"/>
                  </a:moveTo>
                  <a:cubicBezTo>
                    <a:pt x="395" y="75"/>
                    <a:pt x="471" y="0"/>
                    <a:pt x="564" y="0"/>
                  </a:cubicBezTo>
                  <a:lnTo>
                    <a:pt x="564" y="0"/>
                  </a:lnTo>
                  <a:lnTo>
                    <a:pt x="14698" y="0"/>
                  </a:lnTo>
                  <a:lnTo>
                    <a:pt x="14698" y="0"/>
                  </a:lnTo>
                  <a:lnTo>
                    <a:pt x="14698" y="0"/>
                  </a:lnTo>
                  <a:cubicBezTo>
                    <a:pt x="14791" y="0"/>
                    <a:pt x="14867" y="75"/>
                    <a:pt x="14867" y="169"/>
                  </a:cubicBezTo>
                  <a:lnTo>
                    <a:pt x="14867" y="169"/>
                  </a:lnTo>
                  <a:cubicBezTo>
                    <a:pt x="14867" y="169"/>
                    <a:pt x="14867" y="169"/>
                    <a:pt x="14867" y="169"/>
                  </a:cubicBezTo>
                  <a:lnTo>
                    <a:pt x="14867" y="169"/>
                  </a:lnTo>
                  <a:lnTo>
                    <a:pt x="14867" y="845"/>
                  </a:lnTo>
                  <a:lnTo>
                    <a:pt x="14867" y="845"/>
                  </a:lnTo>
                  <a:lnTo>
                    <a:pt x="14867" y="845"/>
                  </a:lnTo>
                  <a:cubicBezTo>
                    <a:pt x="14867" y="939"/>
                    <a:pt x="14791" y="1015"/>
                    <a:pt x="14698" y="1015"/>
                  </a:cubicBezTo>
                  <a:lnTo>
                    <a:pt x="14698" y="1015"/>
                  </a:lnTo>
                  <a:lnTo>
                    <a:pt x="564" y="1015"/>
                  </a:lnTo>
                  <a:lnTo>
                    <a:pt x="564" y="1015"/>
                  </a:lnTo>
                  <a:lnTo>
                    <a:pt x="564" y="1015"/>
                  </a:lnTo>
                  <a:cubicBezTo>
                    <a:pt x="471" y="1015"/>
                    <a:pt x="395" y="939"/>
                    <a:pt x="395" y="845"/>
                  </a:cubicBezTo>
                  <a:lnTo>
                    <a:pt x="395" y="169"/>
                  </a:lnTo>
                  <a:close/>
                </a:path>
                <a:path w="14867" h="1015">
                  <a:moveTo>
                    <a:pt x="495" y="725"/>
                  </a:moveTo>
                  <a:lnTo>
                    <a:pt x="0" y="507"/>
                  </a:lnTo>
                  <a:lnTo>
                    <a:pt x="495" y="289"/>
                  </a:lnTo>
                  <a:lnTo>
                    <a:pt x="495" y="725"/>
                  </a:lnTo>
                  <a:close/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textbox 187"/>
            <p:cNvSpPr/>
            <p:nvPr/>
          </p:nvSpPr>
          <p:spPr>
            <a:xfrm>
              <a:off x="-12700" y="-12700"/>
              <a:ext cx="9466580" cy="69405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65000"/>
                </a:lnSpc>
              </a:pPr>
              <a:endParaRPr lang="Arial" altLang="Arial" sz="1000"/>
            </a:p>
            <a:p>
              <a:pPr algn="l" rtl="0" eaLnBrk="0">
                <a:lnSpc>
                  <a:spcPct val="6686"/>
                </a:lnSpc>
              </a:pPr>
              <a:endParaRPr lang="Arial" altLang="Arial" sz="100"/>
            </a:p>
            <a:p>
              <a:pPr marL="444771" algn="l" rtl="0" eaLnBrk="0">
                <a:lnSpc>
                  <a:spcPct val="91000"/>
                </a:lnSpc>
              </a:pPr>
              <a:r>
                <a:rPr sz="1800" spc="-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供应结</a:t>
              </a:r>
              <a:r>
                <a:rPr sz="18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构变化</a:t>
              </a:r>
              <a:endParaRPr lang="Microsoft YaHei" altLang="Microsoft YaHei" sz="1800"/>
            </a:p>
          </p:txBody>
        </p:sp>
      </p:grpSp>
      <p:grpSp>
        <p:nvGrpSpPr>
          <p:cNvPr id="38" name="group 38"/>
          <p:cNvGrpSpPr/>
          <p:nvPr/>
        </p:nvGrpSpPr>
        <p:grpSpPr>
          <a:xfrm rot="21600000">
            <a:off x="1900927" y="1308905"/>
            <a:ext cx="9440841" cy="644550"/>
            <a:chExt cx="9440841" cy="644550"/>
          </a:xfrm>
        </p:grpSpPr>
        <p:sp>
          <p:nvSpPr>
            <p:cNvPr id="188" name="path"/>
            <p:cNvSpPr/>
            <p:nvPr/>
          </p:nvSpPr>
          <p:spPr>
            <a:xfrm>
              <a:off x="0" y="0"/>
              <a:ext cx="9440841" cy="644550"/>
            </a:xfrm>
            <a:custGeom>
              <a:rect l="0" t="0" r="0" b="0"/>
              <a:pathLst>
                <a:path w="14867" h="1015">
                  <a:moveTo>
                    <a:pt x="395" y="169"/>
                  </a:moveTo>
                  <a:cubicBezTo>
                    <a:pt x="395" y="75"/>
                    <a:pt x="471" y="0"/>
                    <a:pt x="564" y="0"/>
                  </a:cubicBezTo>
                  <a:lnTo>
                    <a:pt x="564" y="0"/>
                  </a:lnTo>
                  <a:lnTo>
                    <a:pt x="14698" y="0"/>
                  </a:lnTo>
                  <a:lnTo>
                    <a:pt x="14698" y="0"/>
                  </a:lnTo>
                  <a:lnTo>
                    <a:pt x="14698" y="0"/>
                  </a:lnTo>
                  <a:cubicBezTo>
                    <a:pt x="14791" y="0"/>
                    <a:pt x="14867" y="75"/>
                    <a:pt x="14867" y="169"/>
                  </a:cubicBezTo>
                  <a:lnTo>
                    <a:pt x="14867" y="169"/>
                  </a:lnTo>
                  <a:cubicBezTo>
                    <a:pt x="14867" y="169"/>
                    <a:pt x="14867" y="169"/>
                    <a:pt x="14867" y="169"/>
                  </a:cubicBezTo>
                  <a:lnTo>
                    <a:pt x="14867" y="169"/>
                  </a:lnTo>
                  <a:lnTo>
                    <a:pt x="14867" y="845"/>
                  </a:lnTo>
                  <a:lnTo>
                    <a:pt x="14867" y="845"/>
                  </a:lnTo>
                  <a:lnTo>
                    <a:pt x="14867" y="845"/>
                  </a:lnTo>
                  <a:cubicBezTo>
                    <a:pt x="14867" y="939"/>
                    <a:pt x="14791" y="1015"/>
                    <a:pt x="14698" y="1015"/>
                  </a:cubicBezTo>
                  <a:lnTo>
                    <a:pt x="14698" y="1015"/>
                  </a:lnTo>
                  <a:lnTo>
                    <a:pt x="564" y="1015"/>
                  </a:lnTo>
                  <a:lnTo>
                    <a:pt x="564" y="1015"/>
                  </a:lnTo>
                  <a:lnTo>
                    <a:pt x="564" y="1015"/>
                  </a:lnTo>
                  <a:cubicBezTo>
                    <a:pt x="471" y="1015"/>
                    <a:pt x="395" y="939"/>
                    <a:pt x="395" y="845"/>
                  </a:cubicBezTo>
                  <a:lnTo>
                    <a:pt x="395" y="169"/>
                  </a:lnTo>
                  <a:close/>
                </a:path>
                <a:path w="14867" h="1015">
                  <a:moveTo>
                    <a:pt x="495" y="725"/>
                  </a:moveTo>
                  <a:lnTo>
                    <a:pt x="0" y="507"/>
                  </a:lnTo>
                  <a:lnTo>
                    <a:pt x="495" y="289"/>
                  </a:lnTo>
                  <a:lnTo>
                    <a:pt x="495" y="725"/>
                  </a:lnTo>
                  <a:close/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textbox 189"/>
            <p:cNvSpPr/>
            <p:nvPr/>
          </p:nvSpPr>
          <p:spPr>
            <a:xfrm>
              <a:off x="-12700" y="-12700"/>
              <a:ext cx="9466580" cy="69341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51000"/>
                </a:lnSpc>
              </a:pPr>
              <a:endParaRPr lang="Arial" altLang="Arial" sz="1000"/>
            </a:p>
            <a:p>
              <a:pPr marL="396684" algn="l" rtl="0" eaLnBrk="0">
                <a:lnSpc>
                  <a:spcPct val="91000"/>
                </a:lnSpc>
                <a:spcBef>
                  <a:spcPts val="6"/>
                </a:spcBef>
              </a:pPr>
              <a:r>
                <a:rPr sz="1800" spc="-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国内煤炭</a:t>
              </a:r>
              <a:r>
                <a:rPr sz="1800" spc="-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</a:t>
              </a:r>
              <a:r>
                <a:rPr sz="18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量</a:t>
              </a:r>
              <a:endParaRPr lang="Microsoft YaHei" altLang="Microsoft YaHei" sz="1800"/>
            </a:p>
          </p:txBody>
        </p:sp>
      </p:grpSp>
      <p:grpSp>
        <p:nvGrpSpPr>
          <p:cNvPr id="40" name="group 40"/>
          <p:cNvGrpSpPr/>
          <p:nvPr/>
        </p:nvGrpSpPr>
        <p:grpSpPr>
          <a:xfrm rot="21600000">
            <a:off x="1900927" y="3067326"/>
            <a:ext cx="9440840" cy="644550"/>
            <a:chExt cx="9440840" cy="644550"/>
          </a:xfrm>
        </p:grpSpPr>
        <p:sp>
          <p:nvSpPr>
            <p:cNvPr id="190" name="path"/>
            <p:cNvSpPr/>
            <p:nvPr/>
          </p:nvSpPr>
          <p:spPr>
            <a:xfrm>
              <a:off x="0" y="0"/>
              <a:ext cx="9440840" cy="644550"/>
            </a:xfrm>
            <a:custGeom>
              <a:rect l="0" t="0" r="0" b="0"/>
              <a:pathLst>
                <a:path w="14867" h="1015">
                  <a:moveTo>
                    <a:pt x="395" y="169"/>
                  </a:moveTo>
                  <a:cubicBezTo>
                    <a:pt x="395" y="75"/>
                    <a:pt x="471" y="0"/>
                    <a:pt x="564" y="0"/>
                  </a:cubicBezTo>
                  <a:lnTo>
                    <a:pt x="564" y="0"/>
                  </a:lnTo>
                  <a:lnTo>
                    <a:pt x="14698" y="0"/>
                  </a:lnTo>
                  <a:lnTo>
                    <a:pt x="14698" y="0"/>
                  </a:lnTo>
                  <a:lnTo>
                    <a:pt x="14698" y="0"/>
                  </a:lnTo>
                  <a:cubicBezTo>
                    <a:pt x="14791" y="0"/>
                    <a:pt x="14867" y="75"/>
                    <a:pt x="14867" y="169"/>
                  </a:cubicBezTo>
                  <a:lnTo>
                    <a:pt x="14867" y="169"/>
                  </a:lnTo>
                  <a:cubicBezTo>
                    <a:pt x="14867" y="169"/>
                    <a:pt x="14867" y="169"/>
                    <a:pt x="14867" y="169"/>
                  </a:cubicBezTo>
                  <a:lnTo>
                    <a:pt x="14867" y="169"/>
                  </a:lnTo>
                  <a:lnTo>
                    <a:pt x="14867" y="845"/>
                  </a:lnTo>
                  <a:lnTo>
                    <a:pt x="14867" y="845"/>
                  </a:lnTo>
                  <a:lnTo>
                    <a:pt x="14867" y="845"/>
                  </a:lnTo>
                  <a:cubicBezTo>
                    <a:pt x="14867" y="939"/>
                    <a:pt x="14791" y="1015"/>
                    <a:pt x="14698" y="1015"/>
                  </a:cubicBezTo>
                  <a:lnTo>
                    <a:pt x="14698" y="1015"/>
                  </a:lnTo>
                  <a:lnTo>
                    <a:pt x="564" y="1015"/>
                  </a:lnTo>
                  <a:lnTo>
                    <a:pt x="564" y="1015"/>
                  </a:lnTo>
                  <a:lnTo>
                    <a:pt x="564" y="1015"/>
                  </a:lnTo>
                  <a:cubicBezTo>
                    <a:pt x="471" y="1015"/>
                    <a:pt x="395" y="939"/>
                    <a:pt x="395" y="845"/>
                  </a:cubicBezTo>
                  <a:lnTo>
                    <a:pt x="395" y="169"/>
                  </a:lnTo>
                  <a:close/>
                </a:path>
                <a:path w="14867" h="1015">
                  <a:moveTo>
                    <a:pt x="495" y="725"/>
                  </a:moveTo>
                  <a:lnTo>
                    <a:pt x="0" y="507"/>
                  </a:lnTo>
                  <a:lnTo>
                    <a:pt x="495" y="289"/>
                  </a:lnTo>
                  <a:lnTo>
                    <a:pt x="495" y="725"/>
                  </a:lnTo>
                  <a:close/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textbox 191"/>
            <p:cNvSpPr/>
            <p:nvPr/>
          </p:nvSpPr>
          <p:spPr>
            <a:xfrm>
              <a:off x="-12700" y="-12700"/>
              <a:ext cx="9466580" cy="69341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67000"/>
                </a:lnSpc>
              </a:pPr>
              <a:endParaRPr lang="Arial" altLang="Arial" sz="1000"/>
            </a:p>
            <a:p>
              <a:pPr marL="407738" algn="l" rtl="0" eaLnBrk="0">
                <a:lnSpc>
                  <a:spcPct val="90000"/>
                </a:lnSpc>
                <a:spcBef>
                  <a:spcPts val="6"/>
                </a:spcBef>
              </a:pPr>
              <a:r>
                <a:rPr sz="1800" spc="-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进口煤</a:t>
              </a:r>
              <a:r>
                <a:rPr sz="18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炭情况</a:t>
              </a:r>
              <a:endParaRPr lang="Microsoft YaHei" altLang="Microsoft YaHei" sz="1800"/>
            </a:p>
          </p:txBody>
        </p:sp>
      </p:grpSp>
      <p:sp>
        <p:nvSpPr>
          <p:cNvPr id="192" name="textbox 192"/>
          <p:cNvSpPr/>
          <p:nvPr/>
        </p:nvSpPr>
        <p:spPr>
          <a:xfrm>
            <a:off x="2251928" y="3913231"/>
            <a:ext cx="8975090" cy="5359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09"/>
              </a:lnSpc>
            </a:pPr>
            <a:endParaRPr lang="Arial" altLang="Arial" sz="100"/>
          </a:p>
          <a:p>
            <a:pPr marL="20319" algn="l" rtl="0" eaLnBrk="0">
              <a:lnSpc>
                <a:spcPct val="83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随着国内煤炭需求的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增长，进口煤炭也逐渐成为供应的重要补充。主要进口来源国包括澳大利亚、印尼、俄</a:t>
            </a:r>
            <a:endParaRPr lang="Microsoft YaHei" altLang="Microsoft YaHei" sz="1500"/>
          </a:p>
          <a:p>
            <a:pPr marL="12700" algn="l" rtl="0" eaLnBrk="0">
              <a:lnSpc>
                <a:spcPts val="2530"/>
              </a:lnSpc>
            </a:pP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罗斯等，这些国家的煤炭品质较高，价格相对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理。</a:t>
            </a:r>
            <a:endParaRPr lang="Microsoft YaHei" altLang="Microsoft YaHei" sz="1500"/>
          </a:p>
        </p:txBody>
      </p:sp>
      <p:sp>
        <p:nvSpPr>
          <p:cNvPr id="193" name="textbox 193"/>
          <p:cNvSpPr/>
          <p:nvPr/>
        </p:nvSpPr>
        <p:spPr>
          <a:xfrm>
            <a:off x="2250404" y="2141150"/>
            <a:ext cx="8976994" cy="5346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459"/>
              </a:lnSpc>
            </a:pPr>
            <a:endParaRPr lang="Arial" altLang="Arial" sz="100"/>
          </a:p>
          <a:p>
            <a:pPr marL="13652" algn="l" rtl="0" eaLnBrk="0">
              <a:lnSpc>
                <a:spcPct val="83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，国内煤炭产量保持稳定增长，主要产区包括山西、陕西、内蒙古等地。这些地区煤炭资源丰富，开</a:t>
            </a:r>
            <a:endParaRPr lang="Microsoft YaHei" altLang="Microsoft YaHei" sz="1500"/>
          </a:p>
          <a:p>
            <a:pPr marL="12700" algn="l" rtl="0" eaLnBrk="0">
              <a:lnSpc>
                <a:spcPts val="2520"/>
              </a:lnSpc>
            </a:pP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采条件相对较好，是国内煤炭供应的主要来源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94" name="textbox 194"/>
          <p:cNvSpPr/>
          <p:nvPr/>
        </p:nvSpPr>
        <p:spPr>
          <a:xfrm>
            <a:off x="2250213" y="5634906"/>
            <a:ext cx="8938894" cy="5359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09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在供应结构方面，国内煤炭供应逐渐向大型煤炭企业集团集中，这些企业集团拥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有先进的开采技术和设备，</a:t>
            </a:r>
            <a:endParaRPr lang="Microsoft YaHei" altLang="Microsoft YaHei" sz="1500"/>
          </a:p>
          <a:p>
            <a:pPr marL="13843" algn="l" rtl="0" eaLnBrk="0">
              <a:lnSpc>
                <a:spcPts val="2524"/>
              </a:lnSpc>
            </a:pP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能够提高煤炭的开采效率和安全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95" name="textbox 195"/>
          <p:cNvSpPr/>
          <p:nvPr/>
        </p:nvSpPr>
        <p:spPr>
          <a:xfrm>
            <a:off x="892244" y="331596"/>
            <a:ext cx="2625725" cy="4876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8000"/>
              </a:lnSpc>
            </a:pPr>
            <a:endParaRPr lang="Arial" altLang="Arial" sz="300"/>
          </a:p>
          <a:p>
            <a:pPr marL="78294" algn="l" rtl="0" eaLnBrk="0">
              <a:lnSpc>
                <a:spcPct val="91000"/>
              </a:lnSpc>
              <a:spcBef>
                <a:spcPts val="3"/>
              </a:spcBef>
              <a:tabLst>
                <a:tab pos="328929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煤炭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供应情况</a:t>
            </a:r>
            <a:endParaRPr lang="Microsoft YaHei" altLang="Microsoft YaHei" sz="3000"/>
          </a:p>
        </p:txBody>
      </p:sp>
      <p:sp>
        <p:nvSpPr>
          <p:cNvPr id="196" name="path"/>
          <p:cNvSpPr/>
          <p:nvPr/>
        </p:nvSpPr>
        <p:spPr>
          <a:xfrm>
            <a:off x="904944" y="344296"/>
            <a:ext cx="65594" cy="418915"/>
          </a:xfrm>
          <a:custGeom>
            <a:rect l="0" t="0" r="0" b="0"/>
            <a:pathLst>
              <a:path w="103" h="659">
                <a:moveTo>
                  <a:pt x="0" y="51"/>
                </a:moveTo>
                <a:cubicBezTo>
                  <a:pt x="0" y="23"/>
                  <a:pt x="23" y="0"/>
                  <a:pt x="51" y="0"/>
                </a:cubicBezTo>
                <a:lnTo>
                  <a:pt x="51" y="0"/>
                </a:lnTo>
                <a:lnTo>
                  <a:pt x="51" y="0"/>
                </a:lnTo>
                <a:lnTo>
                  <a:pt x="51" y="0"/>
                </a:lnTo>
                <a:cubicBezTo>
                  <a:pt x="80" y="0"/>
                  <a:pt x="103" y="23"/>
                  <a:pt x="103" y="51"/>
                </a:cubicBezTo>
                <a:lnTo>
                  <a:pt x="103" y="51"/>
                </a:lnTo>
                <a:cubicBezTo>
                  <a:pt x="103" y="51"/>
                  <a:pt x="103" y="51"/>
                  <a:pt x="103" y="51"/>
                </a:cubicBezTo>
                <a:lnTo>
                  <a:pt x="103" y="51"/>
                </a:lnTo>
                <a:lnTo>
                  <a:pt x="103" y="51"/>
                </a:lnTo>
                <a:lnTo>
                  <a:pt x="103" y="51"/>
                </a:lnTo>
                <a:cubicBezTo>
                  <a:pt x="103" y="80"/>
                  <a:pt x="80" y="103"/>
                  <a:pt x="51" y="103"/>
                </a:cubicBezTo>
                <a:lnTo>
                  <a:pt x="51" y="103"/>
                </a:lnTo>
                <a:lnTo>
                  <a:pt x="51" y="103"/>
                </a:lnTo>
                <a:lnTo>
                  <a:pt x="51" y="103"/>
                </a:lnTo>
                <a:cubicBezTo>
                  <a:pt x="23" y="103"/>
                  <a:pt x="0" y="80"/>
                  <a:pt x="0" y="51"/>
                </a:cubicBezTo>
                <a:lnTo>
                  <a:pt x="0" y="51"/>
                </a:lnTo>
                <a:close/>
              </a:path>
              <a:path w="103" h="659">
                <a:moveTo>
                  <a:pt x="0" y="237"/>
                </a:moveTo>
                <a:cubicBezTo>
                  <a:pt x="0" y="208"/>
                  <a:pt x="23" y="185"/>
                  <a:pt x="51" y="185"/>
                </a:cubicBezTo>
                <a:lnTo>
                  <a:pt x="51" y="185"/>
                </a:lnTo>
                <a:lnTo>
                  <a:pt x="51" y="185"/>
                </a:lnTo>
                <a:lnTo>
                  <a:pt x="51" y="185"/>
                </a:lnTo>
                <a:cubicBezTo>
                  <a:pt x="80" y="185"/>
                  <a:pt x="103" y="208"/>
                  <a:pt x="103" y="237"/>
                </a:cubicBezTo>
                <a:lnTo>
                  <a:pt x="103" y="237"/>
                </a:lnTo>
                <a:cubicBezTo>
                  <a:pt x="103" y="237"/>
                  <a:pt x="103" y="237"/>
                  <a:pt x="103" y="237"/>
                </a:cubicBezTo>
                <a:lnTo>
                  <a:pt x="103" y="237"/>
                </a:lnTo>
                <a:lnTo>
                  <a:pt x="103" y="237"/>
                </a:lnTo>
                <a:lnTo>
                  <a:pt x="103" y="237"/>
                </a:lnTo>
                <a:cubicBezTo>
                  <a:pt x="103" y="265"/>
                  <a:pt x="80" y="288"/>
                  <a:pt x="51" y="288"/>
                </a:cubicBezTo>
                <a:lnTo>
                  <a:pt x="51" y="288"/>
                </a:lnTo>
                <a:lnTo>
                  <a:pt x="51" y="288"/>
                </a:lnTo>
                <a:lnTo>
                  <a:pt x="51" y="288"/>
                </a:lnTo>
                <a:cubicBezTo>
                  <a:pt x="23" y="288"/>
                  <a:pt x="0" y="265"/>
                  <a:pt x="0" y="237"/>
                </a:cubicBezTo>
                <a:lnTo>
                  <a:pt x="0" y="237"/>
                </a:lnTo>
                <a:close/>
              </a:path>
              <a:path w="103" h="659">
                <a:moveTo>
                  <a:pt x="0" y="422"/>
                </a:moveTo>
                <a:cubicBezTo>
                  <a:pt x="0" y="394"/>
                  <a:pt x="23" y="370"/>
                  <a:pt x="51" y="370"/>
                </a:cubicBezTo>
                <a:lnTo>
                  <a:pt x="51" y="370"/>
                </a:lnTo>
                <a:lnTo>
                  <a:pt x="51" y="370"/>
                </a:lnTo>
                <a:lnTo>
                  <a:pt x="51" y="370"/>
                </a:lnTo>
                <a:cubicBezTo>
                  <a:pt x="80" y="370"/>
                  <a:pt x="103" y="394"/>
                  <a:pt x="103" y="422"/>
                </a:cubicBezTo>
                <a:lnTo>
                  <a:pt x="103" y="422"/>
                </a:lnTo>
                <a:cubicBezTo>
                  <a:pt x="103" y="422"/>
                  <a:pt x="103" y="422"/>
                  <a:pt x="103" y="422"/>
                </a:cubicBezTo>
                <a:lnTo>
                  <a:pt x="103" y="422"/>
                </a:lnTo>
                <a:lnTo>
                  <a:pt x="103" y="422"/>
                </a:lnTo>
                <a:lnTo>
                  <a:pt x="103" y="422"/>
                </a:lnTo>
                <a:cubicBezTo>
                  <a:pt x="103" y="451"/>
                  <a:pt x="80" y="474"/>
                  <a:pt x="51" y="474"/>
                </a:cubicBezTo>
                <a:lnTo>
                  <a:pt x="51" y="474"/>
                </a:lnTo>
                <a:lnTo>
                  <a:pt x="51" y="474"/>
                </a:lnTo>
                <a:lnTo>
                  <a:pt x="51" y="474"/>
                </a:lnTo>
                <a:cubicBezTo>
                  <a:pt x="23" y="474"/>
                  <a:pt x="0" y="451"/>
                  <a:pt x="0" y="422"/>
                </a:cubicBezTo>
                <a:lnTo>
                  <a:pt x="0" y="422"/>
                </a:lnTo>
                <a:close/>
              </a:path>
              <a:path w="103" h="659">
                <a:moveTo>
                  <a:pt x="0" y="608"/>
                </a:moveTo>
                <a:cubicBezTo>
                  <a:pt x="0" y="579"/>
                  <a:pt x="23" y="556"/>
                  <a:pt x="51" y="556"/>
                </a:cubicBezTo>
                <a:lnTo>
                  <a:pt x="51" y="556"/>
                </a:lnTo>
                <a:lnTo>
                  <a:pt x="51" y="556"/>
                </a:lnTo>
                <a:lnTo>
                  <a:pt x="51" y="556"/>
                </a:lnTo>
                <a:cubicBezTo>
                  <a:pt x="80" y="556"/>
                  <a:pt x="103" y="579"/>
                  <a:pt x="103" y="608"/>
                </a:cubicBezTo>
                <a:lnTo>
                  <a:pt x="103" y="608"/>
                </a:lnTo>
                <a:cubicBezTo>
                  <a:pt x="103" y="608"/>
                  <a:pt x="103" y="608"/>
                  <a:pt x="103" y="608"/>
                </a:cubicBezTo>
                <a:lnTo>
                  <a:pt x="103" y="608"/>
                </a:lnTo>
                <a:lnTo>
                  <a:pt x="103" y="608"/>
                </a:lnTo>
                <a:lnTo>
                  <a:pt x="103" y="608"/>
                </a:lnTo>
                <a:cubicBezTo>
                  <a:pt x="103" y="636"/>
                  <a:pt x="80" y="659"/>
                  <a:pt x="51" y="659"/>
                </a:cubicBezTo>
                <a:lnTo>
                  <a:pt x="51" y="659"/>
                </a:lnTo>
                <a:lnTo>
                  <a:pt x="51" y="659"/>
                </a:lnTo>
                <a:lnTo>
                  <a:pt x="51" y="659"/>
                </a:lnTo>
                <a:cubicBezTo>
                  <a:pt x="23" y="659"/>
                  <a:pt x="0" y="636"/>
                  <a:pt x="0" y="608"/>
                </a:cubicBezTo>
                <a:lnTo>
                  <a:pt x="0" y="608"/>
                </a:lnTo>
                <a:close/>
              </a:path>
            </a:pathLst>
          </a:custGeom>
          <a:solidFill>
            <a:srgbClr val="00B6FF">
              <a:alpha val="2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97" name="picture 19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171088" y="1044365"/>
            <a:ext cx="76200" cy="5813634"/>
          </a:xfrm>
          <a:prstGeom prst="rect">
            <a:avLst/>
          </a:prstGeom>
        </p:spPr>
      </p:pic>
      <p:grpSp>
        <p:nvGrpSpPr>
          <p:cNvPr id="42" name="group 42"/>
          <p:cNvGrpSpPr/>
          <p:nvPr/>
        </p:nvGrpSpPr>
        <p:grpSpPr>
          <a:xfrm rot="21600000">
            <a:off x="873195" y="4825745"/>
            <a:ext cx="669477" cy="669478"/>
            <a:chExt cx="669477" cy="669478"/>
          </a:xfrm>
        </p:grpSpPr>
        <p:sp>
          <p:nvSpPr>
            <p:cNvPr id="198" name="path"/>
            <p:cNvSpPr/>
            <p:nvPr/>
          </p:nvSpPr>
          <p:spPr>
            <a:xfrm>
              <a:off x="0" y="0"/>
              <a:ext cx="669477" cy="669478"/>
            </a:xfrm>
            <a:custGeom>
              <a:rect l="0" t="0" r="0" b="0"/>
              <a:pathLst>
                <a:path w="1054" h="1054">
                  <a:moveTo>
                    <a:pt x="0" y="527"/>
                  </a:moveTo>
                  <a:cubicBezTo>
                    <a:pt x="0" y="236"/>
                    <a:pt x="236" y="0"/>
                    <a:pt x="527" y="0"/>
                  </a:cubicBezTo>
                  <a:lnTo>
                    <a:pt x="527" y="0"/>
                  </a:lnTo>
                  <a:lnTo>
                    <a:pt x="527" y="0"/>
                  </a:lnTo>
                  <a:lnTo>
                    <a:pt x="527" y="0"/>
                  </a:lnTo>
                  <a:cubicBezTo>
                    <a:pt x="818" y="0"/>
                    <a:pt x="1054" y="236"/>
                    <a:pt x="1054" y="527"/>
                  </a:cubicBezTo>
                  <a:lnTo>
                    <a:pt x="1054" y="527"/>
                  </a:lnTo>
                  <a:cubicBezTo>
                    <a:pt x="1054" y="527"/>
                    <a:pt x="1054" y="527"/>
                    <a:pt x="1054" y="527"/>
                  </a:cubicBezTo>
                  <a:lnTo>
                    <a:pt x="1054" y="527"/>
                  </a:lnTo>
                  <a:lnTo>
                    <a:pt x="1054" y="527"/>
                  </a:lnTo>
                  <a:lnTo>
                    <a:pt x="1054" y="527"/>
                  </a:lnTo>
                  <a:cubicBezTo>
                    <a:pt x="1054" y="818"/>
                    <a:pt x="818" y="1054"/>
                    <a:pt x="527" y="1054"/>
                  </a:cubicBezTo>
                  <a:lnTo>
                    <a:pt x="527" y="1054"/>
                  </a:lnTo>
                  <a:lnTo>
                    <a:pt x="527" y="1054"/>
                  </a:lnTo>
                  <a:lnTo>
                    <a:pt x="527" y="1054"/>
                  </a:lnTo>
                  <a:cubicBezTo>
                    <a:pt x="236" y="1054"/>
                    <a:pt x="0" y="818"/>
                    <a:pt x="0" y="527"/>
                  </a:cubicBezTo>
                  <a:lnTo>
                    <a:pt x="0" y="527"/>
                  </a:lnTo>
                  <a:close/>
                </a:path>
              </a:pathLst>
            </a:custGeom>
            <a:solidFill>
              <a:srgbClr val="405DFF">
                <a:alpha val="4196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115086" y="115086"/>
              <a:ext cx="439304" cy="439304"/>
            </a:xfrm>
            <a:custGeom>
              <a:rect l="0" t="0" r="0" b="0"/>
              <a:pathLst>
                <a:path w="691" h="691">
                  <a:moveTo>
                    <a:pt x="0" y="345"/>
                  </a:moveTo>
                  <a:cubicBezTo>
                    <a:pt x="0" y="154"/>
                    <a:pt x="154" y="0"/>
                    <a:pt x="345" y="0"/>
                  </a:cubicBezTo>
                  <a:lnTo>
                    <a:pt x="345" y="0"/>
                  </a:lnTo>
                  <a:lnTo>
                    <a:pt x="345" y="0"/>
                  </a:lnTo>
                  <a:lnTo>
                    <a:pt x="345" y="0"/>
                  </a:lnTo>
                  <a:cubicBezTo>
                    <a:pt x="536" y="0"/>
                    <a:pt x="691" y="154"/>
                    <a:pt x="691" y="345"/>
                  </a:cubicBezTo>
                  <a:lnTo>
                    <a:pt x="691" y="345"/>
                  </a:lnTo>
                  <a:cubicBezTo>
                    <a:pt x="691" y="345"/>
                    <a:pt x="691" y="345"/>
                    <a:pt x="691" y="345"/>
                  </a:cubicBezTo>
                  <a:lnTo>
                    <a:pt x="691" y="345"/>
                  </a:lnTo>
                  <a:lnTo>
                    <a:pt x="691" y="345"/>
                  </a:lnTo>
                  <a:lnTo>
                    <a:pt x="691" y="345"/>
                  </a:lnTo>
                  <a:cubicBezTo>
                    <a:pt x="691" y="536"/>
                    <a:pt x="536" y="691"/>
                    <a:pt x="345" y="691"/>
                  </a:cubicBezTo>
                  <a:lnTo>
                    <a:pt x="345" y="691"/>
                  </a:lnTo>
                  <a:lnTo>
                    <a:pt x="345" y="691"/>
                  </a:lnTo>
                  <a:lnTo>
                    <a:pt x="345" y="691"/>
                  </a:lnTo>
                  <a:cubicBezTo>
                    <a:pt x="154" y="691"/>
                    <a:pt x="0" y="536"/>
                    <a:pt x="0" y="345"/>
                  </a:cubicBezTo>
                  <a:lnTo>
                    <a:pt x="0" y="345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4" name="group 44"/>
          <p:cNvGrpSpPr/>
          <p:nvPr/>
        </p:nvGrpSpPr>
        <p:grpSpPr>
          <a:xfrm rot="21600000">
            <a:off x="873195" y="1332345"/>
            <a:ext cx="669477" cy="669478"/>
            <a:chExt cx="669477" cy="669478"/>
          </a:xfrm>
        </p:grpSpPr>
        <p:sp>
          <p:nvSpPr>
            <p:cNvPr id="200" name="path"/>
            <p:cNvSpPr/>
            <p:nvPr/>
          </p:nvSpPr>
          <p:spPr>
            <a:xfrm>
              <a:off x="0" y="0"/>
              <a:ext cx="669477" cy="669478"/>
            </a:xfrm>
            <a:custGeom>
              <a:rect l="0" t="0" r="0" b="0"/>
              <a:pathLst>
                <a:path w="1054" h="1054">
                  <a:moveTo>
                    <a:pt x="0" y="527"/>
                  </a:moveTo>
                  <a:cubicBezTo>
                    <a:pt x="0" y="236"/>
                    <a:pt x="236" y="0"/>
                    <a:pt x="527" y="0"/>
                  </a:cubicBezTo>
                  <a:lnTo>
                    <a:pt x="527" y="0"/>
                  </a:lnTo>
                  <a:lnTo>
                    <a:pt x="527" y="0"/>
                  </a:lnTo>
                  <a:lnTo>
                    <a:pt x="527" y="0"/>
                  </a:lnTo>
                  <a:cubicBezTo>
                    <a:pt x="818" y="0"/>
                    <a:pt x="1054" y="236"/>
                    <a:pt x="1054" y="527"/>
                  </a:cubicBezTo>
                  <a:lnTo>
                    <a:pt x="1054" y="527"/>
                  </a:lnTo>
                  <a:cubicBezTo>
                    <a:pt x="1054" y="527"/>
                    <a:pt x="1054" y="527"/>
                    <a:pt x="1054" y="527"/>
                  </a:cubicBezTo>
                  <a:lnTo>
                    <a:pt x="1054" y="527"/>
                  </a:lnTo>
                  <a:lnTo>
                    <a:pt x="1054" y="527"/>
                  </a:lnTo>
                  <a:lnTo>
                    <a:pt x="1054" y="527"/>
                  </a:lnTo>
                  <a:cubicBezTo>
                    <a:pt x="1054" y="818"/>
                    <a:pt x="818" y="1054"/>
                    <a:pt x="527" y="1054"/>
                  </a:cubicBezTo>
                  <a:lnTo>
                    <a:pt x="527" y="1054"/>
                  </a:lnTo>
                  <a:lnTo>
                    <a:pt x="527" y="1054"/>
                  </a:lnTo>
                  <a:lnTo>
                    <a:pt x="527" y="1054"/>
                  </a:lnTo>
                  <a:cubicBezTo>
                    <a:pt x="236" y="1054"/>
                    <a:pt x="0" y="818"/>
                    <a:pt x="0" y="527"/>
                  </a:cubicBezTo>
                  <a:lnTo>
                    <a:pt x="0" y="527"/>
                  </a:lnTo>
                  <a:close/>
                </a:path>
              </a:pathLst>
            </a:custGeom>
            <a:solidFill>
              <a:srgbClr val="405DFF">
                <a:alpha val="4196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115086" y="115085"/>
              <a:ext cx="439304" cy="439304"/>
            </a:xfrm>
            <a:custGeom>
              <a:rect l="0" t="0" r="0" b="0"/>
              <a:pathLst>
                <a:path w="691" h="691">
                  <a:moveTo>
                    <a:pt x="0" y="345"/>
                  </a:moveTo>
                  <a:cubicBezTo>
                    <a:pt x="0" y="154"/>
                    <a:pt x="154" y="0"/>
                    <a:pt x="345" y="0"/>
                  </a:cubicBezTo>
                  <a:lnTo>
                    <a:pt x="345" y="0"/>
                  </a:lnTo>
                  <a:lnTo>
                    <a:pt x="345" y="0"/>
                  </a:lnTo>
                  <a:lnTo>
                    <a:pt x="345" y="0"/>
                  </a:lnTo>
                  <a:cubicBezTo>
                    <a:pt x="536" y="0"/>
                    <a:pt x="691" y="154"/>
                    <a:pt x="691" y="345"/>
                  </a:cubicBezTo>
                  <a:lnTo>
                    <a:pt x="691" y="345"/>
                  </a:lnTo>
                  <a:cubicBezTo>
                    <a:pt x="691" y="345"/>
                    <a:pt x="691" y="345"/>
                    <a:pt x="691" y="345"/>
                  </a:cubicBezTo>
                  <a:lnTo>
                    <a:pt x="691" y="345"/>
                  </a:lnTo>
                  <a:lnTo>
                    <a:pt x="691" y="345"/>
                  </a:lnTo>
                  <a:lnTo>
                    <a:pt x="691" y="345"/>
                  </a:lnTo>
                  <a:cubicBezTo>
                    <a:pt x="691" y="536"/>
                    <a:pt x="536" y="691"/>
                    <a:pt x="345" y="691"/>
                  </a:cubicBezTo>
                  <a:lnTo>
                    <a:pt x="345" y="691"/>
                  </a:lnTo>
                  <a:lnTo>
                    <a:pt x="345" y="691"/>
                  </a:lnTo>
                  <a:lnTo>
                    <a:pt x="345" y="691"/>
                  </a:lnTo>
                  <a:cubicBezTo>
                    <a:pt x="154" y="691"/>
                    <a:pt x="0" y="536"/>
                    <a:pt x="0" y="345"/>
                  </a:cubicBezTo>
                  <a:lnTo>
                    <a:pt x="0" y="345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6" name="group 46"/>
          <p:cNvGrpSpPr/>
          <p:nvPr/>
        </p:nvGrpSpPr>
        <p:grpSpPr>
          <a:xfrm rot="21600000">
            <a:off x="873195" y="3067325"/>
            <a:ext cx="669477" cy="669477"/>
            <a:chExt cx="669477" cy="669477"/>
          </a:xfrm>
        </p:grpSpPr>
        <p:sp>
          <p:nvSpPr>
            <p:cNvPr id="202" name="path"/>
            <p:cNvSpPr/>
            <p:nvPr/>
          </p:nvSpPr>
          <p:spPr>
            <a:xfrm>
              <a:off x="0" y="0"/>
              <a:ext cx="669477" cy="669477"/>
            </a:xfrm>
            <a:custGeom>
              <a:rect l="0" t="0" r="0" b="0"/>
              <a:pathLst>
                <a:path w="1054" h="1054">
                  <a:moveTo>
                    <a:pt x="0" y="527"/>
                  </a:moveTo>
                  <a:cubicBezTo>
                    <a:pt x="0" y="236"/>
                    <a:pt x="236" y="0"/>
                    <a:pt x="527" y="0"/>
                  </a:cubicBezTo>
                  <a:lnTo>
                    <a:pt x="527" y="0"/>
                  </a:lnTo>
                  <a:lnTo>
                    <a:pt x="527" y="0"/>
                  </a:lnTo>
                  <a:lnTo>
                    <a:pt x="527" y="0"/>
                  </a:lnTo>
                  <a:cubicBezTo>
                    <a:pt x="818" y="0"/>
                    <a:pt x="1054" y="236"/>
                    <a:pt x="1054" y="527"/>
                  </a:cubicBezTo>
                  <a:lnTo>
                    <a:pt x="1054" y="527"/>
                  </a:lnTo>
                  <a:cubicBezTo>
                    <a:pt x="1054" y="527"/>
                    <a:pt x="1054" y="527"/>
                    <a:pt x="1054" y="527"/>
                  </a:cubicBezTo>
                  <a:lnTo>
                    <a:pt x="1054" y="527"/>
                  </a:lnTo>
                  <a:lnTo>
                    <a:pt x="1054" y="527"/>
                  </a:lnTo>
                  <a:lnTo>
                    <a:pt x="1054" y="527"/>
                  </a:lnTo>
                  <a:cubicBezTo>
                    <a:pt x="1054" y="818"/>
                    <a:pt x="818" y="1054"/>
                    <a:pt x="527" y="1054"/>
                  </a:cubicBezTo>
                  <a:lnTo>
                    <a:pt x="527" y="1054"/>
                  </a:lnTo>
                  <a:lnTo>
                    <a:pt x="527" y="1054"/>
                  </a:lnTo>
                  <a:lnTo>
                    <a:pt x="527" y="1054"/>
                  </a:lnTo>
                  <a:cubicBezTo>
                    <a:pt x="236" y="1054"/>
                    <a:pt x="0" y="818"/>
                    <a:pt x="0" y="527"/>
                  </a:cubicBezTo>
                  <a:lnTo>
                    <a:pt x="0" y="527"/>
                  </a:lnTo>
                  <a:close/>
                </a:path>
              </a:pathLst>
            </a:custGeom>
            <a:solidFill>
              <a:srgbClr val="405DFF">
                <a:alpha val="4196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115086" y="115086"/>
              <a:ext cx="439304" cy="439305"/>
            </a:xfrm>
            <a:custGeom>
              <a:rect l="0" t="0" r="0" b="0"/>
              <a:pathLst>
                <a:path w="691" h="691">
                  <a:moveTo>
                    <a:pt x="0" y="345"/>
                  </a:moveTo>
                  <a:cubicBezTo>
                    <a:pt x="0" y="154"/>
                    <a:pt x="154" y="0"/>
                    <a:pt x="345" y="0"/>
                  </a:cubicBezTo>
                  <a:lnTo>
                    <a:pt x="345" y="0"/>
                  </a:lnTo>
                  <a:lnTo>
                    <a:pt x="345" y="0"/>
                  </a:lnTo>
                  <a:lnTo>
                    <a:pt x="345" y="0"/>
                  </a:lnTo>
                  <a:cubicBezTo>
                    <a:pt x="536" y="0"/>
                    <a:pt x="691" y="154"/>
                    <a:pt x="691" y="345"/>
                  </a:cubicBezTo>
                  <a:lnTo>
                    <a:pt x="691" y="345"/>
                  </a:lnTo>
                  <a:cubicBezTo>
                    <a:pt x="691" y="345"/>
                    <a:pt x="691" y="345"/>
                    <a:pt x="691" y="345"/>
                  </a:cubicBezTo>
                  <a:lnTo>
                    <a:pt x="691" y="345"/>
                  </a:lnTo>
                  <a:lnTo>
                    <a:pt x="691" y="345"/>
                  </a:lnTo>
                  <a:lnTo>
                    <a:pt x="691" y="345"/>
                  </a:lnTo>
                  <a:cubicBezTo>
                    <a:pt x="691" y="536"/>
                    <a:pt x="536" y="691"/>
                    <a:pt x="345" y="691"/>
                  </a:cubicBezTo>
                  <a:lnTo>
                    <a:pt x="345" y="691"/>
                  </a:lnTo>
                  <a:lnTo>
                    <a:pt x="345" y="691"/>
                  </a:lnTo>
                  <a:lnTo>
                    <a:pt x="345" y="691"/>
                  </a:lnTo>
                  <a:cubicBezTo>
                    <a:pt x="154" y="691"/>
                    <a:pt x="0" y="536"/>
                    <a:pt x="0" y="345"/>
                  </a:cubicBezTo>
                  <a:lnTo>
                    <a:pt x="0" y="345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04" name="path"/>
          <p:cNvSpPr/>
          <p:nvPr/>
        </p:nvSpPr>
        <p:spPr>
          <a:xfrm>
            <a:off x="454963" y="684488"/>
            <a:ext cx="84147" cy="84147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5" name="path"/>
          <p:cNvSpPr/>
          <p:nvPr/>
        </p:nvSpPr>
        <p:spPr>
          <a:xfrm>
            <a:off x="454963" y="566715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6" name="path"/>
          <p:cNvSpPr/>
          <p:nvPr/>
        </p:nvSpPr>
        <p:spPr>
          <a:xfrm>
            <a:off x="454963" y="331168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7" name="path"/>
          <p:cNvSpPr/>
          <p:nvPr/>
        </p:nvSpPr>
        <p:spPr>
          <a:xfrm>
            <a:off x="454963" y="448941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8" name="path"/>
          <p:cNvSpPr/>
          <p:nvPr/>
        </p:nvSpPr>
        <p:spPr>
          <a:xfrm>
            <a:off x="575048" y="573290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00B6FF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9" name="path"/>
          <p:cNvSpPr/>
          <p:nvPr/>
        </p:nvSpPr>
        <p:spPr>
          <a:xfrm>
            <a:off x="575048" y="691064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00B6FF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0" name="path"/>
          <p:cNvSpPr/>
          <p:nvPr/>
        </p:nvSpPr>
        <p:spPr>
          <a:xfrm>
            <a:off x="575048" y="337742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00B6FF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1" name="path"/>
          <p:cNvSpPr/>
          <p:nvPr/>
        </p:nvSpPr>
        <p:spPr>
          <a:xfrm>
            <a:off x="575048" y="455516"/>
            <a:ext cx="78137" cy="78137"/>
          </a:xfrm>
          <a:custGeom>
            <a:rect l="0" t="0" r="0" b="0"/>
            <a:pathLst>
              <a:path w="123" h="123">
                <a:moveTo>
                  <a:pt x="0" y="61"/>
                </a:moveTo>
                <a:cubicBezTo>
                  <a:pt x="0" y="27"/>
                  <a:pt x="27" y="0"/>
                  <a:pt x="61" y="0"/>
                </a:cubicBezTo>
                <a:lnTo>
                  <a:pt x="61" y="0"/>
                </a:lnTo>
                <a:lnTo>
                  <a:pt x="61" y="0"/>
                </a:lnTo>
                <a:lnTo>
                  <a:pt x="61" y="0"/>
                </a:lnTo>
                <a:cubicBezTo>
                  <a:pt x="95" y="0"/>
                  <a:pt x="123" y="27"/>
                  <a:pt x="123" y="61"/>
                </a:cubicBezTo>
                <a:lnTo>
                  <a:pt x="123" y="61"/>
                </a:lnTo>
                <a:cubicBezTo>
                  <a:pt x="123" y="61"/>
                  <a:pt x="123" y="61"/>
                  <a:pt x="123" y="61"/>
                </a:cubicBezTo>
                <a:lnTo>
                  <a:pt x="123" y="61"/>
                </a:lnTo>
                <a:lnTo>
                  <a:pt x="123" y="61"/>
                </a:lnTo>
                <a:lnTo>
                  <a:pt x="123" y="61"/>
                </a:lnTo>
                <a:cubicBezTo>
                  <a:pt x="123" y="95"/>
                  <a:pt x="95" y="123"/>
                  <a:pt x="61" y="123"/>
                </a:cubicBezTo>
                <a:lnTo>
                  <a:pt x="61" y="123"/>
                </a:lnTo>
                <a:lnTo>
                  <a:pt x="61" y="123"/>
                </a:lnTo>
                <a:lnTo>
                  <a:pt x="61" y="123"/>
                </a:lnTo>
                <a:cubicBezTo>
                  <a:pt x="27" y="123"/>
                  <a:pt x="0" y="95"/>
                  <a:pt x="0" y="61"/>
                </a:cubicBezTo>
                <a:lnTo>
                  <a:pt x="0" y="61"/>
                </a:lnTo>
                <a:close/>
              </a:path>
            </a:pathLst>
          </a:custGeom>
          <a:solidFill>
            <a:srgbClr val="00B6FF">
              <a:alpha val="8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2" name="path"/>
          <p:cNvSpPr/>
          <p:nvPr/>
        </p:nvSpPr>
        <p:spPr>
          <a:xfrm>
            <a:off x="689124" y="575006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00B6FF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3" name="path"/>
          <p:cNvSpPr/>
          <p:nvPr/>
        </p:nvSpPr>
        <p:spPr>
          <a:xfrm>
            <a:off x="689124" y="692780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00B6FF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4" name="path"/>
          <p:cNvSpPr/>
          <p:nvPr/>
        </p:nvSpPr>
        <p:spPr>
          <a:xfrm>
            <a:off x="689124" y="339459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lnTo>
                  <a:pt x="58" y="117"/>
                </a:ln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00B6FF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5" name="path"/>
          <p:cNvSpPr/>
          <p:nvPr/>
        </p:nvSpPr>
        <p:spPr>
          <a:xfrm>
            <a:off x="689124" y="457232"/>
            <a:ext cx="74704" cy="74703"/>
          </a:xfrm>
          <a:custGeom>
            <a:rect l="0" t="0" r="0" b="0"/>
            <a:pathLst>
              <a:path w="117" h="117">
                <a:moveTo>
                  <a:pt x="0" y="58"/>
                </a:moveTo>
                <a:cubicBezTo>
                  <a:pt x="0" y="26"/>
                  <a:pt x="26" y="0"/>
                  <a:pt x="58" y="0"/>
                </a:cubicBezTo>
                <a:lnTo>
                  <a:pt x="58" y="0"/>
                </a:lnTo>
                <a:lnTo>
                  <a:pt x="58" y="0"/>
                </a:lnTo>
                <a:lnTo>
                  <a:pt x="58" y="0"/>
                </a:lnTo>
                <a:cubicBezTo>
                  <a:pt x="91" y="0"/>
                  <a:pt x="117" y="26"/>
                  <a:pt x="117" y="58"/>
                </a:cubicBezTo>
                <a:lnTo>
                  <a:pt x="117" y="58"/>
                </a:lnTo>
                <a:cubicBezTo>
                  <a:pt x="117" y="58"/>
                  <a:pt x="117" y="58"/>
                  <a:pt x="117" y="58"/>
                </a:cubicBezTo>
                <a:lnTo>
                  <a:pt x="117" y="58"/>
                </a:lnTo>
                <a:lnTo>
                  <a:pt x="117" y="58"/>
                </a:lnTo>
                <a:lnTo>
                  <a:pt x="117" y="58"/>
                </a:lnTo>
                <a:cubicBezTo>
                  <a:pt x="117" y="91"/>
                  <a:pt x="91" y="117"/>
                  <a:pt x="58" y="117"/>
                </a:cubicBezTo>
                <a:lnTo>
                  <a:pt x="58" y="117"/>
                </a:lnTo>
                <a:cubicBezTo>
                  <a:pt x="26" y="117"/>
                  <a:pt x="0" y="91"/>
                  <a:pt x="0" y="58"/>
                </a:cubicBezTo>
                <a:lnTo>
                  <a:pt x="0" y="58"/>
                </a:lnTo>
                <a:close/>
              </a:path>
            </a:pathLst>
          </a:custGeom>
          <a:solidFill>
            <a:srgbClr val="00B6FF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6" name="path"/>
          <p:cNvSpPr/>
          <p:nvPr/>
        </p:nvSpPr>
        <p:spPr>
          <a:xfrm>
            <a:off x="799767" y="583976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00B6FF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7" name="path"/>
          <p:cNvSpPr/>
          <p:nvPr/>
        </p:nvSpPr>
        <p:spPr>
          <a:xfrm>
            <a:off x="799767" y="701750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00B6FF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8" name="path"/>
          <p:cNvSpPr/>
          <p:nvPr/>
        </p:nvSpPr>
        <p:spPr>
          <a:xfrm>
            <a:off x="799767" y="348429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00B6FF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9" name="path"/>
          <p:cNvSpPr/>
          <p:nvPr/>
        </p:nvSpPr>
        <p:spPr>
          <a:xfrm>
            <a:off x="799767" y="466202"/>
            <a:ext cx="69238" cy="69238"/>
          </a:xfrm>
          <a:custGeom>
            <a:rect l="0" t="0" r="0" b="0"/>
            <a:pathLst>
              <a:path w="109" h="109">
                <a:moveTo>
                  <a:pt x="0" y="54"/>
                </a:moveTo>
                <a:cubicBezTo>
                  <a:pt x="0" y="24"/>
                  <a:pt x="24" y="0"/>
                  <a:pt x="54" y="0"/>
                </a:cubicBezTo>
                <a:lnTo>
                  <a:pt x="54" y="0"/>
                </a:lnTo>
                <a:lnTo>
                  <a:pt x="54" y="0"/>
                </a:lnTo>
                <a:lnTo>
                  <a:pt x="54" y="0"/>
                </a:lnTo>
                <a:cubicBezTo>
                  <a:pt x="84" y="0"/>
                  <a:pt x="109" y="24"/>
                  <a:pt x="109" y="54"/>
                </a:cubicBezTo>
                <a:lnTo>
                  <a:pt x="109" y="54"/>
                </a:lnTo>
                <a:cubicBezTo>
                  <a:pt x="109" y="54"/>
                  <a:pt x="109" y="54"/>
                  <a:pt x="109" y="54"/>
                </a:cubicBezTo>
                <a:lnTo>
                  <a:pt x="109" y="54"/>
                </a:lnTo>
                <a:lnTo>
                  <a:pt x="109" y="54"/>
                </a:lnTo>
                <a:lnTo>
                  <a:pt x="109" y="54"/>
                </a:lnTo>
                <a:cubicBezTo>
                  <a:pt x="109" y="84"/>
                  <a:pt x="84" y="109"/>
                  <a:pt x="54" y="109"/>
                </a:cubicBezTo>
                <a:lnTo>
                  <a:pt x="54" y="109"/>
                </a:lnTo>
                <a:lnTo>
                  <a:pt x="54" y="109"/>
                </a:lnTo>
                <a:lnTo>
                  <a:pt x="54" y="109"/>
                </a:lnTo>
                <a:cubicBezTo>
                  <a:pt x="24" y="109"/>
                  <a:pt x="0" y="84"/>
                  <a:pt x="0" y="54"/>
                </a:cubicBezTo>
                <a:lnTo>
                  <a:pt x="0" y="54"/>
                </a:lnTo>
                <a:close/>
              </a:path>
            </a:pathLst>
          </a:custGeom>
          <a:solidFill>
            <a:srgbClr val="00B6FF">
              <a:alpha val="4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0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C3D5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1" name="textbox 221"/>
          <p:cNvSpPr/>
          <p:nvPr/>
        </p:nvSpPr>
        <p:spPr>
          <a:xfrm>
            <a:off x="1206652" y="3759661"/>
            <a:ext cx="2767964" cy="14458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697"/>
              </a:lnSpc>
            </a:pPr>
            <a:endParaRPr lang="Arial" altLang="Arial" sz="100"/>
          </a:p>
          <a:p>
            <a:pPr marL="22815" algn="l" rtl="0" eaLnBrk="0">
              <a:lnSpc>
                <a:spcPct val="85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电力行业是煤炭消费的主要行业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</a:t>
            </a:r>
            <a:endParaRPr lang="Microsoft YaHei" altLang="Microsoft YaHei" sz="1300"/>
          </a:p>
          <a:p>
            <a:pPr marL="12700" indent="1371" algn="l" rtl="0" eaLnBrk="0">
              <a:lnSpc>
                <a:spcPct val="157000"/>
              </a:lnSpc>
              <a:spcBef>
                <a:spcPts val="55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着国内电力需求的增长，煤炭需求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也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保持稳定增长。尤其是在夏季和冬</a:t>
            </a: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季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用电高峰期间，煤炭需求量会明显</a:t>
            </a: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加。</a:t>
            </a:r>
            <a:endParaRPr lang="Microsoft YaHei" altLang="Microsoft YaHei" sz="1300"/>
          </a:p>
        </p:txBody>
      </p:sp>
      <p:sp>
        <p:nvSpPr>
          <p:cNvPr id="222" name="textbox 222"/>
          <p:cNvSpPr/>
          <p:nvPr/>
        </p:nvSpPr>
        <p:spPr>
          <a:xfrm>
            <a:off x="4837279" y="3759661"/>
            <a:ext cx="2905125" cy="11372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697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化工行业也是煤炭消费的重要领域，</a:t>
            </a:r>
            <a:endParaRPr lang="Microsoft YaHei" altLang="Microsoft YaHei" sz="1300"/>
          </a:p>
          <a:p>
            <a:pPr marL="13728" indent="514" algn="l" rtl="0" eaLnBrk="0">
              <a:lnSpc>
                <a:spcPct val="158000"/>
              </a:lnSpc>
              <a:spcBef>
                <a:spcPts val="27"/>
              </a:spcBef>
            </a:pP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主要用于生产化肥、甲醇等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化工产品。  </a:t>
            </a: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随着化工行业的快速发展，对煤炭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需求也在不断增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加。</a:t>
            </a:r>
            <a:endParaRPr lang="Microsoft YaHei" altLang="Microsoft YaHei" sz="1300"/>
          </a:p>
        </p:txBody>
      </p:sp>
      <p:sp>
        <p:nvSpPr>
          <p:cNvPr id="223" name="textbox 223"/>
          <p:cNvSpPr/>
          <p:nvPr/>
        </p:nvSpPr>
        <p:spPr>
          <a:xfrm>
            <a:off x="8473797" y="3759661"/>
            <a:ext cx="2767329" cy="11372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697"/>
              </a:lnSpc>
            </a:pPr>
            <a:endParaRPr lang="Arial" altLang="Arial" sz="100"/>
          </a:p>
          <a:p>
            <a:pPr marL="14243" algn="l" rtl="0" eaLnBrk="0">
              <a:lnSpc>
                <a:spcPct val="85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冶金行业是煤炭消费的另一个重要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</a:t>
            </a:r>
            <a:endParaRPr lang="Microsoft YaHei" altLang="Microsoft YaHei" sz="1300"/>
          </a:p>
          <a:p>
            <a:pPr marL="12700" indent="514" algn="l" rtl="0" eaLnBrk="0">
              <a:lnSpc>
                <a:spcPct val="158000"/>
              </a:lnSpc>
              <a:spcBef>
                <a:spcPts val="27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域，主要用于高炉炼铁、炼焦等生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过程。随着国内钢铁产量的增长，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冶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金行业对煤炭的需求也在不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断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增加。</a:t>
            </a:r>
            <a:endParaRPr lang="Microsoft YaHei" altLang="Microsoft YaHei" sz="1300"/>
          </a:p>
        </p:txBody>
      </p:sp>
      <p:sp>
        <p:nvSpPr>
          <p:cNvPr id="224" name="textbox 224"/>
          <p:cNvSpPr/>
          <p:nvPr/>
        </p:nvSpPr>
        <p:spPr>
          <a:xfrm>
            <a:off x="442263" y="318468"/>
            <a:ext cx="3075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78509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煤炭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需求情况</a:t>
            </a:r>
            <a:endParaRPr lang="Microsoft YaHei" altLang="Microsoft YaHei" sz="3000"/>
          </a:p>
        </p:txBody>
      </p:sp>
      <p:grpSp>
        <p:nvGrpSpPr>
          <p:cNvPr id="48" name="group 4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2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245" name="picture 24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407536" y="1979345"/>
            <a:ext cx="2132127" cy="388728"/>
          </a:xfrm>
          <a:prstGeom prst="rect">
            <a:avLst/>
          </a:prstGeom>
        </p:spPr>
      </p:pic>
      <p:sp>
        <p:nvSpPr>
          <p:cNvPr id="246" name="textbox 246"/>
          <p:cNvSpPr/>
          <p:nvPr/>
        </p:nvSpPr>
        <p:spPr>
          <a:xfrm>
            <a:off x="1394836" y="1512066"/>
            <a:ext cx="2157729" cy="774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957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  <a:tabLst>
                <a:tab pos="689609"/>
              </a:tabLst>
            </a:pPr>
            <a:r>
              <a:rPr sz="57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5700" spc="1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5700" spc="10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r>
              <a:rPr sz="57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endParaRPr lang="Microsoft YaHei" altLang="Microsoft YaHei" sz="5700"/>
          </a:p>
        </p:txBody>
      </p:sp>
      <p:pic>
        <p:nvPicPr>
          <p:cNvPr id="247" name="picture 24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652333" y="1979345"/>
            <a:ext cx="2132127" cy="388728"/>
          </a:xfrm>
          <a:prstGeom prst="rect">
            <a:avLst/>
          </a:prstGeom>
        </p:spPr>
      </p:pic>
      <p:sp>
        <p:nvSpPr>
          <p:cNvPr id="248" name="textbox 248"/>
          <p:cNvSpPr/>
          <p:nvPr/>
        </p:nvSpPr>
        <p:spPr>
          <a:xfrm>
            <a:off x="8639633" y="1554086"/>
            <a:ext cx="2157729" cy="7721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707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  <a:tabLst>
                <a:tab pos="688975"/>
              </a:tabLst>
            </a:pPr>
            <a:r>
              <a:rPr sz="57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5700" spc="1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5700" spc="10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r>
              <a:rPr sz="57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endParaRPr lang="Microsoft YaHei" altLang="Microsoft YaHei" sz="5700"/>
          </a:p>
        </p:txBody>
      </p:sp>
      <p:pic>
        <p:nvPicPr>
          <p:cNvPr id="249" name="picture 24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029933" y="1979345"/>
            <a:ext cx="2132127" cy="388728"/>
          </a:xfrm>
          <a:prstGeom prst="rect">
            <a:avLst/>
          </a:prstGeom>
        </p:spPr>
      </p:pic>
      <p:sp>
        <p:nvSpPr>
          <p:cNvPr id="250" name="textbox 250"/>
          <p:cNvSpPr/>
          <p:nvPr/>
        </p:nvSpPr>
        <p:spPr>
          <a:xfrm>
            <a:off x="5017233" y="1514999"/>
            <a:ext cx="2157729" cy="7721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707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  <a:tabLst>
                <a:tab pos="685800"/>
              </a:tabLst>
            </a:pPr>
            <a:r>
              <a:rPr sz="57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5700" spc="1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5700" spc="10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r>
              <a:rPr sz="57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endParaRPr lang="Microsoft YaHei" altLang="Microsoft YaHei" sz="5700"/>
          </a:p>
        </p:txBody>
      </p:sp>
      <p:sp>
        <p:nvSpPr>
          <p:cNvPr id="251" name="textbox 251"/>
          <p:cNvSpPr/>
          <p:nvPr/>
        </p:nvSpPr>
        <p:spPr>
          <a:xfrm>
            <a:off x="8878420" y="2710107"/>
            <a:ext cx="1795145" cy="3473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433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冶金行业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</a:t>
            </a:r>
            <a:endParaRPr lang="Microsoft YaHei" altLang="Microsoft YaHei" sz="2300"/>
          </a:p>
        </p:txBody>
      </p:sp>
      <p:sp>
        <p:nvSpPr>
          <p:cNvPr id="252" name="textbox 252"/>
          <p:cNvSpPr/>
          <p:nvPr/>
        </p:nvSpPr>
        <p:spPr>
          <a:xfrm>
            <a:off x="1649273" y="2711288"/>
            <a:ext cx="1779904" cy="3492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739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力行业需求</a:t>
            </a:r>
            <a:endParaRPr lang="Microsoft YaHei" altLang="Microsoft YaHei" sz="2300"/>
          </a:p>
        </p:txBody>
      </p:sp>
      <p:sp>
        <p:nvSpPr>
          <p:cNvPr id="253" name="textbox 253"/>
          <p:cNvSpPr/>
          <p:nvPr/>
        </p:nvSpPr>
        <p:spPr>
          <a:xfrm>
            <a:off x="5258089" y="2711288"/>
            <a:ext cx="1793239" cy="3467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30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化工行业需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</a:t>
            </a:r>
            <a:endParaRPr lang="Microsoft YaHei" altLang="Microsoft YaHei" sz="23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4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C3D5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50"/>
          <p:cNvGrpSpPr/>
          <p:nvPr/>
        </p:nvGrpSpPr>
        <p:grpSpPr>
          <a:xfrm rot="21600000">
            <a:off x="616883" y="1350478"/>
            <a:ext cx="4929006" cy="4929009"/>
            <a:chExt cx="4929006" cy="4929009"/>
          </a:xfrm>
        </p:grpSpPr>
        <p:sp>
          <p:nvSpPr>
            <p:cNvPr id="255" name="path"/>
            <p:cNvSpPr/>
            <p:nvPr/>
          </p:nvSpPr>
          <p:spPr>
            <a:xfrm>
              <a:off x="0" y="0"/>
              <a:ext cx="4929006" cy="4929009"/>
            </a:xfrm>
            <a:custGeom>
              <a:rect l="0" t="0" r="0" b="0"/>
              <a:pathLst>
                <a:path w="7760" h="7760">
                  <a:moveTo>
                    <a:pt x="0" y="3881"/>
                  </a:moveTo>
                  <a:cubicBezTo>
                    <a:pt x="0" y="1737"/>
                    <a:pt x="1737" y="0"/>
                    <a:pt x="3881" y="0"/>
                  </a:cubicBezTo>
                  <a:lnTo>
                    <a:pt x="3881" y="0"/>
                  </a:lnTo>
                  <a:lnTo>
                    <a:pt x="3881" y="0"/>
                  </a:lnTo>
                  <a:lnTo>
                    <a:pt x="3881" y="0"/>
                  </a:lnTo>
                  <a:cubicBezTo>
                    <a:pt x="6024" y="0"/>
                    <a:pt x="7762" y="1737"/>
                    <a:pt x="7762" y="3881"/>
                  </a:cubicBezTo>
                  <a:lnTo>
                    <a:pt x="7762" y="3881"/>
                  </a:lnTo>
                  <a:cubicBezTo>
                    <a:pt x="7762" y="3881"/>
                    <a:pt x="7762" y="3881"/>
                    <a:pt x="7762" y="3881"/>
                  </a:cubicBezTo>
                  <a:lnTo>
                    <a:pt x="7762" y="3881"/>
                  </a:lnTo>
                  <a:lnTo>
                    <a:pt x="7762" y="3881"/>
                  </a:lnTo>
                  <a:lnTo>
                    <a:pt x="7762" y="3881"/>
                  </a:lnTo>
                  <a:cubicBezTo>
                    <a:pt x="7762" y="6024"/>
                    <a:pt x="6024" y="7762"/>
                    <a:pt x="3881" y="7762"/>
                  </a:cubicBezTo>
                  <a:lnTo>
                    <a:pt x="3881" y="7762"/>
                  </a:lnTo>
                  <a:lnTo>
                    <a:pt x="3881" y="7762"/>
                  </a:lnTo>
                  <a:lnTo>
                    <a:pt x="3881" y="7762"/>
                  </a:lnTo>
                  <a:cubicBezTo>
                    <a:pt x="1737" y="7762"/>
                    <a:pt x="0" y="6024"/>
                    <a:pt x="0" y="3881"/>
                  </a:cubicBezTo>
                  <a:lnTo>
                    <a:pt x="0" y="3881"/>
                  </a:lnTo>
                  <a:close/>
                </a:path>
                <a:path w="7760" h="7760">
                  <a:moveTo>
                    <a:pt x="956" y="3881"/>
                  </a:moveTo>
                  <a:cubicBezTo>
                    <a:pt x="956" y="2265"/>
                    <a:pt x="2265" y="956"/>
                    <a:pt x="3881" y="956"/>
                  </a:cubicBezTo>
                  <a:lnTo>
                    <a:pt x="3881" y="956"/>
                  </a:lnTo>
                  <a:lnTo>
                    <a:pt x="3881" y="956"/>
                  </a:lnTo>
                  <a:lnTo>
                    <a:pt x="3881" y="956"/>
                  </a:lnTo>
                  <a:cubicBezTo>
                    <a:pt x="5496" y="956"/>
                    <a:pt x="6806" y="2265"/>
                    <a:pt x="6806" y="3881"/>
                  </a:cubicBezTo>
                  <a:lnTo>
                    <a:pt x="6806" y="3881"/>
                  </a:lnTo>
                  <a:cubicBezTo>
                    <a:pt x="6806" y="3881"/>
                    <a:pt x="6806" y="3881"/>
                    <a:pt x="6806" y="3881"/>
                  </a:cubicBezTo>
                  <a:lnTo>
                    <a:pt x="6806" y="3881"/>
                  </a:lnTo>
                  <a:lnTo>
                    <a:pt x="6806" y="3881"/>
                  </a:lnTo>
                  <a:lnTo>
                    <a:pt x="6806" y="3881"/>
                  </a:lnTo>
                  <a:cubicBezTo>
                    <a:pt x="6806" y="5496"/>
                    <a:pt x="5496" y="6806"/>
                    <a:pt x="3881" y="6806"/>
                  </a:cubicBezTo>
                  <a:lnTo>
                    <a:pt x="3881" y="6806"/>
                  </a:lnTo>
                  <a:lnTo>
                    <a:pt x="3881" y="6806"/>
                  </a:lnTo>
                  <a:lnTo>
                    <a:pt x="3881" y="6806"/>
                  </a:lnTo>
                  <a:cubicBezTo>
                    <a:pt x="2265" y="6806"/>
                    <a:pt x="956" y="5496"/>
                    <a:pt x="956" y="3881"/>
                  </a:cubicBezTo>
                  <a:lnTo>
                    <a:pt x="956" y="3881"/>
                  </a:lnTo>
                  <a:close/>
                </a:path>
              </a:pathLst>
            </a:custGeom>
            <a:solidFill>
              <a:srgbClr val="00B6FF">
                <a:alpha val="29803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6" name="path"/>
            <p:cNvSpPr/>
            <p:nvPr/>
          </p:nvSpPr>
          <p:spPr>
            <a:xfrm>
              <a:off x="1178629" y="1178629"/>
              <a:ext cx="2571749" cy="2571751"/>
            </a:xfrm>
            <a:custGeom>
              <a:rect l="0" t="0" r="0" b="0"/>
              <a:pathLst>
                <a:path w="4048" h="4050">
                  <a:moveTo>
                    <a:pt x="0" y="2025"/>
                  </a:moveTo>
                  <a:cubicBezTo>
                    <a:pt x="0" y="906"/>
                    <a:pt x="906" y="0"/>
                    <a:pt x="2025" y="0"/>
                  </a:cubicBezTo>
                  <a:lnTo>
                    <a:pt x="2025" y="0"/>
                  </a:lnTo>
                  <a:lnTo>
                    <a:pt x="2024" y="0"/>
                  </a:lnTo>
                  <a:lnTo>
                    <a:pt x="2024" y="0"/>
                  </a:lnTo>
                  <a:cubicBezTo>
                    <a:pt x="3143" y="0"/>
                    <a:pt x="4049" y="906"/>
                    <a:pt x="4049" y="2025"/>
                  </a:cubicBezTo>
                  <a:lnTo>
                    <a:pt x="4049" y="2025"/>
                  </a:lnTo>
                  <a:cubicBezTo>
                    <a:pt x="4049" y="2025"/>
                    <a:pt x="4049" y="2025"/>
                    <a:pt x="4049" y="2025"/>
                  </a:cubicBezTo>
                  <a:lnTo>
                    <a:pt x="4049" y="2025"/>
                  </a:lnTo>
                  <a:lnTo>
                    <a:pt x="4049" y="2025"/>
                  </a:lnTo>
                  <a:lnTo>
                    <a:pt x="4049" y="2025"/>
                  </a:lnTo>
                  <a:cubicBezTo>
                    <a:pt x="4049" y="3143"/>
                    <a:pt x="3143" y="4050"/>
                    <a:pt x="2025" y="4050"/>
                  </a:cubicBezTo>
                  <a:lnTo>
                    <a:pt x="2025" y="4050"/>
                  </a:lnTo>
                  <a:lnTo>
                    <a:pt x="2025" y="4050"/>
                  </a:lnTo>
                  <a:lnTo>
                    <a:pt x="2025" y="4050"/>
                  </a:lnTo>
                  <a:cubicBezTo>
                    <a:pt x="906" y="4050"/>
                    <a:pt x="0" y="3143"/>
                    <a:pt x="0" y="2025"/>
                  </a:cubicBezTo>
                  <a:lnTo>
                    <a:pt x="0" y="2025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7" name="path"/>
            <p:cNvSpPr/>
            <p:nvPr/>
          </p:nvSpPr>
          <p:spPr>
            <a:xfrm>
              <a:off x="1916228" y="1916228"/>
              <a:ext cx="1096554" cy="1096554"/>
            </a:xfrm>
            <a:custGeom>
              <a:rect l="0" t="0" r="0" b="0"/>
              <a:pathLst>
                <a:path w="1726" h="1726">
                  <a:moveTo>
                    <a:pt x="949" y="0"/>
                  </a:moveTo>
                  <a:lnTo>
                    <a:pt x="1036" y="0"/>
                  </a:lnTo>
                  <a:lnTo>
                    <a:pt x="1036" y="259"/>
                  </a:lnTo>
                  <a:lnTo>
                    <a:pt x="1295" y="863"/>
                  </a:lnTo>
                  <a:lnTo>
                    <a:pt x="1295" y="1554"/>
                  </a:lnTo>
                  <a:lnTo>
                    <a:pt x="1295" y="1554"/>
                  </a:lnTo>
                  <a:cubicBezTo>
                    <a:pt x="1295" y="1649"/>
                    <a:pt x="1217" y="1726"/>
                    <a:pt x="1122" y="1726"/>
                  </a:cubicBezTo>
                  <a:lnTo>
                    <a:pt x="1122" y="1726"/>
                  </a:lnTo>
                  <a:lnTo>
                    <a:pt x="1122" y="1726"/>
                  </a:lnTo>
                  <a:lnTo>
                    <a:pt x="431" y="1726"/>
                  </a:lnTo>
                  <a:lnTo>
                    <a:pt x="431" y="1726"/>
                  </a:lnTo>
                  <a:cubicBezTo>
                    <a:pt x="336" y="1726"/>
                    <a:pt x="232" y="1654"/>
                    <a:pt x="198" y="1564"/>
                  </a:cubicBezTo>
                  <a:lnTo>
                    <a:pt x="198" y="1564"/>
                  </a:lnTo>
                  <a:lnTo>
                    <a:pt x="0" y="1036"/>
                  </a:lnTo>
                  <a:lnTo>
                    <a:pt x="0" y="863"/>
                  </a:lnTo>
                  <a:lnTo>
                    <a:pt x="0" y="863"/>
                  </a:lnTo>
                  <a:cubicBezTo>
                    <a:pt x="0" y="768"/>
                    <a:pt x="77" y="690"/>
                    <a:pt x="172" y="690"/>
                  </a:cubicBezTo>
                  <a:lnTo>
                    <a:pt x="172" y="690"/>
                  </a:lnTo>
                  <a:lnTo>
                    <a:pt x="172" y="690"/>
                  </a:lnTo>
                  <a:lnTo>
                    <a:pt x="777" y="690"/>
                  </a:lnTo>
                  <a:lnTo>
                    <a:pt x="777" y="172"/>
                  </a:lnTo>
                  <a:lnTo>
                    <a:pt x="777" y="172"/>
                  </a:lnTo>
                  <a:cubicBezTo>
                    <a:pt x="777" y="77"/>
                    <a:pt x="854" y="0"/>
                    <a:pt x="949" y="0"/>
                  </a:cubicBezTo>
                  <a:lnTo>
                    <a:pt x="949" y="0"/>
                  </a:lnTo>
                  <a:lnTo>
                    <a:pt x="949" y="0"/>
                  </a:lnTo>
                  <a:close/>
                  <a:moveTo>
                    <a:pt x="1467" y="863"/>
                  </a:moveTo>
                  <a:lnTo>
                    <a:pt x="1726" y="863"/>
                  </a:lnTo>
                  <a:lnTo>
                    <a:pt x="1726" y="1726"/>
                  </a:lnTo>
                  <a:lnTo>
                    <a:pt x="1467" y="1726"/>
                  </a:lnTo>
                  <a:lnTo>
                    <a:pt x="1467" y="86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58" name="textbox 258"/>
          <p:cNvSpPr/>
          <p:nvPr/>
        </p:nvSpPr>
        <p:spPr>
          <a:xfrm>
            <a:off x="6439534" y="1529595"/>
            <a:ext cx="4912359" cy="49758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700"/>
          </a:p>
          <a:p>
            <a:pPr algn="l" rtl="0" eaLnBrk="0">
              <a:lnSpc>
                <a:spcPct val="6434"/>
              </a:lnSpc>
            </a:pPr>
            <a:endParaRPr lang="Arial" altLang="Arial" sz="100"/>
          </a:p>
          <a:p>
            <a:pPr marL="551053" algn="l" rtl="0" eaLnBrk="0">
              <a:lnSpc>
                <a:spcPct val="92000"/>
              </a:lnSpc>
              <a:tabLst>
                <a:tab pos="746759"/>
              </a:tabLst>
            </a:pPr>
            <a:r>
              <a:rPr sz="17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7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供需总量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平衡</a:t>
            </a:r>
            <a:endParaRPr lang="Microsoft YaHei" altLang="Microsoft YaHei" sz="1700"/>
          </a:p>
          <a:p>
            <a:pPr marL="13842" indent="-1142" algn="l" rtl="0" eaLnBrk="0">
              <a:lnSpc>
                <a:spcPct val="185000"/>
              </a:lnSpc>
              <a:spcBef>
                <a:spcPts val="942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从总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量上看，国内煤炭供需基本保持平衡。但由于地区分 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布不均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、运输瓶颈等因素的影响，部分地区可能会出现供</a:t>
            </a:r>
            <a:endParaRPr lang="Microsoft YaHei" altLang="Microsoft YaHei" sz="15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14795" algn="l" rtl="0" eaLnBrk="0">
              <a:lnSpc>
                <a:spcPct val="78000"/>
              </a:lnSpc>
              <a:spcBef>
                <a:spcPts val="427"/>
              </a:spcBef>
            </a:pPr>
            <a:r>
              <a:rPr sz="1400" spc="-1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需矛盾</a:t>
            </a:r>
            <a:r>
              <a:rPr sz="1400" spc="-1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  <a:p>
            <a:pPr marL="550291" algn="l" rtl="0" eaLnBrk="0">
              <a:lnSpc>
                <a:spcPct val="95000"/>
              </a:lnSpc>
              <a:spcBef>
                <a:spcPts val="743"/>
              </a:spcBef>
              <a:tabLst>
                <a:tab pos="746759"/>
              </a:tabLst>
            </a:pPr>
            <a:r>
              <a:rPr sz="16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600" spc="1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供需结构性矛</a:t>
            </a:r>
            <a:r>
              <a:rPr sz="16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盾</a:t>
            </a:r>
            <a:endParaRPr lang="Microsoft YaHei" altLang="Microsoft YaHei" sz="1600"/>
          </a:p>
          <a:p>
            <a:pPr marL="139479" indent="-190" algn="l" rtl="0" eaLnBrk="0">
              <a:lnSpc>
                <a:spcPct val="185000"/>
              </a:lnSpc>
              <a:spcBef>
                <a:spcPts val="575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在供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需结构方面，国内优质煤炭资源相对稀缺，而劣质煤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炭资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源较为丰富。这导致在部分时期和部分地区，优质煤</a:t>
            </a:r>
            <a:endParaRPr lang="Microsoft YaHei" altLang="Microsoft YaHei" sz="15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marL="550291" algn="l" rtl="0" eaLnBrk="0">
              <a:lnSpc>
                <a:spcPct val="92000"/>
              </a:lnSpc>
              <a:spcBef>
                <a:spcPts val="519"/>
              </a:spcBef>
              <a:tabLst>
                <a:tab pos="746125"/>
              </a:tabLst>
            </a:pPr>
            <a:r>
              <a:rPr sz="17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7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未来供需趋</a:t>
            </a:r>
            <a:r>
              <a:rPr sz="17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势</a:t>
            </a:r>
            <a:r>
              <a:rPr sz="17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</a:t>
            </a:r>
            <a:endParaRPr lang="Microsoft YaHei" altLang="Microsoft YaHei" sz="1700"/>
          </a:p>
          <a:p>
            <a:pPr algn="l" rtl="0" eaLnBrk="0">
              <a:lnSpc>
                <a:spcPct val="123000"/>
              </a:lnSpc>
            </a:pPr>
            <a:endParaRPr lang="Arial" altLang="Arial" sz="400"/>
          </a:p>
          <a:p>
            <a:pPr marL="139669" indent="8952" algn="l" rtl="0" eaLnBrk="0">
              <a:lnSpc>
                <a:spcPct val="185000"/>
              </a:lnSpc>
              <a:spcBef>
                <a:spcPts val="4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随着国内能源结构的调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整和环保政策的加强，未来煤炭需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求增速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可能会放缓。同时，国内煤炭产能也将逐步优化和 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释放，预计未来供需矛盾将得到一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定程度的缓解。</a:t>
            </a:r>
            <a:endParaRPr lang="Microsoft YaHei" altLang="Microsoft YaHei" sz="1500"/>
          </a:p>
        </p:txBody>
      </p:sp>
      <p:sp>
        <p:nvSpPr>
          <p:cNvPr id="259" name="path"/>
          <p:cNvSpPr/>
          <p:nvPr/>
        </p:nvSpPr>
        <p:spPr>
          <a:xfrm>
            <a:off x="6511480" y="4805668"/>
            <a:ext cx="478345" cy="413650"/>
          </a:xfrm>
          <a:custGeom>
            <a:rect l="0" t="0" r="0" b="0"/>
            <a:pathLst>
              <a:path w="753" h="651">
                <a:moveTo>
                  <a:pt x="0" y="0"/>
                </a:moveTo>
                <a:lnTo>
                  <a:pt x="753" y="0"/>
                </a:lnTo>
                <a:lnTo>
                  <a:pt x="753" y="651"/>
                </a:lnTo>
                <a:lnTo>
                  <a:pt x="0" y="651"/>
                </a:lnTo>
                <a:lnTo>
                  <a:pt x="0" y="0"/>
                </a:lnTo>
                <a:close/>
              </a:path>
            </a:pathLst>
          </a:custGeom>
          <a:solidFill>
            <a:srgbClr val="66D3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0" name="path"/>
          <p:cNvSpPr/>
          <p:nvPr/>
        </p:nvSpPr>
        <p:spPr>
          <a:xfrm>
            <a:off x="6511480" y="3234846"/>
            <a:ext cx="478345" cy="388322"/>
          </a:xfrm>
          <a:custGeom>
            <a:rect l="0" t="0" r="0" b="0"/>
            <a:pathLst>
              <a:path w="753" h="611">
                <a:moveTo>
                  <a:pt x="0" y="0"/>
                </a:moveTo>
                <a:lnTo>
                  <a:pt x="753" y="0"/>
                </a:lnTo>
                <a:lnTo>
                  <a:pt x="753" y="611"/>
                </a:lnTo>
                <a:lnTo>
                  <a:pt x="0" y="611"/>
                </a:lnTo>
                <a:lnTo>
                  <a:pt x="0" y="0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1" name="path"/>
          <p:cNvSpPr/>
          <p:nvPr/>
        </p:nvSpPr>
        <p:spPr>
          <a:xfrm>
            <a:off x="6510527" y="1542295"/>
            <a:ext cx="480060" cy="382734"/>
          </a:xfrm>
          <a:custGeom>
            <a:rect l="0" t="0" r="0" b="0"/>
            <a:pathLst>
              <a:path w="756" h="602">
                <a:moveTo>
                  <a:pt x="0" y="0"/>
                </a:moveTo>
                <a:lnTo>
                  <a:pt x="756" y="0"/>
                </a:lnTo>
                <a:lnTo>
                  <a:pt x="756" y="602"/>
                </a:lnTo>
                <a:lnTo>
                  <a:pt x="0" y="602"/>
                </a:lnTo>
                <a:lnTo>
                  <a:pt x="0" y="0"/>
                </a:lnTo>
                <a:close/>
              </a:path>
            </a:pathLst>
          </a:custGeom>
          <a:solidFill>
            <a:srgbClr val="0089B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2" name="textbox 262"/>
          <p:cNvSpPr/>
          <p:nvPr/>
        </p:nvSpPr>
        <p:spPr>
          <a:xfrm>
            <a:off x="442263" y="318468"/>
            <a:ext cx="3075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3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1"/>
              </a:spcBef>
              <a:tabLst>
                <a:tab pos="782319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供需平衡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endParaRPr lang="Microsoft YaHei" altLang="Microsoft YaHei" sz="3000"/>
          </a:p>
        </p:txBody>
      </p:sp>
      <p:grpSp>
        <p:nvGrpSpPr>
          <p:cNvPr id="52" name="group 5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6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83" name="textbox 283"/>
          <p:cNvSpPr/>
          <p:nvPr/>
        </p:nvSpPr>
        <p:spPr>
          <a:xfrm>
            <a:off x="6566313" y="4684108"/>
            <a:ext cx="2653664" cy="2336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4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炭供应不足，而劣质煤炭过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剩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4" name="picture 28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85" name="textbox 285"/>
          <p:cNvSpPr/>
          <p:nvPr/>
        </p:nvSpPr>
        <p:spPr>
          <a:xfrm>
            <a:off x="593104" y="1883977"/>
            <a:ext cx="5278754" cy="20186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707"/>
              </a:lnSpc>
            </a:pPr>
            <a:endParaRPr lang="Arial" altLang="Arial" sz="100"/>
          </a:p>
          <a:p>
            <a:pPr marL="35969" algn="l" rtl="0" eaLnBrk="0">
              <a:lnSpc>
                <a:spcPct val="86000"/>
              </a:lnSpc>
            </a:pPr>
            <a:r>
              <a:rPr sz="5700" spc="1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5700" spc="10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Microsoft YaHei" altLang="Microsoft YaHei" sz="57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200"/>
          </a:p>
          <a:p>
            <a:pPr algn="l" rtl="0" eaLnBrk="0">
              <a:lnSpc>
                <a:spcPct val="7987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5100" spc="8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煤炭市场价格分</a:t>
            </a:r>
            <a:r>
              <a:rPr sz="51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https://d.book118.com/066211030123010100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2024-09-24T14:33:02.942</cp:lastPrinted>
  <dcterms:created xsi:type="dcterms:W3CDTF">2024-09-24T06:33:02Z</dcterms:created>
  <dcterms:modified xsi:type="dcterms:W3CDTF">2024-09-24T06:33:04Z</dcterms:modified>
</cp:coreProperties>
</file>