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9DC320A-0E97-4688-920D-C58BF6C2D81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8" name="PlaceHolder 1"/>
          <p:cNvSpPr>
            <a:spLocks noGrp="1"/>
          </p:cNvSpPr>
          <p:nvPr>
            <p:ph type="sldImg"/>
          </p:nvPr>
        </p:nvSpPr>
        <p:spPr>
          <a:xfrm>
            <a:off x="685800" y="1143000"/>
            <a:ext cx="5486040" cy="3085920"/>
          </a:xfrm>
          <a:prstGeom prst="rect">
            <a:avLst/>
          </a:prstGeom>
          <a:ln w="0">
            <a:noFill/>
          </a:ln>
        </p:spPr>
      </p:sp>
      <p:sp>
        <p:nvSpPr>
          <p:cNvPr id="29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1" name="PlaceHolder 1"/>
          <p:cNvSpPr>
            <a:spLocks noGrp="1"/>
          </p:cNvSpPr>
          <p:nvPr>
            <p:ph type="sldImg"/>
          </p:nvPr>
        </p:nvSpPr>
        <p:spPr>
          <a:xfrm>
            <a:off x="685800" y="1143000"/>
            <a:ext cx="5486040" cy="3085920"/>
          </a:xfrm>
          <a:prstGeom prst="rect">
            <a:avLst/>
          </a:prstGeom>
          <a:ln w="0">
            <a:noFill/>
          </a:ln>
        </p:spPr>
      </p:sp>
      <p:sp>
        <p:nvSpPr>
          <p:cNvPr id="30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4" name="PlaceHolder 1"/>
          <p:cNvSpPr>
            <a:spLocks noGrp="1"/>
          </p:cNvSpPr>
          <p:nvPr>
            <p:ph type="sldImg"/>
          </p:nvPr>
        </p:nvSpPr>
        <p:spPr>
          <a:xfrm>
            <a:off x="685800" y="1143000"/>
            <a:ext cx="5486040" cy="3085920"/>
          </a:xfrm>
          <a:prstGeom prst="rect">
            <a:avLst/>
          </a:prstGeom>
          <a:ln w="0">
            <a:noFill/>
          </a:ln>
        </p:spPr>
      </p:sp>
      <p:sp>
        <p:nvSpPr>
          <p:cNvPr id="30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7" name="PlaceHolder 1"/>
          <p:cNvSpPr>
            <a:spLocks noGrp="1"/>
          </p:cNvSpPr>
          <p:nvPr>
            <p:ph type="sldImg"/>
          </p:nvPr>
        </p:nvSpPr>
        <p:spPr>
          <a:xfrm>
            <a:off x="685800" y="1143000"/>
            <a:ext cx="5486040" cy="3085920"/>
          </a:xfrm>
          <a:prstGeom prst="rect">
            <a:avLst/>
          </a:prstGeom>
          <a:ln w="0">
            <a:noFill/>
          </a:ln>
        </p:spPr>
      </p:sp>
      <p:sp>
        <p:nvSpPr>
          <p:cNvPr id="30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0" name="PlaceHolder 1"/>
          <p:cNvSpPr>
            <a:spLocks noGrp="1"/>
          </p:cNvSpPr>
          <p:nvPr>
            <p:ph type="sldImg"/>
          </p:nvPr>
        </p:nvSpPr>
        <p:spPr>
          <a:xfrm>
            <a:off x="685800" y="1143000"/>
            <a:ext cx="5486040" cy="3085920"/>
          </a:xfrm>
          <a:prstGeom prst="rect">
            <a:avLst/>
          </a:prstGeom>
          <a:ln w="0">
            <a:noFill/>
          </a:ln>
        </p:spPr>
      </p:sp>
      <p:sp>
        <p:nvSpPr>
          <p:cNvPr id="31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03B5B1-EEC4-4B18-9E8B-1E4B701358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4FEAD2-26CF-4BF9-A829-7BD18C7B33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976383-6DA6-4BEC-8714-FAA0500EDC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E97E2D-D841-4ACD-A418-5AA763B55F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B148B8-6E07-48DE-9384-3585FA6742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C83B86-0346-42CE-8565-38423A7022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7606DA-4093-4315-B8A3-1C1CB52E0C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E832C2-482F-44C0-B1F2-151D43B5E3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860782-4909-45E8-9FBF-861C0CA1EE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92960C-885D-44D9-A09C-AA7A70A975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22F851-AACE-4BB7-9776-81CDB4C09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1B0060E-14B9-4559-9D64-765C5D80E6B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7A7FA81-8F39-49CE-ACD7-B075A47E510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212132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礼仪培训的变革力量</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现代礼仪培训的重要性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礼仪培训的现状分析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礼仪培训的变革趋势</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礼仪培训的实践案例</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礼仪培训的未来展望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现代礼仪培训的重要性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文明礼节</a:t>
            </a:r>
            <a:endParaRPr lang="en-US" sz="2200" b="0" strike="noStrike" spc="-1">
              <a:solidFill>
                <a:srgbClr val="000000"/>
              </a:solidFill>
              <a:latin typeface="Arial"/>
            </a:endParaRPr>
          </a:p>
        </p:txBody>
      </p:sp>
      <p:sp>
        <p:nvSpPr>
          <p:cNvPr id="8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尊重他人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礼貌待人</a:t>
            </a:r>
            <a:endParaRPr lang="en-US" sz="1500" b="0" strike="noStrike" spc="-1">
              <a:solidFill>
                <a:srgbClr val="000000"/>
              </a:solidFill>
              <a:latin typeface="Arial"/>
            </a:endParaRPr>
          </a:p>
        </p:txBody>
      </p:sp>
      <p:sp>
        <p:nvSpPr>
          <p:cNvPr id="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礼仪培训概述</a:t>
            </a:r>
            <a:endParaRPr lang="en-US" sz="3600" b="0" strike="noStrike" spc="-1">
              <a:solidFill>
                <a:schemeClr val="dk1"/>
              </a:solidFill>
              <a:latin typeface="Arial"/>
            </a:endParaRPr>
          </a:p>
        </p:txBody>
      </p:sp>
      <p:sp>
        <p:nvSpPr>
          <p:cNvPr id="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社会行为规范</a:t>
            </a:r>
            <a:endParaRPr lang="en-US" sz="2200" b="0" strike="noStrike" spc="-1">
              <a:solidFill>
                <a:srgbClr val="000000"/>
              </a:solidFill>
              <a:latin typeface="Arial"/>
            </a:endParaRPr>
          </a:p>
        </p:txBody>
      </p:sp>
      <p:sp>
        <p:nvSpPr>
          <p:cNvPr id="9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社交礼仪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商务礼仪</a:t>
            </a:r>
            <a:endParaRPr lang="en-US" sz="1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礼仪培训的影响</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提高职场竞争力</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塑造良好个人形象</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礼仪培训的目的</a:t>
            </a:r>
            <a:endParaRPr lang="en-US" sz="3500" b="0" strike="noStrike" spc="-1">
              <a:solidFill>
                <a:srgbClr val="000000"/>
              </a:solidFill>
              <a:latin typeface="Arial"/>
            </a:endParaRPr>
          </a:p>
        </p:txBody>
      </p:sp>
      <p:sp>
        <p:nvSpPr>
          <p:cNvPr id="10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礼仪培训的目的在于提高个人品位和形象，增强职场交际能力。通过礼仪培训，个人能够在社交场合中表现得更加得体，展现出良好的修养和素质。</a:t>
            </a:r>
            <a:endParaRPr lang="en-US" sz="2500" b="0" strike="noStrike" spc="-1">
              <a:solidFill>
                <a:srgbClr val="000000"/>
              </a:solidFill>
              <a:latin typeface="Arial"/>
            </a:endParaRPr>
          </a:p>
        </p:txBody>
      </p:sp>
      <p:sp>
        <p:nvSpPr>
          <p:cNvPr id="1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礼仪培训的内容</a:t>
            </a:r>
            <a:endParaRPr lang="en-US" sz="3600" b="0" strike="noStrike" spc="-1">
              <a:solidFill>
                <a:schemeClr val="dk1"/>
              </a:solidFill>
              <a:latin typeface="Arial"/>
            </a:endParaRPr>
          </a:p>
        </p:txBody>
      </p:sp>
      <p:sp>
        <p:nvSpPr>
          <p:cNvPr id="1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包括历史渊源、文化差异等</a:t>
            </a:r>
            <a:endParaRPr lang="en-US" sz="1500" b="0" strike="noStrike" spc="-1">
              <a:solidFill>
                <a:srgbClr val="000000"/>
              </a:solidFill>
              <a:latin typeface="Arial"/>
            </a:endParaRPr>
          </a:p>
        </p:txBody>
      </p:sp>
      <p:sp>
        <p:nvSpPr>
          <p:cNvPr id="1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礼仪知识的学习</a:t>
            </a:r>
            <a:endParaRPr lang="en-US" sz="2200" b="0" strike="noStrike" spc="-1">
              <a:solidFill>
                <a:srgbClr val="000000"/>
              </a:solidFill>
              <a:latin typeface="Arial"/>
            </a:endParaRPr>
          </a:p>
        </p:txBody>
      </p:sp>
      <p:sp>
        <p:nvSpPr>
          <p:cNvPr id="1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如言谈举止、着装仪容等</a:t>
            </a:r>
            <a:endParaRPr lang="en-US" sz="1500" b="0" strike="noStrike" spc="-1">
              <a:solidFill>
                <a:srgbClr val="000000"/>
              </a:solidFill>
              <a:latin typeface="Arial"/>
            </a:endParaRPr>
          </a:p>
        </p:txBody>
      </p:sp>
      <p:sp>
        <p:nvSpPr>
          <p:cNvPr id="1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礼仪技巧的训练</a:t>
            </a:r>
            <a:endParaRPr lang="en-US" sz="2200" b="0" strike="noStrike" spc="-1">
              <a:solidFill>
                <a:srgbClr val="000000"/>
              </a:solidFill>
              <a:latin typeface="Arial"/>
            </a:endParaRPr>
          </a:p>
        </p:txBody>
      </p:sp>
      <p:sp>
        <p:nvSpPr>
          <p:cNvPr id="1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通过模拟场景进行实际操作</a:t>
            </a:r>
            <a:endParaRPr lang="en-US" sz="1500" b="0" strike="noStrike" spc="-1">
              <a:solidFill>
                <a:srgbClr val="000000"/>
              </a:solidFill>
              <a:latin typeface="Arial"/>
            </a:endParaRPr>
          </a:p>
        </p:txBody>
      </p:sp>
      <p:sp>
        <p:nvSpPr>
          <p:cNvPr id="1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礼仪实践的演练</a:t>
            </a:r>
            <a:endParaRPr lang="en-US" sz="2200" b="0" strike="noStrike" spc="-1">
              <a:solidFill>
                <a:srgbClr val="000000"/>
              </a:solidFill>
              <a:latin typeface="Arial"/>
            </a:endParaRPr>
          </a:p>
        </p:txBody>
      </p:sp>
      <p:sp>
        <p:nvSpPr>
          <p:cNvPr id="1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礼仪培训的现状分析</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礼仪培训的发展历程</a:t>
            </a:r>
            <a:endParaRPr lang="en-US" sz="3600" b="0" strike="noStrike" spc="-1">
              <a:solidFill>
                <a:schemeClr val="dk1"/>
              </a:solidFill>
              <a:latin typeface="Arial"/>
            </a:endParaRPr>
          </a:p>
        </p:txBody>
      </p:sp>
      <p:sp>
        <p:nvSpPr>
          <p:cNvPr id="12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礼仪培训由传统礼仪逐步演变为现代礼仪，随着社会发展，礼仪培训产业也逐渐兴起，成为重要的教育领域之一。</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礼仪培训的受众群体</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培养学生的社交技能和公共形象</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学生群体</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改善商务谈判和商务礼仪</a:t>
            </a:r>
            <a:endParaRPr lang="en-US" sz="2000" b="0" strike="noStrike" spc="-1">
              <a:solidFill>
                <a:srgbClr val="000000"/>
              </a:solidFill>
              <a:latin typeface="Arial"/>
            </a:endParaRPr>
          </a:p>
        </p:txBody>
      </p:sp>
      <p:sp>
        <p:nvSpPr>
          <p:cNvPr id="12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商务人士</a:t>
            </a:r>
            <a:endParaRPr lang="en-US" sz="3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提升职场竞争力和沟通能力</a:t>
            </a:r>
            <a:endParaRPr lang="en-US" sz="2000" b="0" strike="noStrike" spc="-1">
              <a:solidFill>
                <a:srgbClr val="000000"/>
              </a:solidFill>
              <a:latin typeface="Arial"/>
            </a:endParaRPr>
          </a:p>
        </p:txBody>
      </p:sp>
      <p:sp>
        <p:nvSpPr>
          <p:cNvPr id="12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职场人群</a:t>
            </a:r>
            <a:endParaRPr lang="en-US" sz="3000" b="0" strike="noStrike" spc="-1">
              <a:solidFill>
                <a:srgbClr val="000000"/>
              </a:solidFill>
              <a:latin typeface="Arial"/>
            </a:endParaRPr>
          </a:p>
        </p:txBody>
      </p:sp>
      <p:sp>
        <p:nvSpPr>
          <p:cNvPr id="13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线下培训</a:t>
            </a:r>
            <a:endParaRPr lang="en-US" sz="2200" b="0" strike="noStrike" spc="-1">
              <a:solidFill>
                <a:srgbClr val="000000"/>
              </a:solidFill>
              <a:latin typeface="Arial"/>
            </a:endParaRPr>
          </a:p>
        </p:txBody>
      </p:sp>
      <p:sp>
        <p:nvSpPr>
          <p:cNvPr id="13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面对面交流，实时指导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现场互动，情景模拟</a:t>
            </a:r>
            <a:endParaRPr lang="en-US" sz="1500" b="0" strike="noStrike" spc="-1">
              <a:solidFill>
                <a:srgbClr val="000000"/>
              </a:solidFill>
              <a:latin typeface="Arial"/>
            </a:endParaRPr>
          </a:p>
        </p:txBody>
      </p:sp>
      <p:sp>
        <p:nvSpPr>
          <p:cNvPr id="13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模拟情境训练</a:t>
            </a:r>
            <a:endParaRPr lang="en-US" sz="2200" b="0" strike="noStrike" spc="-1">
              <a:solidFill>
                <a:srgbClr val="000000"/>
              </a:solidFill>
              <a:latin typeface="Arial"/>
            </a:endParaRPr>
          </a:p>
        </p:txBody>
      </p:sp>
      <p:sp>
        <p:nvSpPr>
          <p:cNvPr id="13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真实场景演练，身临其境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情景还原，实践应用</a:t>
            </a:r>
            <a:endParaRPr lang="en-US" sz="1500" b="0" strike="noStrike" spc="-1">
              <a:solidFill>
                <a:srgbClr val="000000"/>
              </a:solidFill>
              <a:latin typeface="Arial"/>
            </a:endParaRPr>
          </a:p>
        </p:txBody>
      </p:sp>
      <p:sp>
        <p:nvSpPr>
          <p:cNvPr id="13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礼仪培训的实施方式</a:t>
            </a:r>
            <a:endParaRPr lang="en-US" sz="3600" b="0" strike="noStrike" spc="-1">
              <a:solidFill>
                <a:schemeClr val="dk1"/>
              </a:solidFill>
              <a:latin typeface="Arial"/>
            </a:endParaRPr>
          </a:p>
        </p:txBody>
      </p:sp>
      <p:sp>
        <p:nvSpPr>
          <p:cNvPr id="14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线上培训</a:t>
            </a:r>
            <a:endParaRPr lang="en-US" sz="2200" b="0" strike="noStrike" spc="-1">
              <a:solidFill>
                <a:srgbClr val="000000"/>
              </a:solidFill>
              <a:latin typeface="Arial"/>
            </a:endParaRPr>
          </a:p>
        </p:txBody>
      </p:sp>
      <p:sp>
        <p:nvSpPr>
          <p:cNvPr id="14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灵活方便，节省时间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跨地域学习，互动性强</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礼仪培训的效果评估</a:t>
            </a:r>
            <a:endParaRPr lang="en-US" sz="3500" b="0" strike="noStrike" spc="-1">
              <a:solidFill>
                <a:srgbClr val="000000"/>
              </a:solidFill>
              <a:latin typeface="Arial"/>
            </a:endParaRPr>
          </a:p>
        </p:txBody>
      </p:sp>
      <p:sp>
        <p:nvSpPr>
          <p:cNvPr id="14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礼仪培训的效果评估主要通过考核评定学员的学习效果和实践检验学员的应用能力，以确保培训目标的达成。</a:t>
            </a:r>
            <a:endParaRPr lang="en-US" sz="2500" b="0" strike="noStrike" spc="-1">
              <a:solidFill>
                <a:srgbClr val="000000"/>
              </a:solidFill>
              <a:latin typeface="Arial"/>
            </a:endParaRPr>
          </a:p>
        </p:txBody>
      </p:sp>
      <p:sp>
        <p:nvSpPr>
          <p:cNvPr id="14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礼仪培训的未来趋势</a:t>
            </a:r>
            <a:endParaRPr lang="en-US" sz="3600" b="0" strike="noStrike" spc="-1">
              <a:solidFill>
                <a:schemeClr val="dk1"/>
              </a:solidFill>
              <a:latin typeface="Arial"/>
            </a:endParaRPr>
          </a:p>
        </p:txBody>
      </p:sp>
      <p:sp>
        <p:nvSpPr>
          <p:cNvPr id="14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根据个人需求提供定制化培训方案</a:t>
            </a:r>
            <a:endParaRPr lang="en-US" sz="1500" b="0" strike="noStrike" spc="-1">
              <a:solidFill>
                <a:srgbClr val="000000"/>
              </a:solidFill>
              <a:latin typeface="Arial"/>
            </a:endParaRPr>
          </a:p>
        </p:txBody>
      </p:sp>
      <p:sp>
        <p:nvSpPr>
          <p:cNvPr id="15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个性化定制</a:t>
            </a:r>
            <a:endParaRPr lang="en-US" sz="2200" b="0" strike="noStrike" spc="-1">
              <a:solidFill>
                <a:srgbClr val="000000"/>
              </a:solidFill>
              <a:latin typeface="Arial"/>
            </a:endParaRPr>
          </a:p>
        </p:txBody>
      </p:sp>
      <p:sp>
        <p:nvSpPr>
          <p:cNvPr id="15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结合</a:t>
            </a:r>
            <a:r>
              <a:rPr lang="en-US" sz="1500" b="0" strike="noStrike" spc="-1">
                <a:solidFill>
                  <a:schemeClr val="dk1">
                    <a:lumMod val="85000"/>
                    <a:lumOff val="15000"/>
                  </a:schemeClr>
                </a:solidFill>
                <a:latin typeface="微软雅黑"/>
                <a:ea typeface="微软雅黑"/>
              </a:rPr>
              <a:t>VR</a:t>
            </a:r>
            <a:r>
              <a:rPr lang="zh-CN" sz="1500" b="0" strike="noStrike" spc="-1">
                <a:solidFill>
                  <a:schemeClr val="dk1">
                    <a:lumMod val="85000"/>
                    <a:lumOff val="15000"/>
                  </a:schemeClr>
                </a:solidFill>
                <a:latin typeface="微软雅黑"/>
                <a:ea typeface="微软雅黑"/>
              </a:rPr>
              <a:t>、</a:t>
            </a:r>
            <a:r>
              <a:rPr lang="en-US" sz="1500" b="0" strike="noStrike" spc="-1">
                <a:solidFill>
                  <a:schemeClr val="dk1">
                    <a:lumMod val="85000"/>
                    <a:lumOff val="15000"/>
                  </a:schemeClr>
                </a:solidFill>
                <a:latin typeface="微软雅黑"/>
                <a:ea typeface="微软雅黑"/>
              </a:rPr>
              <a:t>AR</a:t>
            </a:r>
            <a:r>
              <a:rPr lang="zh-CN" sz="1500" b="0" strike="noStrike" spc="-1">
                <a:solidFill>
                  <a:schemeClr val="dk1">
                    <a:lumMod val="85000"/>
                    <a:lumOff val="15000"/>
                  </a:schemeClr>
                </a:solidFill>
                <a:latin typeface="微软雅黑"/>
                <a:ea typeface="微软雅黑"/>
              </a:rPr>
              <a:t>等技术进行创新培训模式</a:t>
            </a:r>
            <a:endParaRPr lang="en-US" sz="1500" b="0" strike="noStrike" spc="-1">
              <a:solidFill>
                <a:srgbClr val="000000"/>
              </a:solidFill>
              <a:latin typeface="Arial"/>
            </a:endParaRPr>
          </a:p>
        </p:txBody>
      </p:sp>
      <p:sp>
        <p:nvSpPr>
          <p:cNvPr id="15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新技术应用</a:t>
            </a:r>
            <a:endParaRPr lang="en-US" sz="2200" b="0" strike="noStrike" spc="-1">
              <a:solidFill>
                <a:srgbClr val="000000"/>
              </a:solidFill>
              <a:latin typeface="Arial"/>
            </a:endParaRPr>
          </a:p>
        </p:txBody>
      </p:sp>
      <p:sp>
        <p:nvSpPr>
          <p:cNvPr id="15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吸收国际先进理念，拓展全球市场</a:t>
            </a:r>
            <a:endParaRPr lang="en-US" sz="1500" b="0" strike="noStrike" spc="-1">
              <a:solidFill>
                <a:srgbClr val="000000"/>
              </a:solidFill>
              <a:latin typeface="Arial"/>
            </a:endParaRPr>
          </a:p>
        </p:txBody>
      </p:sp>
      <p:sp>
        <p:nvSpPr>
          <p:cNvPr id="15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全球化视野</a:t>
            </a:r>
            <a:endParaRPr lang="en-US" sz="2200" b="0" strike="noStrike" spc="-1">
              <a:solidFill>
                <a:srgbClr val="000000"/>
              </a:solidFill>
              <a:latin typeface="Arial"/>
            </a:endParaRPr>
          </a:p>
        </p:txBody>
      </p:sp>
      <p:sp>
        <p:nvSpPr>
          <p:cNvPr id="15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与其他行业合作，推动礼仪培训跨领域发展</a:t>
            </a:r>
            <a:endParaRPr lang="en-US" sz="1500" b="0" strike="noStrike" spc="-1">
              <a:solidFill>
                <a:srgbClr val="000000"/>
              </a:solidFill>
              <a:latin typeface="Arial"/>
            </a:endParaRPr>
          </a:p>
        </p:txBody>
      </p:sp>
      <p:sp>
        <p:nvSpPr>
          <p:cNvPr id="15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跨界合作</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礼仪培训的价值</a:t>
            </a:r>
            <a:endParaRPr lang="en-US" sz="3600" b="0" strike="noStrike" spc="-1">
              <a:solidFill>
                <a:schemeClr val="dk1"/>
              </a:solidFill>
              <a:latin typeface="Arial"/>
            </a:endParaRPr>
          </a:p>
        </p:txBody>
      </p:sp>
      <p:sp>
        <p:nvSpPr>
          <p:cNvPr id="15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优雅得体的外在形象</a:t>
            </a:r>
            <a:endParaRPr lang="en-US" sz="2000" b="0" strike="noStrike" spc="-1">
              <a:solidFill>
                <a:srgbClr val="000000"/>
              </a:solidFill>
              <a:latin typeface="Arial"/>
            </a:endParaRPr>
          </a:p>
        </p:txBody>
      </p:sp>
      <p:sp>
        <p:nvSpPr>
          <p:cNvPr id="15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提升形象</a:t>
            </a:r>
            <a:endParaRPr lang="en-US" sz="3000" b="0" strike="noStrike" spc="-1">
              <a:solidFill>
                <a:srgbClr val="000000"/>
              </a:solidFill>
              <a:latin typeface="Arial"/>
            </a:endParaRPr>
          </a:p>
        </p:txBody>
      </p:sp>
      <p:sp>
        <p:nvSpPr>
          <p:cNvPr id="16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自信从容的表达态度</a:t>
            </a:r>
            <a:endParaRPr lang="en-US" sz="2000" b="0" strike="noStrike" spc="-1">
              <a:solidFill>
                <a:srgbClr val="000000"/>
              </a:solidFill>
              <a:latin typeface="Arial"/>
            </a:endParaRPr>
          </a:p>
        </p:txBody>
      </p:sp>
      <p:sp>
        <p:nvSpPr>
          <p:cNvPr id="16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提高自信</a:t>
            </a:r>
            <a:endParaRPr lang="en-US" sz="3000" b="0" strike="noStrike" spc="-1">
              <a:solidFill>
                <a:srgbClr val="000000"/>
              </a:solidFill>
              <a:latin typeface="Arial"/>
            </a:endParaRPr>
          </a:p>
        </p:txBody>
      </p:sp>
      <p:sp>
        <p:nvSpPr>
          <p:cNvPr id="16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建立良好的人际交往</a:t>
            </a:r>
            <a:endParaRPr lang="en-US" sz="2000" b="0" strike="noStrike" spc="-1">
              <a:solidFill>
                <a:srgbClr val="000000"/>
              </a:solidFill>
              <a:latin typeface="Arial"/>
            </a:endParaRPr>
          </a:p>
        </p:txBody>
      </p:sp>
      <p:sp>
        <p:nvSpPr>
          <p:cNvPr id="16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增进人际关系</a:t>
            </a:r>
            <a:endParaRPr lang="en-US" sz="3000" b="0" strike="noStrike" spc="-1">
              <a:solidFill>
                <a:srgbClr val="000000"/>
              </a:solidFill>
              <a:latin typeface="Arial"/>
            </a:endParaRPr>
          </a:p>
        </p:txBody>
      </p:sp>
      <p:sp>
        <p:nvSpPr>
          <p:cNvPr id="16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礼仪培训的变革趋势</a:t>
            </a:r>
            <a:endParaRPr lang="en-US" sz="3600" b="0" strike="noStrike" spc="-1">
              <a:solidFill>
                <a:schemeClr val="dk1"/>
              </a:solidFill>
              <a:latin typeface="Arial"/>
            </a:endParaRPr>
          </a:p>
        </p:txBody>
      </p:sp>
      <p:sp>
        <p:nvSpPr>
          <p:cNvPr id="1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礼仪培训的内容更新</a:t>
            </a:r>
            <a:endParaRPr lang="en-US" sz="3600" b="0" strike="noStrike" spc="-1">
              <a:solidFill>
                <a:schemeClr val="dk1"/>
              </a:solidFill>
              <a:latin typeface="Arial"/>
            </a:endParaRPr>
          </a:p>
        </p:txBody>
      </p:sp>
      <p:sp>
        <p:nvSpPr>
          <p:cNvPr id="17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倡导尊重和礼貌的网络行为准则</a:t>
            </a:r>
            <a:endParaRPr lang="en-US" sz="2000" b="0" strike="noStrike" spc="-1">
              <a:solidFill>
                <a:srgbClr val="000000"/>
              </a:solidFill>
              <a:latin typeface="Arial"/>
            </a:endParaRPr>
          </a:p>
        </p:txBody>
      </p:sp>
      <p:sp>
        <p:nvSpPr>
          <p:cNvPr id="17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网络礼仪培训</a:t>
            </a:r>
            <a:endParaRPr lang="en-US" sz="3000" b="0" strike="noStrike" spc="-1">
              <a:solidFill>
                <a:srgbClr val="000000"/>
              </a:solidFill>
              <a:latin typeface="Arial"/>
            </a:endParaRPr>
          </a:p>
        </p:txBody>
      </p:sp>
      <p:sp>
        <p:nvSpPr>
          <p:cNvPr id="17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培养不同文化背景之间的相互尊重和理解</a:t>
            </a:r>
            <a:endParaRPr lang="en-US" sz="2000" b="0" strike="noStrike" spc="-1">
              <a:solidFill>
                <a:srgbClr val="000000"/>
              </a:solidFill>
              <a:latin typeface="Arial"/>
            </a:endParaRPr>
          </a:p>
        </p:txBody>
      </p:sp>
      <p:sp>
        <p:nvSpPr>
          <p:cNvPr id="17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跨文化交际礼仪</a:t>
            </a:r>
            <a:endParaRPr lang="en-US" sz="3000" b="0" strike="noStrike" spc="-1">
              <a:solidFill>
                <a:srgbClr val="000000"/>
              </a:solidFill>
              <a:latin typeface="Arial"/>
            </a:endParaRPr>
          </a:p>
        </p:txBody>
      </p:sp>
      <p:sp>
        <p:nvSpPr>
          <p:cNvPr id="17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https://d.book118.com/066212132012010104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17</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Times New Roman</vt:lpstr>
      <vt:lpstr>Wingdings</vt:lpstr>
      <vt:lpstr>Symbol</vt:lpstr>
      <vt:lpstr>DejaVu Sans</vt:lpstr>
      <vt:lpstr>Office Theme</vt:lpstr>
      <vt:lpstr>礼仪培训的变革力量</vt:lpstr>
      <vt:lpstr>目录</vt:lpstr>
      <vt:lpstr>第1章 现代礼仪培训的重要性</vt:lpstr>
      <vt:lpstr>礼仪培训概述</vt:lpstr>
      <vt:lpstr>礼仪培训的影响</vt:lpstr>
      <vt:lpstr> </vt:lpstr>
      <vt:lpstr>礼仪培训的内容</vt:lpstr>
      <vt:lpstr>第2章 礼仪培训的现状分析</vt:lpstr>
      <vt:lpstr>礼仪培训的发展历程</vt:lpstr>
      <vt:lpstr>礼仪培训的受众群体</vt:lpstr>
      <vt:lpstr>礼仪培训的实施方式</vt:lpstr>
      <vt:lpstr> </vt:lpstr>
      <vt:lpstr>礼仪培训的未来趋势</vt:lpstr>
      <vt:lpstr>礼仪培训的价值</vt:lpstr>
      <vt:lpstr>第3章 礼仪培训的变革趋势</vt:lpstr>
      <vt:lpstr>礼仪培训的内容更新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2024-09-29T14:31:08.337</cp:lastPrinted>
  <dcterms:created xsi:type="dcterms:W3CDTF">2024-09-29T06:31:08Z</dcterms:created>
  <dcterms:modified xsi:type="dcterms:W3CDTF">2024-09-29T06:31:10Z</dcterms:modified>
</cp:coreProperties>
</file>