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BAUMV+MS-UIGothic"/>
      <p:regular r:id="rId18"/>
    </p:embeddedFont>
    <p:embeddedFont>
      <p:font typeface="ELDJRI+BHQIJB+ArialMT"/>
      <p:regular r:id="rId19"/>
    </p:embeddedFont>
    <p:embeddedFont>
      <p:font typeface="ACGGSJ+EGPRCN+MicrosoftYaHei"/>
      <p:regular r:id="rId20"/>
    </p:embeddedFont>
    <p:embeddedFont>
      <p:font typeface="MLIFNU+TANAWH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00C3A-71E2-44CD-806B-411B5061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3B654-122D-4456-9115-78E0BDE7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1F5F9-7A9D-45BA-B4FE-79E6F3F72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BC218-BB46-473F-A227-89A129F1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BE5D3-7C0C-46B4-B7F7-456E6C13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E8009-EA16-4F83-A085-22C7E97D3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9D245-2359-44DB-B8B0-1BF2168D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9D589-515E-444E-8194-D89ECB71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4B98F-829E-4B6A-AF66-4CB1543D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1BF55-2F03-43C2-94A1-FF4091D7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9F694-5CC9-48FC-A913-51454CD4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323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502410" y="2809057"/>
            <a:ext cx="76009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IBAUMV+MS-UIGothic"/>
                <a:cs typeface="IBAUM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2046184"/>
            <a:ext cx="6148909" cy="33497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LDJRI+BHQIJB+ArialMT"/>
                <a:cs typeface="ELDJRI+BHQIJB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与整理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LDJRI+BHQIJB+ArialMT"/>
                <a:cs typeface="ELDJRI+BHQIJB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档案室档案的保管与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761"/>
              </a:lnSpc>
              <a:spcBef>
                <a:spcPts val="2098"/>
              </a:spcBef>
              <a:spcAft>
                <a:spcPct val="0"/>
              </a:spcAft>
            </a:pPr>
            <a:r>
              <a:rPr sz="2650" spc="273">
                <a:solidFill>
                  <a:srgbClr val="00A5B2"/>
                </a:solidFill>
                <a:latin typeface="ELDJRI+BHQIJB+ArialMT"/>
                <a:cs typeface="ELDJRI+BHQIJB+ArialMT"/>
              </a:rPr>
              <a:t>•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档案室档案的利用与开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LDJRI+BHQIJB+ArialMT"/>
                <a:cs typeface="ELDJRI+BHQIJB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档案室档案的安全与保密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LDJRI+BHQIJB+ArialMT"/>
                <a:cs typeface="ELDJRI+BHQIJB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档案室档案管理人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的素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700">
                <a:solidFill>
                  <a:srgbClr val="00A5B2"/>
                </a:solidFill>
                <a:latin typeface="IBAUMV+MS-UIGothic"/>
                <a:cs typeface="IBAUMV+MS-UIGothic"/>
              </a:rPr>
              <a:t>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IBAUMV+MS-UIGothic"/>
                <a:cs typeface="IBAUMV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ACGGSJ+EGPRCN+MicrosoftYaHei"/>
                <a:cs typeface="ACGGSJ+EGPRCN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7860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IBAUMV+MS-UIGothic"/>
                <a:cs typeface="IBAUMV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档案室档案管理是指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档案的收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集、整理、保管、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利用等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环节进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行全面管理的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IBAUMV+MS-UIGothic"/>
                <a:cs typeface="IBAUMV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具有系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范性、安全性和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性等特点，旨在确保档案的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完整与安全，便于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IBAUMV+MS-UIGothic"/>
                <a:cs typeface="IBAUMV+MS-UIGothic"/>
              </a:rPr>
              <a:t>期保存和利用。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史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00A5B2"/>
                </a:solidFill>
                <a:latin typeface="IBAUMV+MS-UIGothic"/>
                <a:cs typeface="IBAUMV+MS-UIGothic"/>
              </a:rPr>
              <a:t>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决策依据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法律凭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档案是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见证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，具有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不可再生性。档案室档案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于保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史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文化具有重要意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档案是决策的重要参考，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政府、企事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业单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位和个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人提供决策支持。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档案是法律凭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，具有法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律效力，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维护权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益和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纠纷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具有重要作用。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档案室档案管理的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史与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BAUMV+MS-UIGothic"/>
                <a:cs typeface="IBAUMV+MS-UIGothic"/>
              </a:rPr>
              <a:t>古代档案管理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BAUMV+MS-UIGothic"/>
                <a:cs typeface="IBAUMV+MS-UIGothic"/>
              </a:rPr>
              <a:t>未来档案管理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未来档案管理将更加注重智能化、自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化和数字化，人工智能、大数据等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将广泛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用于档案管理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古代档案管理以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纸质为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主，管理方式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较为简单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，缺乏系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BAUMV+MS-UIGothic"/>
                <a:cs typeface="IBAUMV+MS-UIGothic"/>
              </a:rPr>
              <a:t>近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IBAUMV+MS-UIGothic"/>
                <a:cs typeface="IBAUMV+MS-UIGothic"/>
              </a:rPr>
              <a:t>代档案管理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随着科技的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展，档案管理逐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走向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代化，数字化、信息化技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提高了档案管理效率。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330660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档案室档案的分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600">
                <a:solidFill>
                  <a:srgbClr val="00A5B2"/>
                </a:solidFill>
                <a:latin typeface="IBAUMV+MS-UIGothic"/>
                <a:cs typeface="IBAUMV+MS-UIGothic"/>
              </a:rPr>
              <a:t>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一分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类标</a:t>
            </a:r>
            <a:r>
              <a:rPr sz="2300">
                <a:solidFill>
                  <a:srgbClr val="00A5B2"/>
                </a:solidFill>
                <a:latin typeface="IBAUMV+MS-UIGothic"/>
                <a:cs typeface="IBAUMV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逻辑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清晰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便于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检</a:t>
            </a:r>
            <a:r>
              <a:rPr sz="2300">
                <a:solidFill>
                  <a:srgbClr val="00A5B2"/>
                </a:solidFill>
                <a:latin typeface="IBAUMV+MS-UIGothic"/>
                <a:cs typeface="IBAUMV+MS-UIGothic"/>
              </a:rPr>
              <a:t>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确保档案分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范性和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一致性，遵循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一的分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类应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遵循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关系，将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档案按照其属性、特点和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相互关系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行合理划分。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类结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便于档案的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索和使用，提高档案的利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用效率。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档案整理的流程与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IBAUMV+MS-UIGothic"/>
                <a:cs typeface="IBAUMV+MS-UIGothic"/>
              </a:rPr>
              <a:t>收集与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2000">
                <a:solidFill>
                  <a:srgbClr val="FFFFFF"/>
                </a:solidFill>
                <a:latin typeface="IBAUMV+MS-UIGothic"/>
                <a:cs typeface="IBAUMV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IBAUMV+MS-UIGothic"/>
                <a:cs typeface="IBAUMV+MS-UIGothic"/>
              </a:rPr>
              <a:t>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FFFFFF"/>
                </a:solidFill>
                <a:latin typeface="IBAUMV+MS-UIGothic"/>
                <a:cs typeface="IBAUMV+MS-UIGothic"/>
              </a:rPr>
              <a:t>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2000">
                <a:solidFill>
                  <a:srgbClr val="FFFFFF"/>
                </a:solidFill>
                <a:latin typeface="IBAUMV+MS-UIGothic"/>
                <a:cs typeface="IBAUM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IBAUMV+MS-UIGothic"/>
                <a:cs typeface="IBAUMV+MS-UIGothic"/>
              </a:rPr>
              <a:t>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订</a:t>
            </a:r>
            <a:r>
              <a:rPr sz="2000" spc="25">
                <a:solidFill>
                  <a:srgbClr val="FFFFFF"/>
                </a:solidFill>
                <a:latin typeface="IBAUMV+MS-UIGothic"/>
                <a:cs typeface="IBAUMV+MS-UIGothic"/>
              </a:rPr>
              <a:t>与整理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IBAUMV+MS-UIGothic"/>
                <a:cs typeface="IBAUMV+MS-UIGothic"/>
              </a:rPr>
              <a:t>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FFFFFF"/>
                </a:solidFill>
                <a:latin typeface="IBAUMV+MS-UIGothic"/>
                <a:cs typeface="IBAUMV+MS-UIGothic"/>
              </a:rPr>
              <a:t>与保管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档案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行收集和初步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定，确定其保存价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和保管期限。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根据分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和方法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档案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行分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，并制作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档目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档案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行装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和整理，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确保档案的完整性和有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序性。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合理安排档案的存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境和保管方式，确保档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案的安全和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IBAUMV+MS-UIGothic"/>
                <a:cs typeface="IBAUMV+MS-UIGothic"/>
              </a:rPr>
              <a:t>期保存。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号与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录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的制作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档目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，包括档案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名、保管期限等信息，方便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查阅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和使用。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号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制定明确的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每份档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案分配唯一的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号，以便快速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索。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动态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更新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对归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录进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行更新和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确保其准确性和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IFNU+TANAWH+MicrosoftYaHei-Bold"/>
                <a:cs typeface="MLIFNU+TANAW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378602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IBAUMV+MS-UIGothic"/>
                <a:cs typeface="IBAUMV+MS-UIGothic"/>
              </a:rPr>
              <a:t>档案室档案的保管与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档案保管的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施与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档案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000">
                <a:solidFill>
                  <a:srgbClr val="00A5B2"/>
                </a:solidFill>
                <a:latin typeface="IBAUMV+MS-UIGothic"/>
                <a:cs typeface="IBAUMV+MS-UIGothic"/>
              </a:rPr>
              <a:t>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档案柜架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BAUMV+MS-UIGothic"/>
                <a:cs typeface="IBAUMV+MS-UIGothic"/>
              </a:rPr>
              <a:t>安全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00A5B2"/>
                </a:solidFill>
                <a:latin typeface="IBAUMV+MS-UIGothic"/>
                <a:cs typeface="IBAUMV+MS-UIGothic"/>
              </a:rPr>
              <a:t>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提供适宜的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境，如恒温恒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湿、防潮防虫等，以确保档案的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期保存。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合理布局档案柜架，便于档案的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安装安全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，保障档案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38750" y="430630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索。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99550" y="430630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房的安全和防盗。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档案的定期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A5B2"/>
                </a:solidFill>
                <a:latin typeface="IBAUMV+MS-UIGothic"/>
                <a:cs typeface="IBAUMV+MS-UIGothic"/>
              </a:rPr>
              <a:t>与修复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定期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行定期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和修复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坏、霉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修复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A5B2"/>
                </a:solidFill>
                <a:latin typeface="IBAUMV+MS-UIGothic"/>
                <a:cs typeface="IBAUMV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根据档案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坏程度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行相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的修复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理，如去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020558"/>
            <a:ext cx="1491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加固、托裱等。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A5B2"/>
                </a:solidFill>
                <a:latin typeface="IBAUMV+MS-UIGothic"/>
                <a:cs typeface="IBAUMV+MS-UIGothic"/>
              </a:rPr>
              <a:t>防性保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9886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防性保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措施，如定期除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、防潮防虫等，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以降低档案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IBAUMV+MS-UIGothic"/>
                <a:cs typeface="IBAUM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https://d.book118.com/066213232132010054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IBAUMV+MS-UIGothic</vt:lpstr>
      <vt:lpstr>SimSun</vt:lpstr>
      <vt:lpstr>ELDJRI+BHQIJB+ArialMT</vt:lpstr>
      <vt:lpstr>Times New Roman</vt:lpstr>
      <vt:lpstr>ACGGSJ+EGPRCN+MicrosoftYaHei</vt:lpstr>
      <vt:lpstr>MLIFNU+TANAWH+MicrosoftYaHei-Bold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2024-09-21T16:41:06.539</cp:lastPrinted>
  <dcterms:created xsi:type="dcterms:W3CDTF">2024-09-21T08:41:06Z</dcterms:created>
  <dcterms:modified xsi:type="dcterms:W3CDTF">2024-09-21T08:41:07Z</dcterms:modified>
</cp:coreProperties>
</file>