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D16282-2C74-43AB-873D-16D65763BC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8ABD7A-507A-4B28-9074-C8625844F0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3B641E-2893-4FCF-AAF4-AC41093489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32B7D3-71AE-4AB3-8CE6-05CC5D1281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F2D3371-AC29-4292-9B2B-DB9DA8F146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664F298-BACC-4841-ABEB-D08C0DE565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C14CEC1-25CF-4F7D-911F-20C42F8920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778376-3EAE-4AD6-884B-B99207333E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DE7C78-9B39-466A-965F-60AF9F42F8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16197E-E8DA-4256-BD1E-BBE1CA4CC3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A6F999-7B8C-48F3-93F2-E21B38D67D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6213243200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培养职业化与微笑意识：从微笑中塑造专业形象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汇报时间：2024-02-02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职业化概念与重要性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微笑意识培养与实践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微笑在塑造专业形象中作用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职场礼仪与微笑结合实践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案例分析：成功塑造专业形象企业或个人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总结反思与未来发展规划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职业化概念与重要性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80108" y="1287672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025751" y="1468427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职业化是一种工作状态的标准化、规范化、制度化，要求在岗人员在知识、技能、观念、思维、态度、心理上符合职业规范和标准。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999470" y="1050728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480108" y="3069093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2773369" y="3249848"/>
            <a:ext cx="6286500" cy="9715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职业化包含职业化素养、职业化行为规范和职业化技能三个部分内容。其中，职业化素养是核心，包括职业道德、职业意识、职业心态等。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9060033" y="2832149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480108" y="4850514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025751" y="5031268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职业化要求员工在合适的时间、合适的地点，用合适的方式，说合适的话，做合适的事，不为个人感情所左右，高度冷静理智地以企业利益为出发点去处理事情。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999470" y="4613570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7065" r="7065"/>
          <a:stretch>
            <a:fillRect/>
          </a:stretch>
        </p:blipFill>
        <p:spPr>
          <a:xfrm>
            <a:off x="1099415" y="1124574"/>
            <a:ext cx="1926336" cy="1682496"/>
          </a:xfrm>
          <a:prstGeom prst="hexagon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9403" r="9403"/>
          <a:stretch>
            <a:fillRect/>
          </a:stretch>
        </p:blipFill>
        <p:spPr>
          <a:xfrm>
            <a:off x="9163113" y="2905301"/>
            <a:ext cx="1926336" cy="1682496"/>
          </a:xfrm>
          <a:prstGeom prst="hexagon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l="9880" r="9880"/>
          <a:stretch>
            <a:fillRect/>
          </a:stretch>
        </p:blipFill>
        <p:spPr>
          <a:xfrm>
            <a:off x="1099415" y="4686721"/>
            <a:ext cx="1926336" cy="1682496"/>
          </a:xfrm>
          <a:prstGeom prst="hexagon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职业化定义及内涵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严格遵守公司规章制度，按照工作流程和标准进行操作，不违规操作或擅自改变工作流程。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87195" y="1802035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5" name="Freeform 5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5554409" y="1919002"/>
            <a:ext cx="1897189" cy="3680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遵守职业规范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具备扎实的专业知识和技能，能够胜任本职工作，并不断学习提升自我。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专业素养高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380762" y="1802035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6" name="AutoShape 16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6" name="AutoShape 26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注重团队合作，与同事间保持良好的沟通和协作，共同完成工作任务。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团队协作能力强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4987195" y="4188148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  <a:spcBef>
                <a:spcPts val="375"/>
              </a:spcBef>
              <a:defRPr/>
            </a:pPr>
            <a:endParaRPr lang="en-US" sz="1100"/>
          </a:p>
        </p:txBody>
      </p:sp>
      <p:grpSp>
        <p:nvGrpSpPr>
          <p:cNvPr id="29" name="Group 29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0" name="Freeform 30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" name="AutoShape 38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对工作任务能够迅速反应，制定合理的工作计划并执行，确保工作质量和效率。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高效执行力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8380762" y="4177284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1" name="Group 41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2" name="Freeform 42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46" name="Picture 46"/>
          <p:cNvPicPr>
            <a:picLocks noChangeAspect="1"/>
          </p:cNvPicPr>
          <p:nvPr/>
        </p:nvPicPr>
        <p:blipFill>
          <a:blip r:embed="rId2"/>
          <a:srcRect l="19105" r="19105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47" name="Group 4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8" name="AutoShape 4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TextBox 6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职场中职业化表现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094413" y="2032650"/>
            <a:ext cx="2205363" cy="2203315"/>
          </a:xfrm>
          <a:custGeom>
            <a:rect l="l" t="t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9050">
            <a:solidFill>
              <a:srgbClr val="FFFFFF">
                <a:alpha val="100000"/>
              </a:srgb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71134" y="1450565"/>
            <a:ext cx="2205363" cy="2203315"/>
          </a:xfrm>
          <a:custGeom>
            <a:rect l="l" t="t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  <a:ln w="19050">
            <a:solidFill>
              <a:srgbClr val="FFFFFF">
                <a:alpha val="100000"/>
              </a:srgb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673654" y="2016804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明确职业目标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673654" y="2271013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制定清晰的职业规划，明确自己的职业目标和发展方向。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67480" y="3781051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持续学习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67480" y="4035260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不断学习新知识、新技能，提升自我专业素养和综合能力。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402519" y="2032650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拓展人际关系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2519" y="2286858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积极参加各类社交活动，拓展人脉资源，建立良好的人际关系网络。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901767" y="3781052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培养良好心态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01767" y="4035260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保持积极乐观的心态，面对困难和挑战时能够保持冷静理智，寻找解决问题的方法和途径。</a:t>
            </a:r>
            <a:endParaRPr lang="en-US" sz="1100"/>
          </a:p>
        </p:txBody>
      </p:sp>
      <p:sp>
        <p:nvSpPr>
          <p:cNvPr id="12" name="Freeform 12"/>
          <p:cNvSpPr/>
          <p:nvPr/>
        </p:nvSpPr>
        <p:spPr>
          <a:xfrm>
            <a:off x="3889049" y="3073844"/>
            <a:ext cx="2205363" cy="2203315"/>
          </a:xfrm>
          <a:custGeom>
            <a:rect l="l" t="t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9050">
            <a:solidFill>
              <a:srgbClr val="FFFFFF">
                <a:alpha val="100000"/>
              </a:srgb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512328" y="3653879"/>
            <a:ext cx="2205363" cy="2205364"/>
          </a:xfrm>
          <a:custGeom>
            <a:rect l="l" t="t" r="r" b="b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  <a:ln w="19050">
            <a:solidFill>
              <a:srgbClr val="FFFFFF">
                <a:alpha val="100000"/>
              </a:srgb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提升个人职业竞争力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微笑意识培养与实践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微笑传递积极情绪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微笑可以激发自己和他人的积极情绪，营造愉悦、轻松的氛围。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微笑增强亲和力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微笑使面部表情柔和，有助于拉近人与人之间的距离，增强互信和合作意愿。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微笑缓解压力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微笑能够缓解紧张和压力，有助于自己在工作中保持冷静和客观。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微笑心理学原理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在客户服务中，微笑是表达尊重和友好的重要方式，能够提升客户满意度和忠诚度。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客户服务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与同事交往时，微笑可以化解尴尬和误解，促进团队和谐与协作。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同事交往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在商务谈判中，适时的微笑可以传递诚意和善意，为达成协议创造良好氛围。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商务谈判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职场中微笑应用场景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积极面对工作中的挑战和困难，用微笑迎接每一个新的开始。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保持乐观心态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4375" b="143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培养感恩之心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9292" r="192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养成微笑习惯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8292" r="182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常怀感恩之心，用微笑回报他人的帮助和支持。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将微笑融入日常生活和工作中，成为自己的一种习惯和风格。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培养积极心态和习惯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微笑在塑造专业形象中作用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497384" y="2173262"/>
            <a:ext cx="3857054" cy="65274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微笑是人类最基本的表情之一，能够传递出友善、亲和力和温暖的情感。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683187" y="2173262"/>
            <a:ext cx="652748" cy="65274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6816347" y="2303755"/>
            <a:ext cx="386524" cy="391763"/>
            <a:chOff x="6816347" y="2303755"/>
            <a:chExt cx="386524" cy="391763"/>
          </a:xfrm>
        </p:grpSpPr>
        <p:sp>
          <p:nvSpPr>
            <p:cNvPr id="5" name="Freeform 5"/>
            <p:cNvSpPr/>
            <p:nvPr/>
          </p:nvSpPr>
          <p:spPr>
            <a:xfrm>
              <a:off x="6822919" y="2564454"/>
              <a:ext cx="132397" cy="125730"/>
            </a:xfrm>
            <a:custGeom>
              <a:rect l="l" t="t" r="r" b="b"/>
              <a:pathLst>
                <a:path w="100" h="95">
                  <a:moveTo>
                    <a:pt x="14" y="95"/>
                  </a:moveTo>
                  <a:lnTo>
                    <a:pt x="0" y="80"/>
                  </a:lnTo>
                  <a:lnTo>
                    <a:pt x="85" y="0"/>
                  </a:lnTo>
                  <a:lnTo>
                    <a:pt x="100" y="14"/>
                  </a:lnTo>
                  <a:lnTo>
                    <a:pt x="14" y="9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6919598" y="2498255"/>
              <a:ext cx="100584" cy="100584"/>
            </a:xfrm>
            <a:custGeom>
              <a:rect l="l" t="t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6995036" y="2303755"/>
              <a:ext cx="207835" cy="207835"/>
            </a:xfrm>
            <a:custGeom>
              <a:rect l="l" t="t" r="r" b="b"/>
              <a:pathLst>
                <a:path w="66" h="66">
                  <a:moveTo>
                    <a:pt x="32" y="66"/>
                  </a:moveTo>
                  <a:cubicBezTo>
                    <a:pt x="23" y="66"/>
                    <a:pt x="15" y="63"/>
                    <a:pt x="9" y="57"/>
                  </a:cubicBezTo>
                  <a:cubicBezTo>
                    <a:pt x="3" y="51"/>
                    <a:pt x="0" y="43"/>
                    <a:pt x="0" y="34"/>
                  </a:cubicBezTo>
                  <a:cubicBezTo>
                    <a:pt x="0" y="25"/>
                    <a:pt x="3" y="17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66" y="46"/>
                    <a:pt x="66" y="46"/>
                    <a:pt x="66" y="46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49" y="63"/>
                    <a:pt x="41" y="66"/>
                    <a:pt x="32" y="66"/>
                  </a:cubicBezTo>
                  <a:moveTo>
                    <a:pt x="20" y="12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0" y="22"/>
                    <a:pt x="8" y="28"/>
                    <a:pt x="8" y="34"/>
                  </a:cubicBezTo>
                  <a:cubicBezTo>
                    <a:pt x="8" y="40"/>
                    <a:pt x="10" y="46"/>
                    <a:pt x="15" y="51"/>
                  </a:cubicBezTo>
                  <a:cubicBezTo>
                    <a:pt x="20" y="56"/>
                    <a:pt x="26" y="58"/>
                    <a:pt x="32" y="58"/>
                  </a:cubicBezTo>
                  <a:cubicBezTo>
                    <a:pt x="38" y="58"/>
                    <a:pt x="44" y="56"/>
                    <a:pt x="49" y="51"/>
                  </a:cubicBezTo>
                  <a:cubicBezTo>
                    <a:pt x="54" y="46"/>
                    <a:pt x="54" y="46"/>
                    <a:pt x="54" y="46"/>
                  </a:cubicBezTo>
                  <a:lnTo>
                    <a:pt x="20" y="1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816347" y="2385765"/>
              <a:ext cx="304419" cy="309753"/>
            </a:xfrm>
            <a:custGeom>
              <a:rect l="l" t="t" r="r" b="b"/>
              <a:pathLst>
                <a:path w="230" h="234">
                  <a:moveTo>
                    <a:pt x="0" y="234"/>
                  </a:moveTo>
                  <a:lnTo>
                    <a:pt x="22" y="49"/>
                  </a:lnTo>
                  <a:lnTo>
                    <a:pt x="112" y="0"/>
                  </a:lnTo>
                  <a:lnTo>
                    <a:pt x="121" y="16"/>
                  </a:lnTo>
                  <a:lnTo>
                    <a:pt x="41" y="61"/>
                  </a:lnTo>
                  <a:lnTo>
                    <a:pt x="24" y="211"/>
                  </a:lnTo>
                  <a:lnTo>
                    <a:pt x="185" y="180"/>
                  </a:lnTo>
                  <a:lnTo>
                    <a:pt x="211" y="111"/>
                  </a:lnTo>
                  <a:lnTo>
                    <a:pt x="230" y="116"/>
                  </a:lnTo>
                  <a:lnTo>
                    <a:pt x="199" y="199"/>
                  </a:lnTo>
                  <a:lnTo>
                    <a:pt x="0" y="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6683187" y="3294307"/>
            <a:ext cx="652748" cy="65274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6811680" y="3422847"/>
            <a:ext cx="395764" cy="395668"/>
            <a:chOff x="6811680" y="3422847"/>
            <a:chExt cx="395764" cy="395668"/>
          </a:xfrm>
        </p:grpSpPr>
        <p:sp>
          <p:nvSpPr>
            <p:cNvPr id="11" name="Freeform 11"/>
            <p:cNvSpPr/>
            <p:nvPr/>
          </p:nvSpPr>
          <p:spPr>
            <a:xfrm>
              <a:off x="6859305" y="3655733"/>
              <a:ext cx="300419" cy="162782"/>
            </a:xfrm>
            <a:custGeom>
              <a:rect l="l" t="t" r="r" b="b"/>
              <a:pathLst>
                <a:path w="226" h="123">
                  <a:moveTo>
                    <a:pt x="227" y="123"/>
                  </a:moveTo>
                  <a:lnTo>
                    <a:pt x="0" y="123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04"/>
                  </a:lnTo>
                  <a:lnTo>
                    <a:pt x="208" y="104"/>
                  </a:lnTo>
                  <a:lnTo>
                    <a:pt x="208" y="0"/>
                  </a:lnTo>
                  <a:lnTo>
                    <a:pt x="227" y="0"/>
                  </a:lnTo>
                  <a:lnTo>
                    <a:pt x="227" y="12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6811680" y="3422847"/>
              <a:ext cx="395764" cy="228981"/>
            </a:xfrm>
            <a:custGeom>
              <a:rect l="l" t="t" r="r" b="b"/>
              <a:pathLst>
                <a:path w="299" h="173">
                  <a:moveTo>
                    <a:pt x="284" y="173"/>
                  </a:moveTo>
                  <a:lnTo>
                    <a:pt x="149" y="29"/>
                  </a:lnTo>
                  <a:lnTo>
                    <a:pt x="14" y="173"/>
                  </a:lnTo>
                  <a:lnTo>
                    <a:pt x="0" y="159"/>
                  </a:lnTo>
                  <a:lnTo>
                    <a:pt x="149" y="0"/>
                  </a:lnTo>
                  <a:lnTo>
                    <a:pt x="299" y="159"/>
                  </a:lnTo>
                  <a:lnTo>
                    <a:pt x="284" y="17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958650" y="3655733"/>
              <a:ext cx="100584" cy="112490"/>
            </a:xfrm>
            <a:custGeom>
              <a:rect l="l" t="t" r="r" b="b"/>
              <a:pathLst>
                <a:path w="76" h="85">
                  <a:moveTo>
                    <a:pt x="76" y="85"/>
                  </a:moveTo>
                  <a:lnTo>
                    <a:pt x="57" y="85"/>
                  </a:lnTo>
                  <a:lnTo>
                    <a:pt x="57" y="19"/>
                  </a:lnTo>
                  <a:lnTo>
                    <a:pt x="19" y="19"/>
                  </a:lnTo>
                  <a:lnTo>
                    <a:pt x="19" y="85"/>
                  </a:lnTo>
                  <a:lnTo>
                    <a:pt x="0" y="85"/>
                  </a:lnTo>
                  <a:lnTo>
                    <a:pt x="0" y="0"/>
                  </a:lnTo>
                  <a:lnTo>
                    <a:pt x="76" y="0"/>
                  </a:lnTo>
                  <a:lnTo>
                    <a:pt x="76" y="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6958650" y="3530003"/>
              <a:ext cx="100584" cy="100584"/>
            </a:xfrm>
            <a:custGeom>
              <a:rect l="l" t="t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AutoShape 15"/>
          <p:cNvSpPr/>
          <p:nvPr/>
        </p:nvSpPr>
        <p:spPr>
          <a:xfrm>
            <a:off x="6692712" y="4617091"/>
            <a:ext cx="652748" cy="65274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6797440" y="4721819"/>
            <a:ext cx="443293" cy="443294"/>
            <a:chOff x="6797440" y="4721819"/>
            <a:chExt cx="443293" cy="443294"/>
          </a:xfrm>
        </p:grpSpPr>
        <p:sp>
          <p:nvSpPr>
            <p:cNvPr id="17" name="Freeform 17"/>
            <p:cNvSpPr/>
            <p:nvPr/>
          </p:nvSpPr>
          <p:spPr>
            <a:xfrm>
              <a:off x="6797440" y="4902032"/>
              <a:ext cx="97250" cy="165926"/>
            </a:xfrm>
            <a:custGeom>
              <a:rect l="l" t="t" r="r" b="b"/>
              <a:pathLst>
                <a:path w="28" h="48">
                  <a:moveTo>
                    <a:pt x="28" y="4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10" y="48"/>
                    <a:pt x="0" y="38"/>
                    <a:pt x="0" y="24"/>
                  </a:cubicBezTo>
                  <a:cubicBezTo>
                    <a:pt x="0" y="10"/>
                    <a:pt x="10" y="0"/>
                    <a:pt x="24" y="0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28" y="48"/>
                  </a:lnTo>
                  <a:close/>
                  <a:moveTo>
                    <a:pt x="20" y="8"/>
                  </a:moveTo>
                  <a:cubicBezTo>
                    <a:pt x="13" y="10"/>
                    <a:pt x="8" y="16"/>
                    <a:pt x="8" y="24"/>
                  </a:cubicBezTo>
                  <a:cubicBezTo>
                    <a:pt x="8" y="32"/>
                    <a:pt x="13" y="38"/>
                    <a:pt x="20" y="40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7143483" y="4902032"/>
              <a:ext cx="97250" cy="165926"/>
            </a:xfrm>
            <a:custGeom>
              <a:rect l="l" t="t" r="r" b="b"/>
              <a:pathLst>
                <a:path w="28" h="48">
                  <a:moveTo>
                    <a:pt x="4" y="48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8" y="0"/>
                    <a:pt x="28" y="10"/>
                    <a:pt x="28" y="24"/>
                  </a:cubicBezTo>
                  <a:cubicBezTo>
                    <a:pt x="28" y="38"/>
                    <a:pt x="18" y="48"/>
                    <a:pt x="4" y="48"/>
                  </a:cubicBezTo>
                  <a:moveTo>
                    <a:pt x="8" y="8"/>
                  </a:moveTo>
                  <a:cubicBezTo>
                    <a:pt x="8" y="40"/>
                    <a:pt x="8" y="40"/>
                    <a:pt x="8" y="40"/>
                  </a:cubicBezTo>
                  <a:cubicBezTo>
                    <a:pt x="15" y="38"/>
                    <a:pt x="20" y="32"/>
                    <a:pt x="20" y="24"/>
                  </a:cubicBezTo>
                  <a:cubicBezTo>
                    <a:pt x="20" y="16"/>
                    <a:pt x="15" y="10"/>
                    <a:pt x="8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172058" y="5095104"/>
              <a:ext cx="41434" cy="41434"/>
            </a:xfrm>
            <a:custGeom>
              <a:rect l="l" t="t" r="r" b="b"/>
              <a:pathLst>
                <a:path w="12" h="12">
                  <a:moveTo>
                    <a:pt x="0" y="12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4" y="3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7"/>
                    <a:pt x="7" y="12"/>
                    <a:pt x="0" y="1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116337" y="5109391"/>
              <a:ext cx="55817" cy="2714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7040518" y="5082150"/>
              <a:ext cx="82963" cy="82963"/>
            </a:xfrm>
            <a:custGeom>
              <a:rect l="l" t="t" r="r" b="b"/>
              <a:pathLst>
                <a:path w="24" h="24">
                  <a:moveTo>
                    <a:pt x="12" y="24"/>
                  </a:move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9"/>
                    <a:pt x="19" y="24"/>
                    <a:pt x="12" y="24"/>
                  </a:cubicBezTo>
                  <a:moveTo>
                    <a:pt x="12" y="8"/>
                  </a:moveTo>
                  <a:cubicBezTo>
                    <a:pt x="10" y="8"/>
                    <a:pt x="8" y="10"/>
                    <a:pt x="8" y="12"/>
                  </a:cubicBezTo>
                  <a:cubicBezTo>
                    <a:pt x="8" y="14"/>
                    <a:pt x="10" y="16"/>
                    <a:pt x="12" y="16"/>
                  </a:cubicBezTo>
                  <a:cubicBezTo>
                    <a:pt x="14" y="16"/>
                    <a:pt x="16" y="14"/>
                    <a:pt x="16" y="12"/>
                  </a:cubicBezTo>
                  <a:cubicBezTo>
                    <a:pt x="16" y="10"/>
                    <a:pt x="14" y="8"/>
                    <a:pt x="12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6867448" y="4721819"/>
              <a:ext cx="304609" cy="151543"/>
            </a:xfrm>
            <a:custGeom>
              <a:rect l="l" t="t" r="r" b="b"/>
              <a:pathLst>
                <a:path w="88" h="44">
                  <a:moveTo>
                    <a:pt x="88" y="44"/>
                  </a:moveTo>
                  <a:cubicBezTo>
                    <a:pt x="80" y="44"/>
                    <a:pt x="80" y="44"/>
                    <a:pt x="80" y="44"/>
                  </a:cubicBezTo>
                  <a:cubicBezTo>
                    <a:pt x="80" y="24"/>
                    <a:pt x="64" y="8"/>
                    <a:pt x="44" y="8"/>
                  </a:cubicBezTo>
                  <a:cubicBezTo>
                    <a:pt x="24" y="8"/>
                    <a:pt x="8" y="24"/>
                    <a:pt x="8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68" y="0"/>
                    <a:pt x="88" y="20"/>
                    <a:pt x="88" y="4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23" name="Picture 23"/>
          <p:cNvPicPr>
            <a:picLocks noChangeAspect="1"/>
          </p:cNvPicPr>
          <p:nvPr/>
        </p:nvPicPr>
        <p:blipFill>
          <a:blip r:embed="rId2"/>
          <a:srcRect l="12494" r="12494"/>
          <a:stretch>
            <a:fillRect/>
          </a:stretch>
        </p:blipFill>
        <p:spPr>
          <a:xfrm>
            <a:off x="573317" y="3848733"/>
            <a:ext cx="2634960" cy="2341801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rcRect l="12564" r="12564"/>
          <a:stretch>
            <a:fillRect/>
          </a:stretch>
        </p:blipFill>
        <p:spPr>
          <a:xfrm>
            <a:off x="3337865" y="1324021"/>
            <a:ext cx="2689304" cy="239753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4"/>
          <a:srcRect l="11577" r="11577"/>
          <a:stretch>
            <a:fillRect/>
          </a:stretch>
        </p:blipFill>
        <p:spPr>
          <a:xfrm>
            <a:off x="3337865" y="3848733"/>
            <a:ext cx="2689304" cy="2341801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5"/>
          <a:srcRect l="10937" r="10937"/>
          <a:stretch>
            <a:fillRect/>
          </a:stretch>
        </p:blipFill>
        <p:spPr>
          <a:xfrm>
            <a:off x="573317" y="1297445"/>
            <a:ext cx="2634960" cy="2424106"/>
          </a:xfrm>
          <a:prstGeom prst="rect">
            <a:avLst/>
          </a:prstGeom>
        </p:spPr>
      </p:pic>
      <p:sp>
        <p:nvSpPr>
          <p:cNvPr id="27" name="AutoShape 27"/>
          <p:cNvSpPr/>
          <p:nvPr/>
        </p:nvSpPr>
        <p:spPr>
          <a:xfrm>
            <a:off x="7497384" y="3334317"/>
            <a:ext cx="3914076" cy="71360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在职场中，微笑可以拉近人与人之间的距离，建立良好的人际关系，为个人的职业发展打下基础。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7497384" y="4556231"/>
            <a:ext cx="3914076" cy="71360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微笑可以缓解紧张气氛，减轻工作压力，营造轻松愉悦的工作氛围。</a:t>
            </a:r>
            <a:endParaRPr lang="en-US" sz="1100"/>
          </a:p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传递友善与亲和力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0522" b="1052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展现自信和专业素养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微笑可以展现出个人的自信心态和专业素养，让人感受到你的专业和自信。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在与客户、同事或上司交流时，微笑可以表达出你的积极态度和敬业精神，提升你在他们心目中的形象。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微笑也是一种自我鼓励的方式，能够增强自信心，提高工作效率和质量。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https://d.book118.com/066213243200010051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2024-09-17T15:31:25.595</cp:lastPrinted>
  <dcterms:created xsi:type="dcterms:W3CDTF">2024-09-17T07:31:25Z</dcterms:created>
  <dcterms:modified xsi:type="dcterms:W3CDTF">2024-09-17T07:31:27Z</dcterms:modified>
</cp:coreProperties>
</file>