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FA28E2C-8010-4205-9F1E-6EBD741857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D5B0C3-94D6-48E8-9751-C91819B296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97CB4CD-5AEE-47A6-8790-B89B1B7D51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64B8032-5759-4FC9-A766-3729468DEE9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3DA7E67-8F11-4792-B212-F0324D18DDA2}"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1085D69-4C84-4FFE-BE56-23955573149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AC20943-0A15-4D73-BD0D-F4E2CF2723A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2FC518E-7997-4109-9BE5-FCA65C767A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881F655-3BDA-431D-84DE-E3D2089F850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311259-70FD-447D-8F4F-F666E9BEEE5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3189773-328A-4A26-9D57-D4DC4F421A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6221041135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71050" y="2172960"/>
            <a:ext cx="6249900" cy="197739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FFFFB3">
                    <a:alpha val="100000"/>
                  </a:srgbClr>
                </a:solidFill>
                <a:latin typeface="Microsoft Yahei"/>
                <a:ea typeface="Microsoft Yahei"/>
                <a:cs typeface="Microsoft Yahei"/>
              </a:rPr>
              <a:t>急性脑梗死的查房</a:t>
            </a:r>
          </a:p>
        </p:txBody>
      </p:sp>
      <p:sp>
        <p:nvSpPr>
          <p:cNvPr id="6" name="AutoShape 6"/>
          <p:cNvSpPr/>
          <p:nvPr/>
        </p:nvSpPr>
        <p:spPr>
          <a:xfrm>
            <a:off x="9364826" y="329260"/>
            <a:ext cx="2473866" cy="508573"/>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defRPr/>
            </a:pPr>
            <a:r>
              <a:rPr lang="en-US" sz="1200">
                <a:solidFill>
                  <a:srgbClr val="FFFFB3">
                    <a:alpha val="100000"/>
                  </a:srgbClr>
                </a:solidFill>
                <a:latin typeface="Microsoft Yahei"/>
                <a:ea typeface="Microsoft Yahei"/>
                <a:cs typeface="Microsoft Yahei"/>
              </a:rPr>
              <a:t>REPORTING</a:t>
            </a:r>
            <a:endParaRPr lang="en-US" sz="1100"/>
          </a:p>
        </p:txBody>
      </p:sp>
      <p:sp>
        <p:nvSpPr>
          <p:cNvPr id="7" name="AutoShape 7"/>
          <p:cNvSpPr/>
          <p:nvPr/>
        </p:nvSpPr>
        <p:spPr>
          <a:xfrm>
            <a:off x="4524375" y="1555068"/>
            <a:ext cx="3262273" cy="419156"/>
          </a:xfrm>
          <a:prstGeom prst="rect">
            <a:avLst/>
          </a:prstGeom>
        </p:spPr>
        <p:txBody>
          <a:bodyPr vert="horz" wrap="square" lIns="66008" tIns="33052" rIns="66008" bIns="33052"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25">
                <a:solidFill>
                  <a:srgbClr val="FFFFB3">
                    <a:alpha val="100000"/>
                  </a:srgbClr>
                </a:solidFill>
                <a:latin typeface="Microsoft Yahei"/>
                <a:ea typeface="Microsoft Yahei"/>
                <a:cs typeface="Microsoft Yahei"/>
              </a:rPr>
              <a:t>2023 WORK SUMMARY</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2035790" y="2662128"/>
            <a:ext cx="2042564" cy="117729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2021882" y="3839418"/>
            <a:ext cx="2127531" cy="356454"/>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accent1">
                    <a:alpha val="60000"/>
                  </a:schemeClr>
                </a:solidFill>
                <a:latin typeface="Microsoft Yahei"/>
                <a:ea typeface="Microsoft Yahei"/>
                <a:cs typeface="Microsoft Yahei"/>
              </a:rPr>
              <a:t>CATALOGUE</a:t>
            </a:r>
          </a:p>
        </p:txBody>
      </p:sp>
      <p:sp>
        <p:nvSpPr>
          <p:cNvPr id="5" name="TextBox 5"/>
          <p:cNvSpPr txBox="1"/>
          <p:nvPr/>
        </p:nvSpPr>
        <p:spPr>
          <a:xfrm>
            <a:off x="4918085" y="1406395"/>
            <a:ext cx="6621780" cy="44253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急性脑梗死概述</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急性脑梗死的诊断与评估</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急性脑梗死的治疗</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急性脑梗死患者的护理与康复</a:t>
            </a:r>
          </a:p>
          <a:p>
            <a:pPr marL="203200" lvl="0" indent="-203200">
              <a:lnSpc>
                <a:spcPct val="140000"/>
              </a:lnSpc>
              <a:buFont typeface="Arial"/>
              <a:buChar char="•"/>
            </a:pPr>
            <a:r>
              <a:rPr lang="en-US" sz="2400" b="1">
                <a:solidFill>
                  <a:schemeClr val="accent1">
                    <a:alpha val="100000"/>
                  </a:schemeClr>
                </a:solidFill>
                <a:latin typeface="Microsoft Yahei"/>
                <a:ea typeface="Microsoft Yahei"/>
                <a:cs typeface="Microsoft Yahei"/>
              </a:rPr>
              <a:t>急性脑梗死患者的心理支持与教育</a:t>
            </a:r>
          </a:p>
        </p:txBody>
      </p:sp>
      <p:sp>
        <p:nvSpPr>
          <p:cNvPr id="6" name="AutoShape 6"/>
          <p:cNvSpPr/>
          <p:nvPr/>
        </p:nvSpPr>
        <p:spPr>
          <a:xfrm>
            <a:off x="6340996" y="373969"/>
            <a:ext cx="5497697" cy="4191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accent1">
                    <a:alpha val="100000"/>
                  </a:schemeClr>
                </a:solidFill>
                <a:latin typeface="Microsoft Yahei"/>
                <a:ea typeface="Microsoft Yahei"/>
                <a:cs typeface="Microsoft Yahei"/>
              </a:rPr>
              <a:t>https://wenku.baidu.com</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急性脑梗死概述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急性脑梗死是由于脑部血管阻塞导致血液供应不足，引起脑组织缺血、缺氧而发生的疾病。</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起病急骤、进展迅速，可导致不同程度的神经功能缺损，如偏瘫、失语、意识障碍等症状。</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600381" y="1179195"/>
            <a:ext cx="5566410" cy="5224145"/>
          </a:xfrm>
          <a:custGeom>
            <a:rect l="l" t="t" r="r" b="b"/>
            <a:pathLst>
              <a:path w="21600" h="21600">
                <a:moveTo>
                  <a:pt x="5778" y="21600"/>
                </a:moveTo>
                <a:lnTo>
                  <a:pt x="7938" y="21600"/>
                </a:lnTo>
                <a:lnTo>
                  <a:pt x="12785" y="12409"/>
                </a:lnTo>
                <a:lnTo>
                  <a:pt x="18360" y="12409"/>
                </a:lnTo>
                <a:cubicBezTo>
                  <a:pt x="18360" y="12409"/>
                  <a:pt x="21600" y="12409"/>
                  <a:pt x="21600" y="10800"/>
                </a:cubicBezTo>
                <a:cubicBezTo>
                  <a:pt x="21600" y="9191"/>
                  <a:pt x="18360" y="9191"/>
                  <a:pt x="18360" y="9191"/>
                </a:cubicBezTo>
                <a:lnTo>
                  <a:pt x="12785" y="9191"/>
                </a:lnTo>
                <a:lnTo>
                  <a:pt x="7938" y="0"/>
                </a:lnTo>
                <a:lnTo>
                  <a:pt x="5778" y="0"/>
                </a:lnTo>
                <a:lnTo>
                  <a:pt x="8465" y="9191"/>
                </a:lnTo>
                <a:lnTo>
                  <a:pt x="4591" y="9191"/>
                </a:lnTo>
                <a:lnTo>
                  <a:pt x="2160" y="6893"/>
                </a:lnTo>
                <a:lnTo>
                  <a:pt x="0" y="6893"/>
                </a:lnTo>
                <a:lnTo>
                  <a:pt x="1728" y="10800"/>
                </a:lnTo>
                <a:lnTo>
                  <a:pt x="0" y="14707"/>
                </a:lnTo>
                <a:lnTo>
                  <a:pt x="2160" y="14707"/>
                </a:lnTo>
                <a:lnTo>
                  <a:pt x="4591" y="12409"/>
                </a:lnTo>
                <a:lnTo>
                  <a:pt x="8465" y="12409"/>
                </a:lnTo>
                <a:cubicBezTo>
                  <a:pt x="8465" y="12409"/>
                  <a:pt x="5778" y="21600"/>
                  <a:pt x="5778" y="216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急性脑梗死的病因</a:t>
              </a:r>
            </a:p>
          </p:txBody>
        </p:sp>
      </p:grpSp>
      <p:grpSp>
        <p:nvGrpSpPr>
          <p:cNvPr id="25" name="Group 25"/>
          <p:cNvGrpSpPr/>
          <p:nvPr/>
        </p:nvGrpSpPr>
        <p:grpSpPr>
          <a:xfrm>
            <a:off x="1161234" y="1569750"/>
            <a:ext cx="2267763" cy="1552257"/>
            <a:chOff x="1161234" y="1569750"/>
            <a:chExt cx="2267763" cy="1552257"/>
          </a:xfrm>
        </p:grpSpPr>
        <p:sp>
          <p:nvSpPr>
            <p:cNvPr id="26" name="TextBox 26"/>
            <p:cNvSpPr txBox="1"/>
            <p:nvPr/>
          </p:nvSpPr>
          <p:spPr>
            <a:xfrm>
              <a:off x="1161234" y="156975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动脉粥样硬化：颈动脉和脑动脉粥样硬化斑块形成，导致血管狭窄或闭塞。</a:t>
              </a:r>
            </a:p>
          </p:txBody>
        </p:sp>
      </p:grpSp>
      <p:grpSp>
        <p:nvGrpSpPr>
          <p:cNvPr id="27" name="Group 27"/>
          <p:cNvGrpSpPr/>
          <p:nvPr/>
        </p:nvGrpSpPr>
        <p:grpSpPr>
          <a:xfrm>
            <a:off x="1094842" y="4158410"/>
            <a:ext cx="2267763" cy="1552257"/>
            <a:chOff x="1094842" y="4158410"/>
            <a:chExt cx="2267763" cy="1552257"/>
          </a:xfrm>
        </p:grpSpPr>
        <p:sp>
          <p:nvSpPr>
            <p:cNvPr id="28" name="TextBox 28"/>
            <p:cNvSpPr txBox="1"/>
            <p:nvPr/>
          </p:nvSpPr>
          <p:spPr>
            <a:xfrm>
              <a:off x="1094842" y="415841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血栓形成：心脏疾病如房颤、心肌梗死等形成的血栓，随血液循环进入脑部血管。</a:t>
              </a:r>
            </a:p>
          </p:txBody>
        </p:sp>
      </p:grpSp>
      <p:grpSp>
        <p:nvGrpSpPr>
          <p:cNvPr id="29" name="Group 29"/>
          <p:cNvGrpSpPr/>
          <p:nvPr/>
        </p:nvGrpSpPr>
        <p:grpSpPr>
          <a:xfrm>
            <a:off x="6899028" y="1445268"/>
            <a:ext cx="2267763" cy="1552257"/>
            <a:chOff x="6899028" y="1445268"/>
            <a:chExt cx="2267763" cy="1552257"/>
          </a:xfrm>
        </p:grpSpPr>
        <p:sp>
          <p:nvSpPr>
            <p:cNvPr id="30" name="TextBox 30"/>
            <p:cNvSpPr txBox="1"/>
            <p:nvPr/>
          </p:nvSpPr>
          <p:spPr>
            <a:xfrm>
              <a:off x="6899028" y="1445268"/>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高血压：长期高血压导致血管内皮损伤，容易形成血栓。</a:t>
              </a:r>
            </a:p>
          </p:txBody>
        </p:sp>
      </p:grpSp>
      <p:grpSp>
        <p:nvGrpSpPr>
          <p:cNvPr id="31" name="Group 31"/>
          <p:cNvGrpSpPr/>
          <p:nvPr/>
        </p:nvGrpSpPr>
        <p:grpSpPr>
          <a:xfrm>
            <a:off x="6899028" y="4698220"/>
            <a:ext cx="2267763" cy="1552257"/>
            <a:chOff x="6899028" y="4698220"/>
            <a:chExt cx="2267763" cy="1552257"/>
          </a:xfrm>
        </p:grpSpPr>
        <p:sp>
          <p:nvSpPr>
            <p:cNvPr id="32" name="TextBox 32"/>
            <p:cNvSpPr txBox="1"/>
            <p:nvPr/>
          </p:nvSpPr>
          <p:spPr>
            <a:xfrm>
              <a:off x="6899028" y="469822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糖尿病：糖尿病引起血管病变，影响血液循环。</a:t>
              </a:r>
            </a:p>
          </p:txBody>
        </p:sp>
      </p:grpSp>
      <p:grpSp>
        <p:nvGrpSpPr>
          <p:cNvPr id="33" name="Group 33"/>
          <p:cNvGrpSpPr/>
          <p:nvPr/>
        </p:nvGrpSpPr>
        <p:grpSpPr>
          <a:xfrm>
            <a:off x="9482164" y="3015139"/>
            <a:ext cx="2267763" cy="1552257"/>
            <a:chOff x="9482164" y="3015139"/>
            <a:chExt cx="2267763" cy="1552257"/>
          </a:xfrm>
        </p:grpSpPr>
        <p:sp>
          <p:nvSpPr>
            <p:cNvPr id="34" name="TextBox 34"/>
            <p:cNvSpPr txBox="1"/>
            <p:nvPr/>
          </p:nvSpPr>
          <p:spPr>
            <a:xfrm>
              <a:off x="9482164" y="301513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吸烟、酗酒、肥胖等不良生活习惯：增加急性脑梗死的风险。</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16222" y="4004786"/>
            <a:ext cx="1975009" cy="1972913"/>
          </a:xfrm>
          <a:prstGeom prst="ellipse">
            <a:avLst/>
          </a:prstGeom>
          <a:solidFill>
            <a:srgbClr val="FFFEFE">
              <a:alpha val="0"/>
            </a:srgbClr>
          </a:solidFill>
          <a:ln w="21431">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急性脑梗死的临床表现</a:t>
              </a:r>
            </a:p>
          </p:txBody>
        </p:sp>
      </p:grpSp>
      <p:sp>
        <p:nvSpPr>
          <p:cNvPr id="25" name="AutoShape 25"/>
          <p:cNvSpPr/>
          <p:nvPr/>
        </p:nvSpPr>
        <p:spPr>
          <a:xfrm>
            <a:off x="653186" y="3037951"/>
            <a:ext cx="1104138" cy="11037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1406232" y="3836623"/>
            <a:ext cx="348996" cy="34747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1736178" y="4137422"/>
            <a:ext cx="158686" cy="158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8" name="Connector 28"/>
          <p:cNvCxnSpPr/>
          <p:nvPr/>
        </p:nvCxnSpPr>
        <p:spPr>
          <a:xfrm>
            <a:off x="1765528" y="3629025"/>
            <a:ext cx="8375194" cy="0"/>
          </a:xfrm>
          <a:prstGeom prst="line">
            <a:avLst/>
          </a:prstGeom>
          <a:ln w="63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29" name="AutoShape 29"/>
          <p:cNvSpPr/>
          <p:nvPr/>
        </p:nvSpPr>
        <p:spPr>
          <a:xfrm>
            <a:off x="2339362"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2976490"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3613712"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250839"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888062"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525189" y="3540109"/>
            <a:ext cx="175736"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434666"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8071793"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162412" y="3540109"/>
            <a:ext cx="175736"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799634" y="3540109"/>
            <a:ext cx="175736"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8709016"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346238"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144125" y="3028426"/>
            <a:ext cx="1104138" cy="11037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897172" y="3827098"/>
            <a:ext cx="348996" cy="34747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11227117" y="4127897"/>
            <a:ext cx="158686" cy="158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4" name="Group 44"/>
          <p:cNvGrpSpPr/>
          <p:nvPr/>
        </p:nvGrpSpPr>
        <p:grpSpPr>
          <a:xfrm>
            <a:off x="3510796" y="1383030"/>
            <a:ext cx="5170408" cy="1981390"/>
            <a:chOff x="3510796" y="1383030"/>
            <a:chExt cx="5170408" cy="1981390"/>
          </a:xfrm>
        </p:grpSpPr>
        <p:sp>
          <p:nvSpPr>
            <p:cNvPr id="45" name="AutoShape 45"/>
            <p:cNvSpPr/>
            <p:nvPr/>
          </p:nvSpPr>
          <p:spPr>
            <a:xfrm>
              <a:off x="6706195" y="1383030"/>
              <a:ext cx="1975009" cy="1975009"/>
            </a:xfrm>
            <a:prstGeom prst="ellipse">
              <a:avLst/>
            </a:prstGeom>
            <a:solidFill>
              <a:srgbClr val="FFFEFE">
                <a:alpha val="0"/>
              </a:srgbClr>
            </a:solidFill>
            <a:ln w="21431">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6" name="AutoShape 46"/>
            <p:cNvSpPr/>
            <p:nvPr/>
          </p:nvSpPr>
          <p:spPr>
            <a:xfrm>
              <a:off x="3510796" y="1391507"/>
              <a:ext cx="1972913" cy="1972913"/>
            </a:xfrm>
            <a:prstGeom prst="ellipse">
              <a:avLst/>
            </a:prstGeom>
            <a:solidFill>
              <a:srgbClr val="FFFEFE">
                <a:alpha val="0"/>
              </a:srgbClr>
            </a:solidFill>
            <a:ln w="21431">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47" name="TextBox 47"/>
            <p:cNvSpPr txBox="1"/>
            <p:nvPr/>
          </p:nvSpPr>
          <p:spPr>
            <a:xfrm>
              <a:off x="3620861" y="1720882"/>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失语</a:t>
              </a:r>
            </a:p>
          </p:txBody>
        </p:sp>
        <p:sp>
          <p:nvSpPr>
            <p:cNvPr id="48" name="TextBox 48"/>
            <p:cNvSpPr txBox="1"/>
            <p:nvPr/>
          </p:nvSpPr>
          <p:spPr>
            <a:xfrm>
              <a:off x="6762276" y="1720882"/>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眩晕、呕吐</a:t>
              </a:r>
            </a:p>
          </p:txBody>
        </p:sp>
        <p:sp>
          <p:nvSpPr>
            <p:cNvPr id="49" name="TextBox 49"/>
            <p:cNvSpPr txBox="1"/>
            <p:nvPr/>
          </p:nvSpPr>
          <p:spPr>
            <a:xfrm>
              <a:off x="3755288" y="2044732"/>
              <a:ext cx="1483930" cy="1058052"/>
            </a:xfrm>
            <a:prstGeom prst="rect">
              <a:avLst/>
            </a:prstGeom>
          </p:spPr>
          <p:txBody>
            <a:bodyPr vert="horz" wrap="square" lIns="95250" tIns="95250" rIns="47625" bIns="952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语言表达能力丧失或理解能力下降。</a:t>
              </a:r>
            </a:p>
          </p:txBody>
        </p:sp>
        <p:sp>
          <p:nvSpPr>
            <p:cNvPr id="50" name="TextBox 50"/>
            <p:cNvSpPr txBox="1"/>
            <p:nvPr/>
          </p:nvSpPr>
          <p:spPr>
            <a:xfrm>
              <a:off x="6951735" y="2122338"/>
              <a:ext cx="1483930" cy="902839"/>
            </a:xfrm>
            <a:prstGeom prst="rect">
              <a:avLst/>
            </a:prstGeom>
          </p:spPr>
          <p:txBody>
            <a:bodyPr vert="horz" wrap="square" lIns="95250" tIns="95250" rIns="47625" bIns="952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颅内压增高表现。</a:t>
              </a:r>
            </a:p>
          </p:txBody>
        </p:sp>
        <p:sp>
          <p:nvSpPr>
            <p:cNvPr id="51" name="Freeform 51"/>
            <p:cNvSpPr/>
            <p:nvPr/>
          </p:nvSpPr>
          <p:spPr>
            <a:xfrm>
              <a:off x="4303236" y="1457395"/>
              <a:ext cx="388033" cy="388033"/>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7482437" y="1457395"/>
              <a:ext cx="422525" cy="422525"/>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3" name="AutoShape 53"/>
          <p:cNvSpPr/>
          <p:nvPr/>
        </p:nvSpPr>
        <p:spPr>
          <a:xfrm>
            <a:off x="5116990" y="4002691"/>
            <a:ext cx="1975009" cy="1975009"/>
          </a:xfrm>
          <a:prstGeom prst="ellipse">
            <a:avLst/>
          </a:prstGeom>
          <a:solidFill>
            <a:srgbClr val="FFFEFE">
              <a:alpha val="0"/>
            </a:srgbClr>
          </a:solidFill>
          <a:ln w="21431">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4" name="AutoShape 54"/>
          <p:cNvSpPr/>
          <p:nvPr/>
        </p:nvSpPr>
        <p:spPr>
          <a:xfrm>
            <a:off x="8300769" y="4023836"/>
            <a:ext cx="1975009" cy="1972913"/>
          </a:xfrm>
          <a:prstGeom prst="ellipse">
            <a:avLst/>
          </a:prstGeom>
          <a:solidFill>
            <a:srgbClr val="FFFFFF">
              <a:alpha val="0"/>
            </a:srgbClr>
          </a:solidFill>
          <a:ln w="19050">
            <a:solidFill>
              <a:schemeClr val="accent6">
                <a:alpha val="100000"/>
              </a:schemeClr>
            </a:solidFill>
            <a:prstDash val="solid"/>
          </a:ln>
        </p:spPr>
        <p:style>
          <a:lnRef idx="0">
            <a:schemeClr val="accent6"/>
          </a:lnRef>
          <a:fillRef idx="1">
            <a:schemeClr val="accent6"/>
          </a:fillRef>
          <a:effectRef idx="0">
            <a:schemeClr val="accent6"/>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55" name="TextBox 55"/>
          <p:cNvSpPr txBox="1"/>
          <p:nvPr/>
        </p:nvSpPr>
        <p:spPr>
          <a:xfrm>
            <a:off x="2060171" y="4450985"/>
            <a:ext cx="1862848"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4">
                    <a:alpha val="100000"/>
                  </a:schemeClr>
                </a:solidFill>
                <a:latin typeface="Microsoft Yahei"/>
                <a:ea typeface="Microsoft Yahei"/>
                <a:cs typeface="Microsoft Yahei"/>
              </a:rPr>
              <a:t>偏瘫</a:t>
            </a:r>
          </a:p>
        </p:txBody>
      </p:sp>
      <p:sp>
        <p:nvSpPr>
          <p:cNvPr id="56" name="TextBox 56"/>
          <p:cNvSpPr txBox="1"/>
          <p:nvPr/>
        </p:nvSpPr>
        <p:spPr>
          <a:xfrm>
            <a:off x="5200576" y="4450985"/>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意识障碍</a:t>
            </a:r>
          </a:p>
        </p:txBody>
      </p:sp>
      <p:sp>
        <p:nvSpPr>
          <p:cNvPr id="57" name="TextBox 57"/>
          <p:cNvSpPr txBox="1"/>
          <p:nvPr/>
        </p:nvSpPr>
        <p:spPr>
          <a:xfrm>
            <a:off x="8356850" y="4450985"/>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4">
                    <a:alpha val="100000"/>
                  </a:schemeClr>
                </a:solidFill>
                <a:latin typeface="Microsoft Yahei"/>
                <a:ea typeface="Microsoft Yahei"/>
                <a:cs typeface="Microsoft Yahei"/>
              </a:rPr>
              <a:t>其他症状</a:t>
            </a:r>
          </a:p>
        </p:txBody>
      </p:sp>
      <p:sp>
        <p:nvSpPr>
          <p:cNvPr id="58" name="AutoShape 58"/>
          <p:cNvSpPr/>
          <p:nvPr/>
        </p:nvSpPr>
        <p:spPr>
          <a:xfrm>
            <a:off x="8615094" y="4850347"/>
            <a:ext cx="1346359" cy="708660"/>
          </a:xfrm>
          <a:prstGeom prst="rect">
            <a:avLst/>
          </a:prstGeom>
          <a:solidFill>
            <a:srgbClr val="FFFFFF">
              <a:alpha val="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TextBox 59"/>
          <p:cNvSpPr txBox="1"/>
          <p:nvPr/>
        </p:nvSpPr>
        <p:spPr>
          <a:xfrm>
            <a:off x="2202233" y="4850347"/>
            <a:ext cx="1483930" cy="946140"/>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一侧肢体无力或完全瘫痪。</a:t>
            </a:r>
          </a:p>
        </p:txBody>
      </p:sp>
      <p:sp>
        <p:nvSpPr>
          <p:cNvPr id="60" name="TextBox 60"/>
          <p:cNvSpPr txBox="1"/>
          <p:nvPr/>
        </p:nvSpPr>
        <p:spPr>
          <a:xfrm>
            <a:off x="5362530" y="4850347"/>
            <a:ext cx="1483930" cy="929437"/>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chemeClr val="dk1">
                    <a:alpha val="100000"/>
                  </a:schemeClr>
                </a:solidFill>
                <a:latin typeface="Microsoft Yahei"/>
                <a:ea typeface="Microsoft Yahei"/>
                <a:cs typeface="Microsoft Yahei"/>
              </a:rPr>
              <a:t>嗜睡、昏迷等症状。</a:t>
            </a:r>
          </a:p>
        </p:txBody>
      </p:sp>
      <p:sp>
        <p:nvSpPr>
          <p:cNvPr id="61" name="TextBox 61"/>
          <p:cNvSpPr txBox="1"/>
          <p:nvPr/>
        </p:nvSpPr>
        <p:spPr>
          <a:xfrm>
            <a:off x="8546309" y="4850347"/>
            <a:ext cx="1483930" cy="946140"/>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头痛、视力障碍、耳鸣等。</a:t>
            </a:r>
          </a:p>
        </p:txBody>
      </p:sp>
      <p:sp>
        <p:nvSpPr>
          <p:cNvPr id="62" name="Freeform 62"/>
          <p:cNvSpPr/>
          <p:nvPr/>
        </p:nvSpPr>
        <p:spPr>
          <a:xfrm>
            <a:off x="2710345" y="4111847"/>
            <a:ext cx="386763" cy="386763"/>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Freeform 63"/>
          <p:cNvSpPr/>
          <p:nvPr/>
        </p:nvSpPr>
        <p:spPr>
          <a:xfrm>
            <a:off x="5932036" y="4134410"/>
            <a:ext cx="344918" cy="344918"/>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9085634" y="4181761"/>
            <a:ext cx="405279" cy="405279"/>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急性脑梗死的诊断与评估</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6548" r="16548"/>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267" r="12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了解患者是否有高血压、糖尿病、高血脂等高危因素，以及是否有短暂性脑缺血发作或卒中史。</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病史采集</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观察患者是否有意识障碍、偏瘫、失语等症状，并进行神经系统检查。</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体格检查</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通过头颅CT或MRI检查，观察脑部是否存在缺血性病灶或梗死灶。</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影像学检查</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检测血常规、凝血功能、血糖、血脂等指标，以排除其他可能导致脑梗死的疾病。</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实验室检查</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诊断方法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667" r="8667"/>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根据患者临床表现，评估神经功能缺损程度，如偏瘫、失语等。</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神经功能缺损程度评估</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了解患者日常生活能力，如穿衣、进食、行走等。</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日常生活能力评估</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对患者进行认知功能测试，评估其记忆力、注意力、执行力等。</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认知功能评估</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观察患者是否有焦虑、抑郁等情绪问题，并进行相应评估。</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情绪状态评估</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评估标准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0357" b="30357"/>
          <a:stretch>
            <a:fillRect/>
          </a:stretch>
        </p:blipFill>
        <p:spPr>
          <a:xfrm>
            <a:off x="3909691" y="1250241"/>
            <a:ext cx="7848600" cy="5248276"/>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短暂性脑缺血发作是由于短暂的脑部缺血导致的一过性神经功能障碍，通常在24小时内恢复。与急性脑梗死不同，其影像学检查通常无异常表现。</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如脑出血、蛛网膜下腔出血等，需要通过影像学检查和实验室检查进行鉴别。</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鉴别诊断</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其他脑血管疾病</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短暂性脑缺血发作</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77998" y="1412932"/>
            <a:ext cx="1849755"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6276714" y="1412932"/>
            <a:ext cx="2922600" cy="9296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2808922" y="2995857"/>
            <a:ext cx="6574155" cy="1805940"/>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accent1">
                    <a:alpha val="100000"/>
                  </a:schemeClr>
                </a:solidFill>
                <a:latin typeface="Microsoft Yahei"/>
                <a:ea typeface="Microsoft Yahei"/>
                <a:cs typeface="Microsoft Yahei"/>
              </a:rPr>
              <a:t>急性脑梗死的治疗</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https://d.book118.com/066221041135010034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66</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2024-09-03T22:03:45.674</cp:lastPrinted>
  <dcterms:created xsi:type="dcterms:W3CDTF">2024-09-03T14:03:45Z</dcterms:created>
  <dcterms:modified xsi:type="dcterms:W3CDTF">2024-09-03T14:03:47Z</dcterms:modified>
</cp:coreProperties>
</file>