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9144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FC4C8CA-62F5-4058-8147-09DAF53637DB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050925" y="754063"/>
            <a:ext cx="4572000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E9FA52B-BE8B-4620-A162-926C006473E2}"/>
              </a:ext>
            </a:extLst>
          </p:cNvPr>
          <p:cNvSpPr>
            <a:spLocks noGrp="1" noChangeArrowheads="1"/>
          </p:cNvSpPr>
          <p:nvPr>
            <p:ph type="body" sz="quarter" idx="6"/>
          </p:nvPr>
        </p:nvSpPr>
        <p:spPr bwMode="auto">
          <a:xfrm>
            <a:off x="538163" y="4387850"/>
            <a:ext cx="5780087" cy="3952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
第二级
第三级
第四级
第五级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60C333A-962C-4DCF-822E-38C55AB4E0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200">
                <a:latin typeface="Arial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F8F6CAC9-D1AB-42AF-9C6E-65652EE54D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497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200">
                <a:latin typeface="Arial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B58776C9-8861-4195-95A6-E3913E2BBB8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200">
                <a:latin typeface="Arial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4A148B7-2B34-4875-91FC-C12FCE26FD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>
                <a:latin typeface="Arial" pitchFamily="34" charset="0"/>
                <a:ea typeface="黑体" panose="02010609060101010101" pitchFamily="49" charset="-122"/>
              </a:defRPr>
            </a:lvl1pPr>
          </a:lstStyle>
          <a:p>
            <a:fld id="{15B94552-0DF5-41BC-909F-1279CF6241D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141413" y="754063"/>
            <a:ext cx="4391025" cy="3294062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6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02BF6-A875-4EFB-A7F1-0CAEF549A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D244A9-EDDC-4B27-937C-02C415985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9C845B-E145-48E8-AE14-06A44661B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738EC7-A5A6-4377-B5A4-106FC85603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C9B08F-6183-48D4-8988-0C5D618698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B716D7-FC77-48CB-A39B-63633DABF2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C52303-128D-4BC2-85AE-AA0FBCBE30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C91708-09DA-464F-98EF-76373B2040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E06DEA-9FA6-4CFA-A9E5-96D411749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5412E6-4905-446F-AF39-96D255A0A7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3FA5E-623C-4372-ACC9-47D59CDFD7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2033220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标题 22"/>
          <p:cNvSpPr>
            <a:spLocks noGrp="1"/>
          </p:cNvSpPr>
          <p:nvPr>
            <p:ph type="title" hasCustomPrompt="1"/>
          </p:nvPr>
        </p:nvSpPr>
        <p:spPr>
          <a:xfrm>
            <a:off x="799210" y="2766060"/>
            <a:ext cx="7545579" cy="132588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4274742049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3231" y="960830"/>
            <a:ext cx="6063164" cy="132588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94364" y="2430860"/>
            <a:ext cx="4785293" cy="822960"/>
          </a:xfrm>
        </p:spPr>
        <p:txBody>
          <a:bodyPr/>
          <a:lstStyle>
            <a:lvl1pPr algn="l">
              <a:defRPr sz="24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 algn="l">
              <a:defRPr sz="1800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57088506"/>
      </p:ext>
    </p:extLst>
  </p:cSld>
  <p:clrMapOvr>
    <a:masterClrMapping/>
  </p:clrMapOvr>
  <p:transition>
    <p:checker dir="vert"/>
  </p:transition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3464202358"/>
      </p:ext>
    </p:extLst>
  </p:cSld>
  <p:clrMapOvr>
    <a:masterClrMapping/>
  </p:clrMapOvr>
  <p:transition>
    <p:checker dir="vert"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fld id="{7E2B88D5-28CA-41BF-B767-B3E62E48C520}" type="datetimeFigureOut">
              <a:rPr lang="zh-CN" altLang="en-US" smtClean="0"/>
              <a:pPr>
                <a:defRPr/>
              </a:pPr>
              <a:t>2022/1/11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38295D92-0AD7-4A74-BB7F-4F5FE2497337}" type="slidenum">
              <a:rPr lang="zh-CN" altLang="en-US" smtClean="0"/>
              <a:t>‹#›</a:t>
            </a:fld>
            <a:endParaRPr lang="en-US" altLang="zh-CN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2180564" y="2667020"/>
            <a:ext cx="5181600" cy="16764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zh-CN" altLang="en-US"/>
              <a:t>谢    谢</a:t>
            </a:r>
          </a:p>
        </p:txBody>
      </p:sp>
    </p:spTree>
    <p:extLst>
      <p:ext uri="{BB962C8B-B14F-4D97-AF65-F5344CB8AC3E}">
        <p14:creationId xmlns:p14="http://schemas.microsoft.com/office/powerpoint/2010/main" val="82065636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image" Target="../media/image1.png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504FBE0E-3554-43E5-9CC1-6B7A08A514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9381CED-D4AD-44F0-B512-A4CE45777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2380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4" r:id="rId2"/>
    <p:sldLayoutId id="2147483705" r:id="rId3"/>
    <p:sldLayoutId id="2147483706" r:id="rId4"/>
    <p:sldLayoutId id="2147483707" r:id="rId5"/>
  </p:sldLayoutIdLst>
  <p:transition>
    <p:checker dir="vert"/>
  </p:transition>
  <p:timing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png" /><Relationship Id="rId4" Type="http://schemas.openxmlformats.org/officeDocument/2006/relationships/video" Target="file:///H:\2018-2019&#23398;&#24180;&#21382;&#21490;&#25945;&#26696;\&#21382;&#21490;&#20843;&#19979;&#31532;&#20108;&#23398;&#26399;\&#21016;&#20339;&#20426;1---10&#35838;\&#20843;&#24180;&#32423;&#21382;&#21490;&#19979;%20%20&#31532;7&#35838;&#33267;&#31532;8&#35838;\&#31532;7&#35838;%20&#20255;&#22823;&#30340;&#21382;&#21490;&#36716;&#25240;\&#21313;&#19968;&#23626;&#19977;&#20013;&#20840;&#20250;.mp4" TargetMode="External" /><Relationship Id="rId5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7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9.png" /><Relationship Id="rId5" Type="http://schemas.openxmlformats.org/officeDocument/2006/relationships/vmlDrawing" Target="../drawings/vmlDrawing1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0.png" /><Relationship Id="rId4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223025040010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EE2A8D-82F7-4FA0-8B12-400A19CE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</a:t>
            </a:r>
            <a:r>
              <a:rPr lang="en-US" altLang="zh-CN"/>
              <a:t>7</a:t>
            </a:r>
            <a:r>
              <a:rPr lang="zh-CN" altLang="en-US"/>
              <a:t>课 伟大的历史转折</a:t>
            </a:r>
          </a:p>
        </p:txBody>
      </p:sp>
    </p:spTree>
    <p:extLst>
      <p:ext uri="{BB962C8B-B14F-4D97-AF65-F5344CB8AC3E}">
        <p14:creationId xmlns:p14="http://schemas.microsoft.com/office/powerpoint/2010/main" val="77565582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文本框 1">
            <a:extLst>
              <a:ext uri="{FF2B5EF4-FFF2-40B4-BE49-F238E27FC236}">
                <a16:creationId xmlns:a16="http://schemas.microsoft.com/office/drawing/2014/main" id="{E931387D-91A2-4668-A56B-B92E1EC49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81075"/>
            <a:ext cx="82994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600" b="1">
                <a:latin typeface="Times New Roman" panose="02010609060101010101" pitchFamily="49" charset="-122"/>
                <a:ea typeface="楷体" panose="02010609060101010101" pitchFamily="49" charset="-122"/>
              </a:rPr>
              <a:t>第三单元 中国特色社会主义道路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itchFamily="34" charset="0"/>
              <a:buNone/>
            </a:pP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32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课 伟大的历史转折</a:t>
            </a:r>
            <a:endParaRPr lang="en-US" altLang="zh-CN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itchFamily="34" charset="0"/>
              <a:buNone/>
            </a:pPr>
            <a:endParaRPr lang="en-US" altLang="zh-CN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3200" b="1">
                <a:latin typeface="Times New Roman" panose="02010609060101010101" pitchFamily="49" charset="-122"/>
                <a:ea typeface="楷体" panose="02010609060101010101" pitchFamily="49" charset="-122"/>
              </a:rPr>
              <a:t>兰州市第六十五中学  刘佳俊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itchFamily="34" charset="0"/>
              <a:buNone/>
            </a:pP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9" name="图片 3" descr="图片1">
            <a:extLst>
              <a:ext uri="{FF2B5EF4-FFF2-40B4-BE49-F238E27FC236}">
                <a16:creationId xmlns:a16="http://schemas.microsoft.com/office/drawing/2014/main" id="{447CBC8B-40F4-4D54-9859-56537742A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5" y="5392738"/>
            <a:ext cx="769461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AutoShape 7">
            <a:extLst>
              <a:ext uri="{FF2B5EF4-FFF2-40B4-BE49-F238E27FC236}">
                <a16:creationId xmlns:a16="http://schemas.microsoft.com/office/drawing/2014/main" id="{1B3E0933-7163-4D94-890C-334A8C971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26213"/>
            <a:ext cx="9144000" cy="331787"/>
          </a:xfrm>
          <a:prstGeom prst="flowChartProcess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Text Box 11">
            <a:extLst>
              <a:ext uri="{FF2B5EF4-FFF2-40B4-BE49-F238E27FC236}">
                <a16:creationId xmlns:a16="http://schemas.microsoft.com/office/drawing/2014/main" id="{CC858798-14B1-4421-8323-A0426EDF2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" y="5259388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 sz="2400" b="1">
              <a:solidFill>
                <a:srgbClr val="FF0066"/>
              </a:solidFill>
              <a:latin typeface="Tahoma" panose="020b0604030504040204" pitchFamily="34" charset="0"/>
            </a:endParaRPr>
          </a:p>
        </p:txBody>
      </p:sp>
      <p:sp>
        <p:nvSpPr>
          <p:cNvPr id="5123" name="文本框 4103">
            <a:extLst>
              <a:ext uri="{FF2B5EF4-FFF2-40B4-BE49-F238E27FC236}">
                <a16:creationId xmlns:a16="http://schemas.microsoft.com/office/drawing/2014/main" id="{CB807AB3-4136-4E16-AD92-EFB1D0144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0"/>
            <a:ext cx="129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006666"/>
                </a:solidFill>
                <a:latin typeface="Times New Roman" panose="020b0604020202020204" pitchFamily="34" charset="0"/>
                <a:ea typeface="楷体" panose="02010601030101010101" pitchFamily="2" charset="-122"/>
              </a:rPr>
              <a:t>导入新课</a:t>
            </a:r>
          </a:p>
        </p:txBody>
      </p:sp>
      <p:sp>
        <p:nvSpPr>
          <p:cNvPr id="6145" name="矩形 29699">
            <a:extLst>
              <a:ext uri="{FF2B5EF4-FFF2-40B4-BE49-F238E27FC236}">
                <a16:creationId xmlns:a16="http://schemas.microsoft.com/office/drawing/2014/main" id="{31A2D9BE-6EB5-4FC0-8D15-136A1B62D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81013"/>
            <a:ext cx="8258175" cy="512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有一位命运多劫的母亲，长期的灾难让她一贫如洗，周围的人都看不起她，地痞流氓也不断地欺负、凌辱她，母亲每日以泪洗面，忍辱负重。后来她有了两个令她骄傲自豪的儿子。大儿子智慧骁勇，赶走了地痞流氓，母亲过上了安定舒心的日子。小儿子聪明善于经营，几年时间他们就脱贫致富改变了贫穷落后的面貌。周围的人对他们也刮目相看，原来门可罗雀的家变得门庭若市，母亲的脸上终于绽放出花一般灿烂的笑容。</a:t>
            </a:r>
          </a:p>
        </p:txBody>
      </p:sp>
      <p:sp>
        <p:nvSpPr>
          <p:cNvPr id="29704" name="矩形 29703">
            <a:extLst>
              <a:ext uri="{FF2B5EF4-FFF2-40B4-BE49-F238E27FC236}">
                <a16:creationId xmlns:a16="http://schemas.microsoft.com/office/drawing/2014/main" id="{14882534-C469-491A-9363-F9113EB3F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4638" y="5421313"/>
            <a:ext cx="5526087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假如这位母亲就是我们的伟大的祖国，那么她的这两个儿子是谁？ </a:t>
            </a:r>
          </a:p>
        </p:txBody>
      </p:sp>
      <p:pic>
        <p:nvPicPr>
          <p:cNvPr id="32772" name="图片 32771" descr="毛泽东">
            <a:extLst>
              <a:ext uri="{FF2B5EF4-FFF2-40B4-BE49-F238E27FC236}">
                <a16:creationId xmlns:a16="http://schemas.microsoft.com/office/drawing/2014/main" id="{922975A9-C97B-4CA0-8683-F247010E2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5388" y="1147763"/>
            <a:ext cx="2895600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图片 32772" descr="邓小平">
            <a:extLst>
              <a:ext uri="{FF2B5EF4-FFF2-40B4-BE49-F238E27FC236}">
                <a16:creationId xmlns:a16="http://schemas.microsoft.com/office/drawing/2014/main" id="{E255292B-7BA6-44AB-94DB-129865B13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1550" y="1147763"/>
            <a:ext cx="3735388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文本框 32773">
            <a:extLst>
              <a:ext uri="{FF2B5EF4-FFF2-40B4-BE49-F238E27FC236}">
                <a16:creationId xmlns:a16="http://schemas.microsoft.com/office/drawing/2014/main" id="{3E74235C-006C-4C0A-9470-4D4F17F72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5516563"/>
            <a:ext cx="30972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毛泽东</a:t>
            </a:r>
          </a:p>
        </p:txBody>
      </p:sp>
      <p:sp>
        <p:nvSpPr>
          <p:cNvPr id="32775" name="文本框 32774">
            <a:extLst>
              <a:ext uri="{FF2B5EF4-FFF2-40B4-BE49-F238E27FC236}">
                <a16:creationId xmlns:a16="http://schemas.microsoft.com/office/drawing/2014/main" id="{856DCBAF-9528-4110-9FFE-85663B0F5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5443538"/>
            <a:ext cx="25923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邓小平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xit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" presetClass="exit" presetSubtype="10" dur="5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0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dur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1"/>
      <p:bldP spid="29704" grpId="0"/>
      <p:bldP spid="29704" grpId="1"/>
      <p:bldP spid="32774" grpId="0"/>
      <p:bldP spid="327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Box 1">
            <a:extLst>
              <a:ext uri="{FF2B5EF4-FFF2-40B4-BE49-F238E27FC236}">
                <a16:creationId xmlns:a16="http://schemas.microsoft.com/office/drawing/2014/main" id="{BD407177-84DC-439B-9AEB-AD0D9EB41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81075"/>
            <a:ext cx="83534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4000" b="1">
                <a:latin typeface="Times New Roman"/>
                <a:ea typeface="楷体"/>
              </a:rPr>
              <a:t>“建立中国共产党、成立中华人民共和国、推进</a:t>
            </a:r>
            <a:r>
              <a:rPr lang="zh-CN" altLang="en-US" sz="4000" b="1">
                <a:solidFill>
                  <a:srgbClr val="FF0000"/>
                </a:solidFill>
                <a:latin typeface="Times New Roman"/>
                <a:ea typeface="楷体"/>
              </a:rPr>
              <a:t>改革开放</a:t>
            </a:r>
            <a:r>
              <a:rPr lang="zh-CN" altLang="en-US" sz="4000" b="1">
                <a:latin typeface="Times New Roman"/>
                <a:ea typeface="楷体"/>
              </a:rPr>
              <a:t>和中国特色社会主义事业，是五四运动以来我国发生的三大历史性事件，是近代以来实现中华民族伟大复兴的三大里程碑。”</a:t>
            </a:r>
            <a:endParaRPr lang="en-US" altLang="zh-CN" sz="4000" b="1"/>
          </a:p>
          <a:p>
            <a:pPr eaLnBrk="1" hangingPunct="1"/>
            <a:endParaRPr lang="en-US" altLang="zh-CN" sz="4000" b="1"/>
          </a:p>
          <a:p>
            <a:pPr eaLnBrk="1" hangingPunct="1"/>
            <a:r>
              <a:rPr lang="en-US" altLang="zh-CN" sz="2400" b="1">
                <a:latin typeface="Times New Roman"/>
                <a:ea typeface="楷体"/>
              </a:rPr>
              <a:t>     ——</a:t>
            </a:r>
            <a:r>
              <a:rPr lang="zh-CN" altLang="en-US" sz="2400" b="1">
                <a:latin typeface="Times New Roman"/>
                <a:ea typeface="楷体"/>
              </a:rPr>
              <a:t>习近平总书记在</a:t>
            </a:r>
            <a:r>
              <a:rPr lang="en-US" altLang="zh-CN" sz="2400" b="1">
                <a:latin typeface="Times New Roman"/>
                <a:ea typeface="楷体"/>
              </a:rPr>
              <a:t>2018</a:t>
            </a:r>
            <a:r>
              <a:rPr lang="zh-CN" altLang="en-US" sz="2400" b="1">
                <a:latin typeface="Times New Roman"/>
                <a:ea typeface="楷体"/>
              </a:rPr>
              <a:t>年庆祝改革开放</a:t>
            </a:r>
            <a:r>
              <a:rPr lang="en-US" altLang="zh-CN" sz="2400" b="1">
                <a:latin typeface="Times New Roman"/>
                <a:ea typeface="楷体"/>
              </a:rPr>
              <a:t>40</a:t>
            </a:r>
            <a:r>
              <a:rPr lang="zh-CN" altLang="en-US" sz="2400" b="1">
                <a:latin typeface="Times New Roman"/>
                <a:ea typeface="楷体"/>
              </a:rPr>
              <a:t>周年大会上的讲话</a:t>
            </a:r>
          </a:p>
        </p:txBody>
      </p:sp>
      <p:sp>
        <p:nvSpPr>
          <p:cNvPr id="6147" name="TextBox 2">
            <a:extLst>
              <a:ext uri="{FF2B5EF4-FFF2-40B4-BE49-F238E27FC236}">
                <a16:creationId xmlns:a16="http://schemas.microsoft.com/office/drawing/2014/main" id="{331095F0-1B15-4E93-8C49-7E5F44EE0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5300663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b="1">
                <a:latin typeface="Times New Roman"/>
                <a:ea typeface="楷体"/>
              </a:rPr>
              <a:t> </a:t>
            </a:r>
            <a:r>
              <a:rPr lang="zh-CN" altLang="en-US" sz="3600" b="1">
                <a:solidFill>
                  <a:srgbClr val="FF0000"/>
                </a:solidFill>
                <a:latin typeface="Times New Roman"/>
                <a:ea typeface="楷体"/>
              </a:rPr>
              <a:t>改革开放是何时开始的？</a:t>
            </a:r>
            <a:endParaRPr lang="en-US" altLang="zh-CN" sz="3600" b="1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/>
                <a:ea typeface="楷体"/>
              </a:rPr>
              <a:t>是哪次会议做出的决定？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hecker dir="vert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7108" name="十一届三中全会.mp4">
            <a:hlinkClick action="ppaction://media"/>
            <a:extLst>
              <a:ext uri="{FF2B5EF4-FFF2-40B4-BE49-F238E27FC236}">
                <a16:creationId xmlns:a16="http://schemas.microsoft.com/office/drawing/2014/main" id="{C35E74DA-44E9-46A0-A3F9-A227669B7235}"/>
              </a:ext>
            </a:extLst>
          </p:cNvPr>
          <p:cNvPicPr>
            <a:picLocks noGrp="1" noRot="1" noChangeAspect="1" noChangeArrowheads="1"/>
          </p:cNvPicPr>
          <p:nvPr>
            <a:videoFile r:link="rId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6563" y="1638300"/>
            <a:ext cx="6072187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本框 27651">
            <a:extLst>
              <a:ext uri="{FF2B5EF4-FFF2-40B4-BE49-F238E27FC236}">
                <a16:creationId xmlns:a16="http://schemas.microsoft.com/office/drawing/2014/main" id="{52E0271E-AE3E-4356-A216-110812010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3775" y="836613"/>
            <a:ext cx="33131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solidFill>
                  <a:srgbClr val="FF6600"/>
                </a:solidFill>
                <a:latin typeface="Times New Roman" panose="020b0604020202020204" pitchFamily="34" charset="0"/>
                <a:ea typeface="楷体" panose="02010609060101010101" pitchFamily="49" charset="-122"/>
              </a:rPr>
              <a:t>小小电影院</a:t>
            </a:r>
          </a:p>
        </p:txBody>
      </p:sp>
      <p:pic>
        <p:nvPicPr>
          <p:cNvPr id="7172" name="图片 1" descr="1410229382134908">
            <a:extLst>
              <a:ext uri="{FF2B5EF4-FFF2-40B4-BE49-F238E27FC236}">
                <a16:creationId xmlns:a16="http://schemas.microsoft.com/office/drawing/2014/main" id="{21478A00-27A2-42B4-971B-94DD7D5B9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825" y="612775"/>
            <a:ext cx="1158875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7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0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710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Box 14">
            <a:extLst>
              <a:ext uri="{FF2B5EF4-FFF2-40B4-BE49-F238E27FC236}">
                <a16:creationId xmlns:a16="http://schemas.microsoft.com/office/drawing/2014/main" id="{B01A2FAA-F0BA-4A3E-AD74-EB90E22BE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1000125"/>
            <a:ext cx="1714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学习目标</a:t>
            </a:r>
          </a:p>
        </p:txBody>
      </p:sp>
      <p:pic>
        <p:nvPicPr>
          <p:cNvPr id="8195" name="Picture 4" descr="c:\users\administrator\appdata\roaming\360se6\User Data\temp\t01af057eabdd6f97a6.jpg">
            <a:extLst>
              <a:ext uri="{FF2B5EF4-FFF2-40B4-BE49-F238E27FC236}">
                <a16:creationId xmlns:a16="http://schemas.microsoft.com/office/drawing/2014/main" id="{E9738D2A-77CF-477C-9563-4CF407A1A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625" y="5286375"/>
            <a:ext cx="1214438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6076224-D959-444B-97C1-7910EB08F89E}"/>
              </a:ext>
            </a:extLst>
          </p:cNvPr>
          <p:cNvSpPr/>
          <p:nvPr/>
        </p:nvSpPr>
        <p:spPr>
          <a:xfrm>
            <a:off x="1973263" y="1736725"/>
            <a:ext cx="5761037" cy="3384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noProof="1">
              <a:solidFill>
                <a:schemeClr val="tx1"/>
              </a:solidFill>
            </a:endParaRPr>
          </a:p>
        </p:txBody>
      </p:sp>
      <p:sp>
        <p:nvSpPr>
          <p:cNvPr id="8197" name="文本框 99">
            <a:extLst>
              <a:ext uri="{FF2B5EF4-FFF2-40B4-BE49-F238E27FC236}">
                <a16:creationId xmlns:a16="http://schemas.microsoft.com/office/drawing/2014/main" id="{B3B2ADBE-3F7F-4DD7-8E00-86525E4A9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563" y="2112963"/>
            <a:ext cx="5561012" cy="310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>
                <a:latin typeface="Times New Roman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掌握</a:t>
            </a:r>
            <a:r>
              <a:rPr lang="zh-CN" altLang="en-US" sz="2800">
                <a:latin typeface="Times New Roman" panose="02010609060101010101" pitchFamily="49" charset="-122"/>
                <a:ea typeface="楷体" panose="02010609060101010101" pitchFamily="49" charset="-122"/>
              </a:rPr>
              <a:t>思想解放运动的</a:t>
            </a:r>
            <a:r>
              <a:rPr lang="zh-CN" altLang="en-US" sz="2800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简要过程</a:t>
            </a:r>
            <a:r>
              <a:rPr lang="zh-CN" altLang="en-US" sz="2800">
                <a:latin typeface="Times New Roman" panose="02010609060101010101" pitchFamily="49" charset="-122"/>
                <a:ea typeface="楷体" panose="02010609060101010101" pitchFamily="49" charset="-122"/>
              </a:rPr>
              <a:t>和</a:t>
            </a:r>
          </a:p>
          <a:p>
            <a:pPr eaLnBrk="1" hangingPunct="1">
              <a:buFont typeface="Arial" pitchFamily="34" charset="0"/>
              <a:buNone/>
            </a:pPr>
            <a:r>
              <a:rPr lang="zh-CN" altLang="en-US" sz="2800">
                <a:latin typeface="Times New Roman" panose="02010609060101010101" pitchFamily="49" charset="-122"/>
                <a:ea typeface="楷体" panose="02010609060101010101" pitchFamily="49" charset="-122"/>
              </a:rPr>
              <a:t>  党的十一届三中全会的召开的</a:t>
            </a:r>
            <a:r>
              <a:rPr lang="zh-CN" altLang="en-US" sz="2800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背 </a:t>
            </a:r>
          </a:p>
          <a:p>
            <a:pPr eaLnBrk="1" hangingPunct="1">
              <a:buFont typeface="Arial" pitchFamily="34" charset="0"/>
              <a:buNone/>
            </a:pPr>
            <a:r>
              <a:rPr lang="zh-CN" altLang="en-US" sz="2800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  景、内容及意义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US" altLang="zh-CN" sz="2800">
                <a:latin typeface="Times New Roman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了解</a:t>
            </a:r>
            <a:r>
              <a:rPr lang="zh-CN" altLang="en-US" sz="2800">
                <a:latin typeface="Times New Roman" panose="02010609060101010101" pitchFamily="49" charset="-122"/>
                <a:ea typeface="楷体" panose="02010609060101010101" pitchFamily="49" charset="-122"/>
              </a:rPr>
              <a:t>平反冤假错案和拨乱反正的</a:t>
            </a:r>
          </a:p>
          <a:p>
            <a:pPr eaLnBrk="1" hangingPunct="1">
              <a:buFont typeface="Arial" pitchFamily="34" charset="0"/>
              <a:buNone/>
            </a:pPr>
            <a:r>
              <a:rPr lang="zh-CN" altLang="en-US" sz="2800">
                <a:latin typeface="Times New Roman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基本史实</a:t>
            </a:r>
          </a:p>
          <a:p>
            <a:pPr eaLnBrk="1" hangingPunct="1">
              <a:buFont typeface="Arial" pitchFamily="34" charset="0"/>
              <a:buNone/>
            </a:pP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6152">
            <a:extLst>
              <a:ext uri="{FF2B5EF4-FFF2-40B4-BE49-F238E27FC236}">
                <a16:creationId xmlns:a16="http://schemas.microsoft.com/office/drawing/2014/main" id="{FAAD37CD-3D81-4B9C-988E-58E2A8C29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" y="693738"/>
            <a:ext cx="5540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800">
                <a:solidFill>
                  <a:schemeClr val="accent1"/>
                </a:solidFill>
                <a:latin typeface="Times New Roman" panose="020b0604020202020204" pitchFamily="34" charset="0"/>
                <a:ea typeface="楷体" panose="02010609060101010101" pitchFamily="49" charset="-122"/>
              </a:rPr>
              <a:t>一</a:t>
            </a:r>
          </a:p>
        </p:txBody>
      </p:sp>
      <p:grpSp>
        <p:nvGrpSpPr>
          <p:cNvPr id="9219" name="组合 6147">
            <a:extLst>
              <a:ext uri="{FF2B5EF4-FFF2-40B4-BE49-F238E27FC236}">
                <a16:creationId xmlns:a16="http://schemas.microsoft.com/office/drawing/2014/main" id="{94AE6075-C5D6-45A3-8893-2ABEE873B225}"/>
              </a:ext>
            </a:extLst>
          </p:cNvPr>
          <p:cNvGrpSpPr/>
          <p:nvPr/>
        </p:nvGrpSpPr>
        <p:grpSpPr>
          <a:xfrm>
            <a:off x="325438" y="406400"/>
            <a:ext cx="2232025" cy="806450"/>
            <a:chExt cx="3516" cy="1269"/>
          </a:xfrm>
        </p:grpSpPr>
        <p:sp>
          <p:nvSpPr>
            <p:cNvPr id="9228" name="矩形 7">
              <a:extLst>
                <a:ext uri="{FF2B5EF4-FFF2-40B4-BE49-F238E27FC236}">
                  <a16:creationId xmlns:a16="http://schemas.microsoft.com/office/drawing/2014/main" id="{6480F769-DE4C-4CA5-A1BC-1C0A971C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" y="0"/>
              <a:ext cx="2634" cy="1200"/>
            </a:xfrm>
            <a:custGeom>
              <a:gdLst>
                <a:gd name="T0" fmla="*/ 0 w 2520280"/>
                <a:gd name="T1" fmla="*/ 0 h 1872208"/>
                <a:gd name="T2" fmla="*/ 0 w 2520280"/>
                <a:gd name="T3" fmla="*/ 0 h 1872208"/>
                <a:gd name="T4" fmla="*/ 0 w 2520280"/>
                <a:gd name="T5" fmla="*/ 0 h 1872208"/>
                <a:gd name="T6" fmla="*/ 0 w 2520280"/>
                <a:gd name="T7" fmla="*/ 0 h 1872208"/>
                <a:gd name="T8" fmla="*/ 0 w 2520280"/>
                <a:gd name="T9" fmla="*/ 0 h 1872208"/>
                <a:gd name="T10" fmla="*/ 0 w 2520280"/>
                <a:gd name="T11" fmla="*/ 0 h 18722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20280"/>
                <a:gd name="T19" fmla="*/ 0 h 1872208"/>
                <a:gd name="T20" fmla="*/ 2520280 w 2520280"/>
                <a:gd name="T21" fmla="*/ 1872208 h 1872208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>
              <a:solidFill>
                <a:srgbClr val="DDDDDD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29" name="任意多边形 16">
              <a:extLst>
                <a:ext uri="{FF2B5EF4-FFF2-40B4-BE49-F238E27FC236}">
                  <a16:creationId xmlns:a16="http://schemas.microsoft.com/office/drawing/2014/main" id="{B192D034-9D14-40EF-B979-72959F0E8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4"/>
              <a:ext cx="826" cy="760"/>
            </a:xfrm>
            <a:custGeom>
              <a:gdLst>
                <a:gd name="T0" fmla="*/ 0 w 696310"/>
                <a:gd name="T1" fmla="*/ 0 h 696310"/>
                <a:gd name="T2" fmla="*/ 0 w 696310"/>
                <a:gd name="T3" fmla="*/ 0 h 696310"/>
                <a:gd name="T4" fmla="*/ 0 w 696310"/>
                <a:gd name="T5" fmla="*/ 0 h 696310"/>
                <a:gd name="T6" fmla="*/ 0 w 696310"/>
                <a:gd name="T7" fmla="*/ 0 h 696310"/>
                <a:gd name="T8" fmla="*/ 0 w 696310"/>
                <a:gd name="T9" fmla="*/ 0 h 696310"/>
                <a:gd name="T10" fmla="*/ 0 w 696310"/>
                <a:gd name="T11" fmla="*/ 0 h 696310"/>
                <a:gd name="T12" fmla="*/ 0 w 696310"/>
                <a:gd name="T13" fmla="*/ 0 h 696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96310"/>
                <a:gd name="T22" fmla="*/ 0 h 696310"/>
                <a:gd name="T23" fmla="*/ 696310 w 696310"/>
                <a:gd name="T24" fmla="*/ 696310 h 696310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30" name="矩形 17">
              <a:extLst>
                <a:ext uri="{FF2B5EF4-FFF2-40B4-BE49-F238E27FC236}">
                  <a16:creationId xmlns:a16="http://schemas.microsoft.com/office/drawing/2014/main" id="{7D97F7D2-6D71-4E21-B549-AC60AE47D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15900" rIns="179705" bIns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 sz="400">
                <a:solidFill>
                  <a:srgbClr val="FFFFFF"/>
                </a:solidFill>
                <a:latin typeface="Arial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9231" name="文本框 6152">
              <a:extLst>
                <a:ext uri="{FF2B5EF4-FFF2-40B4-BE49-F238E27FC236}">
                  <a16:creationId xmlns:a16="http://schemas.microsoft.com/office/drawing/2014/main" id="{DE71CE2A-A641-4E05-99F9-40DAE4E238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53"/>
              <a:ext cx="87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omic Sans MS" panose="030f0702030302020204" pitchFamily="66" charset="0"/>
                  <a:ea typeface="宋体" pitchFamily="2" charset="-122"/>
                  <a:cs typeface="+mn-cs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2800">
                  <a:solidFill>
                    <a:srgbClr val="FFFF00"/>
                  </a:solidFill>
                  <a:latin typeface="Arial" pitchFamily="34" charset="0"/>
                  <a:ea typeface="黑体" panose="02010609060101010101" pitchFamily="49" charset="-122"/>
                </a:rPr>
                <a:t>一</a:t>
              </a:r>
            </a:p>
          </p:txBody>
        </p:sp>
      </p:grpSp>
      <p:sp>
        <p:nvSpPr>
          <p:cNvPr id="9220" name="文本框 4103">
            <a:extLst>
              <a:ext uri="{FF2B5EF4-FFF2-40B4-BE49-F238E27FC236}">
                <a16:creationId xmlns:a16="http://schemas.microsoft.com/office/drawing/2014/main" id="{99DAD051-41CA-4C6B-8131-5C226057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0"/>
            <a:ext cx="12954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zh-CN" sz="2000" b="1">
                <a:solidFill>
                  <a:srgbClr val="006666"/>
                </a:solidFill>
                <a:latin typeface="Times New Roman" panose="020b0604020202020204" pitchFamily="34" charset="0"/>
                <a:ea typeface="楷体" panose="02010601030101010101" pitchFamily="2" charset="-122"/>
              </a:rPr>
              <a:t>新课</a:t>
            </a:r>
            <a:r>
              <a:rPr lang="zh-CN" altLang="en-US" sz="2000" b="1">
                <a:solidFill>
                  <a:srgbClr val="006666"/>
                </a:solidFill>
                <a:latin typeface="Times New Roman" panose="020b0604020202020204" pitchFamily="34" charset="0"/>
                <a:ea typeface="楷体" panose="02010601030101010101" pitchFamily="2" charset="-122"/>
              </a:rPr>
              <a:t>探究</a:t>
            </a:r>
            <a:endParaRPr lang="zh-CN" altLang="zh-CN" sz="2000" b="1">
              <a:solidFill>
                <a:srgbClr val="006666"/>
              </a:solidFill>
              <a:latin typeface="Arial" pitchFamily="34" charset="0"/>
              <a:ea typeface="方正姚体" panose="02010601030101010101" pitchFamily="2" charset="-122"/>
            </a:endParaRPr>
          </a:p>
        </p:txBody>
      </p:sp>
      <p:sp>
        <p:nvSpPr>
          <p:cNvPr id="9221" name="文本框 6151">
            <a:extLst>
              <a:ext uri="{FF2B5EF4-FFF2-40B4-BE49-F238E27FC236}">
                <a16:creationId xmlns:a16="http://schemas.microsoft.com/office/drawing/2014/main" id="{3FF35FA9-CCA7-45F8-9959-A479E6489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775" y="681038"/>
            <a:ext cx="48307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solidFill>
                  <a:srgbClr val="006666"/>
                </a:solidFill>
                <a:latin typeface="Times New Roman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探究点：中共十一届三中全会</a:t>
            </a:r>
          </a:p>
        </p:txBody>
      </p:sp>
      <p:sp>
        <p:nvSpPr>
          <p:cNvPr id="11266" name="文本占位符 9218">
            <a:extLst>
              <a:ext uri="{FF2B5EF4-FFF2-40B4-BE49-F238E27FC236}">
                <a16:creationId xmlns:a16="http://schemas.microsoft.com/office/drawing/2014/main" id="{2496DC34-F781-4DC7-98A6-65976D3D0B1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057275"/>
            <a:ext cx="5759450" cy="1487488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10609060101010101" pitchFamily="49" charset="-122"/>
                <a:ea typeface="楷体"/>
              </a:rPr>
              <a:t>1.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/>
              </a:rPr>
              <a:t>背景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2800">
                <a:latin typeface="Times New Roman" panose="02010609060101010101" pitchFamily="49" charset="-122"/>
                <a:ea typeface="楷体"/>
              </a:rPr>
              <a:t>⑴</a:t>
            </a:r>
            <a:r>
              <a:rPr lang="zh-CN" altLang="en-US" sz="2800">
                <a:latin typeface="Times New Roman" panose="02010609060101010101" pitchFamily="49" charset="-122"/>
                <a:ea typeface="楷体"/>
              </a:rPr>
              <a:t>“两个凡是”方针的提出</a:t>
            </a:r>
          </a:p>
        </p:txBody>
      </p:sp>
      <p:sp>
        <p:nvSpPr>
          <p:cNvPr id="4" name="矩形 8193">
            <a:extLst>
              <a:ext uri="{FF2B5EF4-FFF2-40B4-BE49-F238E27FC236}">
                <a16:creationId xmlns:a16="http://schemas.microsoft.com/office/drawing/2014/main" id="{103F04AB-314A-4729-BF5B-A2FF9BD31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924175"/>
            <a:ext cx="42164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800" b="1">
                <a:solidFill>
                  <a:srgbClr val="C0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凡是毛主席作出的决策，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2800" b="1">
                <a:solidFill>
                  <a:srgbClr val="C0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我们都坚决维护，凡是毛主席的指示，我们都始终不渝地遵循。”</a:t>
            </a:r>
            <a:endParaRPr lang="en-US"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b="1">
                <a:solidFill>
                  <a:srgbClr val="C0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—1977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人民日报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红旗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杂志、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解放军报</a:t>
            </a:r>
            <a:r>
              <a:rPr lang="en-US" altLang="zh-CN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社论</a:t>
            </a:r>
          </a:p>
        </p:txBody>
      </p:sp>
      <p:pic>
        <p:nvPicPr>
          <p:cNvPr id="2" name="Picture 10" descr="d089b986bc434e2d67096ecc">
            <a:extLst>
              <a:ext uri="{FF2B5EF4-FFF2-40B4-BE49-F238E27FC236}">
                <a16:creationId xmlns:a16="http://schemas.microsoft.com/office/drawing/2014/main" id="{22C4964E-6F52-42CF-9D11-217A0CB56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438" y="2393950"/>
            <a:ext cx="4319587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云形标注 2">
            <a:extLst>
              <a:ext uri="{FF2B5EF4-FFF2-40B4-BE49-F238E27FC236}">
                <a16:creationId xmlns:a16="http://schemas.microsoft.com/office/drawing/2014/main" id="{C0F39BED-BC8C-427E-A29A-2CDD792CF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268413"/>
            <a:ext cx="4643437" cy="1557337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实质：</a:t>
            </a:r>
            <a:r>
              <a:rPr lang="en-US" altLang="zh-CN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左</a:t>
            </a:r>
            <a:r>
              <a:rPr lang="en-US" altLang="zh-CN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倾</a:t>
            </a:r>
            <a:endParaRPr lang="en-US" altLang="zh-CN" sz="28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错误的继续</a:t>
            </a:r>
          </a:p>
        </p:txBody>
      </p:sp>
      <p:sp>
        <p:nvSpPr>
          <p:cNvPr id="8202" name="TextBox 13">
            <a:extLst>
              <a:ext uri="{FF2B5EF4-FFF2-40B4-BE49-F238E27FC236}">
                <a16:creationId xmlns:a16="http://schemas.microsoft.com/office/drawing/2014/main" id="{9990BDB2-A4C4-4B91-BC87-3CA7305AD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33375"/>
            <a:ext cx="30241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/>
                <a:ea typeface="楷体"/>
              </a:rPr>
              <a:t>“两个凡是”的实质是什么？</a:t>
            </a:r>
          </a:p>
        </p:txBody>
      </p:sp>
      <p:sp>
        <p:nvSpPr>
          <p:cNvPr id="8203" name="TextBox 14">
            <a:extLst>
              <a:ext uri="{FF2B5EF4-FFF2-40B4-BE49-F238E27FC236}">
                <a16:creationId xmlns:a16="http://schemas.microsoft.com/office/drawing/2014/main" id="{BE1E5704-E840-4AD6-A5AA-48B816FC7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420938"/>
            <a:ext cx="2087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/>
                <a:ea typeface="楷体"/>
              </a:rPr>
              <a:t>→两年徘徊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dur="1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ur="50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8202" grpId="0"/>
      <p:bldP spid="820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193" name="Object 5">
            <a:extLst>
              <a:ext uri="{FF2B5EF4-FFF2-40B4-BE49-F238E27FC236}">
                <a16:creationId xmlns:a16="http://schemas.microsoft.com/office/drawing/2014/main" id="{34D608C1-0E73-4894-92B6-59CE258362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4038" y="1163638"/>
          <a:ext cx="6264275" cy="40719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3" imgW="6620799" imgH="3591426" progId="PBrush">
                  <p:embed/>
                </p:oleObj>
              </mc:Choice>
              <mc:Fallback>
                <p:oleObj r:id="rId3" imgW="6620799" imgH="3591426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54038" y="1163638"/>
                        <a:ext cx="6264275" cy="407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矩形 32771">
            <a:extLst>
              <a:ext uri="{FF2B5EF4-FFF2-40B4-BE49-F238E27FC236}">
                <a16:creationId xmlns:a16="http://schemas.microsoft.com/office/drawing/2014/main" id="{89618BA6-D190-4B10-8451-3F30B9292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163" y="549275"/>
            <a:ext cx="4651376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）真理标准问题的大讨论</a:t>
            </a:r>
          </a:p>
        </p:txBody>
      </p:sp>
      <p:sp>
        <p:nvSpPr>
          <p:cNvPr id="14337" name="矩形 12289">
            <a:extLst>
              <a:ext uri="{FF2B5EF4-FFF2-40B4-BE49-F238E27FC236}">
                <a16:creationId xmlns:a16="http://schemas.microsoft.com/office/drawing/2014/main" id="{004EB498-AFE4-4271-875B-1B45845BA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1196975"/>
            <a:ext cx="206375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1978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年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5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月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11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日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《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光明日报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》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刊登的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《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实践是检验真理的唯一标准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》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的文章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0702188-B424-4B4D-90B5-38F482EF6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516563"/>
            <a:ext cx="65103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这是一场深刻的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思想解放运动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，为中共十一届三中全会的召开奠定了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思想基础</a:t>
            </a:r>
          </a:p>
        </p:txBody>
      </p:sp>
      <p:sp>
        <p:nvSpPr>
          <p:cNvPr id="1030" name="TextBox 5">
            <a:extLst>
              <a:ext uri="{FF2B5EF4-FFF2-40B4-BE49-F238E27FC236}">
                <a16:creationId xmlns:a16="http://schemas.microsoft.com/office/drawing/2014/main" id="{9ED05697-46C2-4622-8138-328D7F03C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5084763"/>
            <a:ext cx="20161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/>
                <a:ea typeface="楷体"/>
              </a:rPr>
              <a:t>“大讨论”的实质和作用各是什么？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dur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2" grpId="1"/>
      <p:bldP spid="10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文本框 14337">
            <a:extLst>
              <a:ext uri="{FF2B5EF4-FFF2-40B4-BE49-F238E27FC236}">
                <a16:creationId xmlns:a16="http://schemas.microsoft.com/office/drawing/2014/main" id="{E2F5DB56-5422-4F72-B58B-FC9911722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0" y="612775"/>
            <a:ext cx="39608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中央工作会议的召开</a:t>
            </a:r>
          </a:p>
        </p:txBody>
      </p:sp>
      <p:sp>
        <p:nvSpPr>
          <p:cNvPr id="16388" name="矩形 14340">
            <a:extLst>
              <a:ext uri="{FF2B5EF4-FFF2-40B4-BE49-F238E27FC236}">
                <a16:creationId xmlns:a16="http://schemas.microsoft.com/office/drawing/2014/main" id="{D643798D-72F0-4E45-96B7-D72B763D4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249738"/>
            <a:ext cx="847725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这篇讲话，实际上成为这次全会的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主题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，是在“文化大革命”结束以后，中国面临向何处去的重大历史关头，冲破“两个凡是”的禁锢，开辟新时期新道路、开创建设有中国特色社会主义新理论的宣言书。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为中共十一届三中全会提出了基本的</a:t>
            </a:r>
            <a:r>
              <a:rPr lang="zh-CN" altLang="en-US" sz="28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指导思想。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pic>
        <p:nvPicPr>
          <p:cNvPr id="10244" name="图片 1">
            <a:extLst>
              <a:ext uri="{FF2B5EF4-FFF2-40B4-BE49-F238E27FC236}">
                <a16:creationId xmlns:a16="http://schemas.microsoft.com/office/drawing/2014/main" id="{72078151-EFCD-47F7-BB83-2A1308B86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3875" y="1200150"/>
            <a:ext cx="4284663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文本框 15362">
            <a:extLst>
              <a:ext uri="{FF2B5EF4-FFF2-40B4-BE49-F238E27FC236}">
                <a16:creationId xmlns:a16="http://schemas.microsoft.com/office/drawing/2014/main" id="{D51C7462-C310-47BA-97EF-4F31B011A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890588"/>
            <a:ext cx="1201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FF6600"/>
                </a:solidFill>
                <a:latin typeface="Times New Roman"/>
                <a:ea typeface="楷体"/>
                <a:cs typeface="字体管家乖小兔"/>
              </a:rPr>
              <a:t>相关链接</a:t>
            </a:r>
          </a:p>
        </p:txBody>
      </p:sp>
      <p:pic>
        <p:nvPicPr>
          <p:cNvPr id="10246" name="图片 2" descr="8586f5b2152a2bd4f6f1695b5b3f8ca8">
            <a:extLst>
              <a:ext uri="{FF2B5EF4-FFF2-40B4-BE49-F238E27FC236}">
                <a16:creationId xmlns:a16="http://schemas.microsoft.com/office/drawing/2014/main" id="{A4D4454E-A5F6-42DA-AE15-8622FA5F4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075" y="484188"/>
            <a:ext cx="108267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文本框 14339">
            <a:extLst>
              <a:ext uri="{FF2B5EF4-FFF2-40B4-BE49-F238E27FC236}">
                <a16:creationId xmlns:a16="http://schemas.microsoft.com/office/drawing/2014/main" id="{3756DD43-F46F-46A4-AEE8-511ABDC7F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708275"/>
            <a:ext cx="3976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《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解放思想，实事求是，团结一致向前看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》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的重要讲话（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1978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年</a:t>
            </a:r>
            <a:r>
              <a:rPr lang="en-US" altLang="zh-CN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12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月）</a:t>
            </a:r>
          </a:p>
        </p:txBody>
      </p:sp>
      <p:sp>
        <p:nvSpPr>
          <p:cNvPr id="10248" name="TextBox 7">
            <a:extLst>
              <a:ext uri="{FF2B5EF4-FFF2-40B4-BE49-F238E27FC236}">
                <a16:creationId xmlns:a16="http://schemas.microsoft.com/office/drawing/2014/main" id="{2C75C5C2-CE77-4FD6-8C2C-C6BEBAED1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484313"/>
            <a:ext cx="32400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0000FF"/>
                </a:solidFill>
                <a:latin typeface="Times New Roman"/>
                <a:ea typeface="楷体"/>
              </a:rPr>
              <a:t>1978</a:t>
            </a:r>
            <a:r>
              <a:rPr lang="zh-CN" altLang="en-US" sz="2000" b="1">
                <a:solidFill>
                  <a:srgbClr val="0000FF"/>
                </a:solidFill>
                <a:latin typeface="Times New Roman"/>
                <a:ea typeface="楷体"/>
              </a:rPr>
              <a:t>年</a:t>
            </a:r>
            <a:r>
              <a:rPr lang="en-US" altLang="zh-CN" sz="2000" b="1">
                <a:solidFill>
                  <a:srgbClr val="0000FF"/>
                </a:solidFill>
                <a:latin typeface="Times New Roman"/>
                <a:ea typeface="楷体"/>
              </a:rPr>
              <a:t>5</a:t>
            </a:r>
            <a:r>
              <a:rPr lang="zh-CN" altLang="en-US" sz="2000" b="1">
                <a:solidFill>
                  <a:srgbClr val="0000FF"/>
                </a:solidFill>
                <a:latin typeface="Times New Roman"/>
                <a:ea typeface="楷体"/>
              </a:rPr>
              <a:t>月，</a:t>
            </a:r>
            <a:r>
              <a:rPr lang="en-US" altLang="zh-CN" sz="2000" b="1">
                <a:solidFill>
                  <a:srgbClr val="0000FF"/>
                </a:solidFill>
                <a:latin typeface="Times New Roman"/>
                <a:ea typeface="楷体"/>
              </a:rPr>
              <a:t>《</a:t>
            </a:r>
            <a:r>
              <a:rPr lang="zh-CN" altLang="en-US" sz="2000" b="1">
                <a:solidFill>
                  <a:srgbClr val="0000FF"/>
                </a:solidFill>
                <a:latin typeface="Times New Roman"/>
                <a:ea typeface="楷体"/>
              </a:rPr>
              <a:t>光明日报</a:t>
            </a:r>
            <a:r>
              <a:rPr lang="en-US" altLang="zh-CN" sz="2000" b="1">
                <a:solidFill>
                  <a:srgbClr val="0000FF"/>
                </a:solidFill>
                <a:latin typeface="Times New Roman"/>
                <a:ea typeface="楷体"/>
              </a:rPr>
              <a:t>》</a:t>
            </a:r>
            <a:r>
              <a:rPr lang="zh-CN" altLang="en-US" sz="2000" b="1">
                <a:solidFill>
                  <a:srgbClr val="0000FF"/>
                </a:solidFill>
                <a:latin typeface="Times New Roman"/>
                <a:ea typeface="楷体"/>
              </a:rPr>
              <a:t>发表</a:t>
            </a:r>
            <a:r>
              <a:rPr lang="en-US" altLang="zh-CN" sz="2000" b="1">
                <a:solidFill>
                  <a:srgbClr val="0000FF"/>
                </a:solidFill>
                <a:latin typeface="Times New Roman"/>
                <a:ea typeface="楷体"/>
              </a:rPr>
              <a:t>《</a:t>
            </a:r>
            <a:r>
              <a:rPr lang="zh-CN" altLang="en-US" sz="2000" b="1">
                <a:solidFill>
                  <a:srgbClr val="0000FF"/>
                </a:solidFill>
                <a:latin typeface="Times New Roman"/>
                <a:ea typeface="楷体"/>
              </a:rPr>
              <a:t>实践是检验真理的唯一标准</a:t>
            </a:r>
            <a:r>
              <a:rPr lang="en-US" altLang="zh-CN" sz="2000" b="1">
                <a:solidFill>
                  <a:srgbClr val="0000FF"/>
                </a:solidFill>
                <a:latin typeface="Times New Roman"/>
                <a:ea typeface="楷体"/>
              </a:rPr>
              <a:t>》</a:t>
            </a:r>
            <a:endParaRPr lang="zh-CN" altLang="en-US" sz="20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dur="5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5" name="文本框 35844">
            <a:extLst>
              <a:ext uri="{FF2B5EF4-FFF2-40B4-BE49-F238E27FC236}">
                <a16:creationId xmlns:a16="http://schemas.microsoft.com/office/drawing/2014/main" id="{A29ED849-3C5B-4769-8415-5989D42F6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65175"/>
            <a:ext cx="2805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时间、地点：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846" name="文本框 35845">
            <a:extLst>
              <a:ext uri="{FF2B5EF4-FFF2-40B4-BE49-F238E27FC236}">
                <a16:creationId xmlns:a16="http://schemas.microsoft.com/office/drawing/2014/main" id="{77D27097-90CE-4B05-B0D8-A095791AF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12875"/>
            <a:ext cx="85629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会议内容：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8FFCB9E-11E0-4078-94A8-D2A9DCDED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765175"/>
            <a:ext cx="5784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1978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月（</a:t>
            </a: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18-22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日），北京召开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AE775A8-2D35-403D-BC2C-5089E6592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060575"/>
            <a:ext cx="8351837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   ①</a:t>
            </a:r>
            <a:r>
              <a:rPr lang="zh-CN" altLang="en-US" sz="28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冲破了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长期以来</a:t>
            </a: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左</a:t>
            </a: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倾错误的严重束缚，</a:t>
            </a:r>
            <a:r>
              <a:rPr lang="zh-CN" altLang="en-US" sz="28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确定了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解放思想、开动脑筋、实事求是、团结一致向前看的指导方针；</a:t>
            </a: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   ②果断</a:t>
            </a:r>
            <a:r>
              <a:rPr lang="zh-CN" altLang="en-US" sz="28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停止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使用</a:t>
            </a: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以阶级斗争为纲</a:t>
            </a:r>
            <a:r>
              <a:rPr lang="en-US" altLang="zh-CN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的口号，重新</a:t>
            </a:r>
            <a:r>
              <a:rPr lang="zh-CN" altLang="en-US" sz="28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确立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马克思主义的</a:t>
            </a:r>
            <a:r>
              <a:rPr lang="zh-CN" altLang="en-US" sz="2800" b="1">
                <a:solidFill>
                  <a:srgbClr val="33CC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思想路线、政治路线、组织路线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；</a:t>
            </a: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   ③作出了把党和国家工作中心</a:t>
            </a:r>
            <a:r>
              <a:rPr lang="zh-CN" altLang="en-US" sz="28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转移到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经济建设上来，实行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改革</a:t>
            </a:r>
            <a:r>
              <a:rPr lang="zh-CN" altLang="en-US" sz="2800" b="1">
                <a:solidFill>
                  <a:srgbClr val="00B050"/>
                </a:solidFill>
                <a:latin typeface="Times New Roman" panose="02010800040101010101" pitchFamily="2" charset="-122"/>
                <a:ea typeface="楷体" panose="02010601030101010101" pitchFamily="2" charset="-122"/>
              </a:rPr>
              <a:t>开放</a:t>
            </a:r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历史性决策。</a:t>
            </a:r>
          </a:p>
        </p:txBody>
      </p:sp>
      <p:sp>
        <p:nvSpPr>
          <p:cNvPr id="11270" name="文本框 6151">
            <a:extLst>
              <a:ext uri="{FF2B5EF4-FFF2-40B4-BE49-F238E27FC236}">
                <a16:creationId xmlns:a16="http://schemas.microsoft.com/office/drawing/2014/main" id="{C5825D29-68DB-4E82-AF32-6D9BA4E0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188913"/>
            <a:ext cx="34305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800" b="1">
                <a:solidFill>
                  <a:srgbClr val="006666"/>
                </a:solidFill>
                <a:latin typeface="Times New Roman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中共十一届三中全会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文本框 39939">
            <a:extLst>
              <a:ext uri="{FF2B5EF4-FFF2-40B4-BE49-F238E27FC236}">
                <a16:creationId xmlns:a16="http://schemas.microsoft.com/office/drawing/2014/main" id="{D06BEA59-3B07-454D-8AA3-FDCFCF947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355600"/>
            <a:ext cx="85979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3000"/>
              </a:lnSpc>
              <a:buFont typeface="Arial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FF00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意义</a:t>
            </a:r>
          </a:p>
          <a:p>
            <a:pPr eaLnBrk="1" hangingPunct="1">
              <a:lnSpc>
                <a:spcPct val="133000"/>
              </a:lnSpc>
              <a:buFont typeface="Arial" pitchFamily="34" charset="0"/>
              <a:buNone/>
            </a:pPr>
            <a:r>
              <a:rPr lang="zh-CN" altLang="en-US" sz="2800" b="1">
                <a:solidFill>
                  <a:srgbClr val="FF66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云形 7">
            <a:extLst>
              <a:ext uri="{FF2B5EF4-FFF2-40B4-BE49-F238E27FC236}">
                <a16:creationId xmlns:a16="http://schemas.microsoft.com/office/drawing/2014/main" id="{82F99F81-F020-4F61-B08A-A0E33FE0AD11}"/>
              </a:ext>
            </a:extLst>
          </p:cNvPr>
          <p:cNvSpPr/>
          <p:nvPr/>
        </p:nvSpPr>
        <p:spPr>
          <a:xfrm>
            <a:off x="0" y="3933825"/>
            <a:ext cx="9144000" cy="292417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800" b="1">
                <a:solidFill>
                  <a:srgbClr val="FFFF00"/>
                </a:solidFill>
                <a:latin typeface="Times New Roman"/>
                <a:ea typeface="楷体"/>
              </a:rPr>
              <a:t>1.</a:t>
            </a:r>
            <a:r>
              <a:rPr lang="zh-CN" altLang="en-US" sz="2800" b="1">
                <a:solidFill>
                  <a:srgbClr val="FFFF00"/>
                </a:solidFill>
                <a:latin typeface="Times New Roman"/>
                <a:ea typeface="楷体"/>
              </a:rPr>
              <a:t>确立了马克思主义实事求是的路线</a:t>
            </a:r>
            <a:endParaRPr lang="en-US" altLang="zh-CN" sz="2800" b="1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altLang="zh-CN" sz="2800" b="1">
                <a:solidFill>
                  <a:srgbClr val="FFFF00"/>
                </a:solidFill>
                <a:latin typeface="Times New Roman"/>
                <a:ea typeface="楷体"/>
              </a:rPr>
              <a:t>2.</a:t>
            </a:r>
            <a:r>
              <a:rPr lang="zh-CN" altLang="en-US" sz="2800" b="1">
                <a:solidFill>
                  <a:srgbClr val="FFFF00"/>
                </a:solidFill>
                <a:latin typeface="Times New Roman"/>
                <a:ea typeface="楷体"/>
              </a:rPr>
              <a:t>确立了以邓小平为核心的领导集体</a:t>
            </a:r>
            <a:endParaRPr lang="en-US" altLang="zh-CN" sz="2800" b="1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altLang="zh-CN" sz="2800" b="1">
                <a:solidFill>
                  <a:srgbClr val="FFFF00"/>
                </a:solidFill>
                <a:latin typeface="Times New Roman"/>
                <a:ea typeface="楷体"/>
              </a:rPr>
              <a:t>3.</a:t>
            </a:r>
            <a:r>
              <a:rPr lang="zh-CN" altLang="en-US" sz="2800" b="1">
                <a:solidFill>
                  <a:srgbClr val="FFFF00"/>
                </a:solidFill>
                <a:latin typeface="Times New Roman"/>
                <a:ea typeface="楷体"/>
              </a:rPr>
              <a:t>把工作重心转移到经济建设上（才有了之后的经济体制改革和对外开放</a:t>
            </a:r>
            <a:r>
              <a:rPr lang="zh-CN" altLang="en-US" b="1">
                <a:solidFill>
                  <a:srgbClr val="FFFF00"/>
                </a:solidFill>
                <a:latin typeface="Times New Roman"/>
                <a:ea typeface="楷体"/>
              </a:rPr>
              <a:t>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D9C9EAD-3103-4D0B-A7D5-F86EDE5DF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96975"/>
            <a:ext cx="5040313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000" b="1">
                <a:latin typeface="Times New Roman" panose="02010609060101010101" pitchFamily="49" charset="-122"/>
                <a:ea typeface="楷体" panose="02010609060101010101" pitchFamily="49" charset="-122"/>
              </a:rPr>
              <a:t>是新中国成立以来党的历史上具有深远意义的</a:t>
            </a:r>
            <a:r>
              <a:rPr lang="zh-CN" altLang="en-US" sz="3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伟大转折</a:t>
            </a:r>
            <a:r>
              <a:rPr lang="zh-CN" altLang="en-US" sz="3000" b="1">
                <a:latin typeface="Times New Roman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开启了</a:t>
            </a:r>
            <a:r>
              <a:rPr lang="zh-CN" altLang="en-US" sz="3000" b="1">
                <a:latin typeface="Times New Roman" panose="02010609060101010101" pitchFamily="49" charset="-122"/>
                <a:ea typeface="楷体" panose="02010609060101010101" pitchFamily="49" charset="-122"/>
              </a:rPr>
              <a:t>我国改革开放历史新时期。这次会议实际上</a:t>
            </a:r>
            <a:r>
              <a:rPr lang="zh-CN" altLang="en-US" sz="3000" b="1">
                <a:solidFill>
                  <a:srgbClr val="0000FF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形成了</a:t>
            </a:r>
            <a:r>
              <a:rPr lang="zh-CN" altLang="en-US" sz="3000" b="1">
                <a:latin typeface="Times New Roman" panose="02010609060101010101" pitchFamily="49" charset="-122"/>
                <a:ea typeface="楷体" panose="02010609060101010101" pitchFamily="49" charset="-122"/>
              </a:rPr>
              <a:t>以邓小平为核心的党的第二代中央领导集体</a:t>
            </a:r>
            <a:endParaRPr lang="zh-CN" altLang="en-US" sz="3000"/>
          </a:p>
        </p:txBody>
      </p:sp>
      <p:sp>
        <p:nvSpPr>
          <p:cNvPr id="10" name="圆角矩形标注 9">
            <a:extLst>
              <a:ext uri="{FF2B5EF4-FFF2-40B4-BE49-F238E27FC236}">
                <a16:creationId xmlns:a16="http://schemas.microsoft.com/office/drawing/2014/main" id="{957AEA33-DCCB-430C-B72D-30A19C2E8192}"/>
              </a:ext>
            </a:extLst>
          </p:cNvPr>
          <p:cNvSpPr/>
          <p:nvPr/>
        </p:nvSpPr>
        <p:spPr>
          <a:xfrm>
            <a:off x="6156325" y="333375"/>
            <a:ext cx="2987675" cy="1582738"/>
          </a:xfrm>
          <a:prstGeom prst="wedgeRoundRectCallout">
            <a:avLst>
              <a:gd name="adj1" fmla="val -79275"/>
              <a:gd name="adj2" fmla="val 4303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>
                <a:solidFill>
                  <a:srgbClr val="FFFF00"/>
                </a:solidFill>
                <a:latin typeface="Times New Roman"/>
                <a:ea typeface="楷体"/>
              </a:rPr>
              <a:t>为什么？</a:t>
            </a:r>
            <a:r>
              <a:rPr lang="en-US" altLang="zh-CN" sz="3600" b="1">
                <a:solidFill>
                  <a:srgbClr val="FFFF00"/>
                </a:solidFill>
                <a:latin typeface="Times New Roman"/>
                <a:ea typeface="楷体"/>
              </a:rPr>
              <a:t>P36</a:t>
            </a:r>
            <a:r>
              <a:rPr lang="zh-CN" altLang="en-US" sz="3600" b="1">
                <a:solidFill>
                  <a:srgbClr val="FFFF00"/>
                </a:solidFill>
                <a:latin typeface="Times New Roman"/>
                <a:ea typeface="楷体"/>
              </a:rPr>
              <a:t>材料研读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图片 16385" descr="zh10-1">
            <a:extLst>
              <a:ext uri="{FF2B5EF4-FFF2-40B4-BE49-F238E27FC236}">
                <a16:creationId xmlns:a16="http://schemas.microsoft.com/office/drawing/2014/main" id="{D82B0BBA-34E8-45B4-AC01-113A2A4FC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r="15323"/>
          <a:stretch>
            <a:fillRect/>
          </a:stretch>
        </p:blipFill>
        <p:spPr bwMode="auto">
          <a:xfrm>
            <a:off x="985838" y="747713"/>
            <a:ext cx="7118350" cy="501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文本框 16386">
            <a:extLst>
              <a:ext uri="{FF2B5EF4-FFF2-40B4-BE49-F238E27FC236}">
                <a16:creationId xmlns:a16="http://schemas.microsoft.com/office/drawing/2014/main" id="{9266CF0F-8B6D-4F51-B4AF-36D40C28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275" y="5902325"/>
            <a:ext cx="7010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altLang="en-US" sz="2800" b="1">
                <a:latin typeface="Times New Roman" panose="02010800040101010101" pitchFamily="2" charset="-122"/>
                <a:ea typeface="楷体" panose="02010601030101010101" pitchFamily="2" charset="-122"/>
              </a:rPr>
              <a:t>邓小平在中共十一届三中全会上发言</a:t>
            </a:r>
          </a:p>
        </p:txBody>
      </p:sp>
      <p:sp>
        <p:nvSpPr>
          <p:cNvPr id="2" name="圆角矩形标注 1">
            <a:extLst>
              <a:ext uri="{FF2B5EF4-FFF2-40B4-BE49-F238E27FC236}">
                <a16:creationId xmlns:a16="http://schemas.microsoft.com/office/drawing/2014/main" id="{88115F4E-2819-4577-A91B-B96F94231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603250"/>
            <a:ext cx="4067175" cy="2395538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Arial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6B5D05F-8CAA-4E79-A481-A6D4FEFA9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400050"/>
            <a:ext cx="42100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anose="030f0702030302020204" pitchFamily="66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历史学家胡绳认为：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>
                <a:solidFill>
                  <a:srgbClr val="FFFF00"/>
                </a:solidFill>
                <a:latin typeface="Times New Roman" panose="02010609060101010101" pitchFamily="49" charset="-122"/>
                <a:ea typeface="楷体" panose="02010609060101010101" pitchFamily="49" charset="-122"/>
              </a:rPr>
              <a:t>   “中共十一届三中全会在中国共产党历史上的地位类似于遵义会议。”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dur="1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dur="1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https://d.book118.com/066223025040010102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13</Slides>
  <Notes>11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5">
      <vt:lpstr>Arial</vt:lpstr>
      <vt:lpstr>Calibri</vt:lpstr>
      <vt:lpstr>微软雅黑</vt:lpstr>
      <vt:lpstr>楷体</vt:lpstr>
      <vt:lpstr>Comic Sans MS</vt:lpstr>
      <vt:lpstr>宋体</vt:lpstr>
      <vt:lpstr>Times New Roman</vt:lpstr>
      <vt:lpstr>黑体</vt:lpstr>
      <vt:lpstr>Tahoma</vt:lpstr>
      <vt:lpstr>方正姚体</vt:lpstr>
      <vt:lpstr>字体管家乖小兔</vt:lpstr>
      <vt:lpstr>Office Theme</vt:lpstr>
      <vt:lpstr>第7课 伟大的历史转折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2024-09-27T00:22:15.103</cp:lastPrinted>
  <dcterms:created xsi:type="dcterms:W3CDTF">2024-09-26T16:22:15Z</dcterms:created>
  <dcterms:modified xsi:type="dcterms:W3CDTF">2024-09-26T16:22:16Z</dcterms:modified>
</cp:coreProperties>
</file>