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F6ACD0-B393-4721-B61C-02EE976DA2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6DB5BE-EE99-4615-9EE6-C3752B3F56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621BEC-CDFA-47CD-BA54-DB67958BDB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5018734-8FC0-48AF-AC7A-BC8B58CF18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001CF81-2E59-49BD-A9E3-60DA3A1E4D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4ED986E-D17A-411C-B34F-22F7D51D5C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AF35856-B5BC-4DF2-96AB-19E2312353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3BCC8C9-9A9A-4906-B58E-E55A248A01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559528E-112A-4821-9178-C9963D4056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C45AF2-08B1-48B2-B0A3-A69D0F9251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6B60C9-5068-4540-A4AB-77B88C0541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571500" y="2606765"/>
            <a:ext cx="5506636" cy="1200329"/>
          </a:xfrm>
        </p:spPr>
        <p:txBody>
          <a:bodyPr wrap="none" anchor="t">
            <a:spAutoFit/>
          </a:bodyPr>
          <a:lstStyle>
            <a:lvl1pPr algn="l">
              <a:defRPr sz="8000" b="1" i="0" spc="3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571500" y="3984896"/>
            <a:ext cx="3070071" cy="397032"/>
          </a:xfrm>
        </p:spPr>
        <p:txBody>
          <a:bodyPr wrap="none">
            <a:spAutoFit/>
          </a:bodyPr>
          <a:lstStyle>
            <a:lvl1pPr marL="0" indent="0" algn="l">
              <a:buNone/>
              <a:defRPr sz="2200" b="0" i="0" spc="3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点击编辑副标题样式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571500" y="1406436"/>
            <a:ext cx="5506636" cy="1200329"/>
          </a:xfrm>
        </p:spPr>
        <p:txBody>
          <a:bodyPr wrap="none" anchor="b">
            <a:spAutoFit/>
          </a:bodyPr>
          <a:lstStyle>
            <a:lvl1pPr marL="0" indent="0">
              <a:buNone/>
              <a:defRPr sz="8000" b="0" i="0" spc="300">
                <a:solidFill>
                  <a:schemeClr val="accent1">
                    <a:lumMod val="50000"/>
                  </a:schemeClr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9" name="矩形 6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0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1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3" name=""/>
        <p:cNvGrpSpPr/>
        <p:nvPr/>
      </p:nvGrpSpPr>
      <p:grpSpPr>
        <a:xfrm>
          <a:off x="0" y="0"/>
          <a:ext cx="0" cy="0"/>
        </a:xfrm>
      </p:grpSpPr>
      <p:sp>
        <p:nvSpPr>
          <p:cNvPr id="24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5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6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pic>
        <p:nvPicPr>
          <p:cNvPr id="28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6622320404001005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风险控制：企业风险管理策略与实践\n## 1.风险控制的基本概念与重要性\n### 1.1 风险控制的定义与目标\n### 1.2 风险控制的重要性及原因\n### 1.3 风险控制对企业发展的影响\n## 2.企业风险控制体系的构建\n### 2.1 企业风险控制体系的组成\n### 2.2 企业风险控制体系的建立与实施\n### 2.3 企业风险控制体系的维护与优化\n## 3.风险识别与评估方法\n### 3.1 风险识别的基本原则与方法\n### 3.2 风险评估的目的与方法\n### 3.3 风险评级与风险矩阵的应用\n## 4.风险控制策略的制定与实施\n### 4.1 制定风险控制策略的基本原则\n### 4.2 风险控制策略的实施与监控\n### 4.3 风险控制策略的持续改进\n## 5.企业风险控制实践案例分析\n### 5.1 企业风险控制成功案例分析\n### 5.2 企业风险控制失败案例分析\n### 5.3 企业风险控制案例的启示与借鉴\n## 6.企业风险控制的未来发展趋势\n### 6.1 企业风险控制技术的创新与发展\n### 6.2 企业风险控制管理的智能化与自动化\n### 6.3 企业风险控制的国际合作与交流\n&quot;,&quot;templateId&quot;:&quot;ujpcqsuz1ifzxno4qckwkhkbir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571500" y="2606765"/>
            <a:ext cx="11055350" cy="118745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5000"/>
              <a:t>风险控制：企业风险管理策略与实践</a:t>
            </a:r>
            <a:endParaRPr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571500" y="3984896"/>
            <a:ext cx="5581650" cy="400050"/>
          </a:xfrm>
        </p:spPr>
        <p:txBody>
          <a:bodyPr/>
          <a:lstStyle/>
          <a:p>
            <a:r>
              <a:rPr lang="en-US"/>
              <a:t> </a:t>
            </a:r>
            <a:endParaRPr/>
          </a:p>
        </p:txBody>
      </p:sp>
      <p:cxnSp>
        <p:nvCxnSpPr>
          <p:cNvPr id="4" name="直线连接符 4"/>
          <p:cNvCxnSpPr/>
          <p:nvPr/>
        </p:nvCxnSpPr>
        <p:spPr>
          <a:xfrm>
            <a:off x="660400" y="6014027"/>
            <a:ext cx="825500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占位符 20"/>
          <p:cNvSpPr txBox="1"/>
          <p:nvPr/>
        </p:nvSpPr>
        <p:spPr>
          <a:xfrm>
            <a:off x="571499" y="6129521"/>
            <a:ext cx="2093843" cy="37555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z="1400" spc="8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6" name="文本占位符 20"/>
          <p:cNvSpPr txBox="1"/>
          <p:nvPr/>
        </p:nvSpPr>
        <p:spPr>
          <a:xfrm>
            <a:off x="9937347" y="6129521"/>
            <a:ext cx="1683154" cy="377411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z="1400" spc="80">
                <a:solidFill>
                  <a:schemeClr val="accent1">
                    <a:lumMod val="50000"/>
                  </a:schemeClr>
                </a:solidFill>
                <a:effectLst/>
              </a:rPr>
              <a:t> </a:t>
            </a:r>
            <a:endParaRPr kumimoji="1" lang="en-US" altLang="zh-CN" sz="1400" spc="8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9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10" name="标题 1" descr="{&quot;isTemplate&quot;:true,&quot;type&quot;:&quot;title&quot;,&quot;canOmit&quot;:false,&quot;range&quot;:0}"/>
          <p:cNvSpPr>
            <a:spLocks noGrp="1"/>
          </p:cNvSpPr>
          <p:nvPr>
            <p:ph type="title" idx="4294967295"/>
          </p:nvPr>
        </p:nvSpPr>
        <p:spPr>
          <a:xfrm>
            <a:off x="831850" y="3537545"/>
            <a:ext cx="10826750" cy="74930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4800" b="1" spc="300">
                <a:solidFill>
                  <a:schemeClr val="accent1">
                    <a:lumMod val="50000"/>
                    <a:alpha val="100000"/>
                  </a:schemeClr>
                </a:solidFill>
              </a:rPr>
              <a:t>风险控制的基本概念与重要性</a:t>
            </a:r>
            <a:endParaRPr/>
          </a:p>
        </p:txBody>
      </p:sp>
      <p:sp>
        <p:nvSpPr>
          <p:cNvPr id="111" name="标题 1"/>
          <p:cNvSpPr txBox="1"/>
          <p:nvPr/>
        </p:nvSpPr>
        <p:spPr>
          <a:xfrm>
            <a:off x="831850" y="1844227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8800" spc="300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 sz="8800" spc="300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cxnSp>
        <p:nvCxnSpPr>
          <p:cNvPr id="112" name="直线连接符 4"/>
          <p:cNvCxnSpPr/>
          <p:nvPr/>
        </p:nvCxnSpPr>
        <p:spPr>
          <a:xfrm>
            <a:off x="952500" y="3155355"/>
            <a:ext cx="1203752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02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03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04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05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风险控制的定义</a:t>
                </a:r>
                <a:endParaRPr/>
              </a:p>
            </p:txBody>
          </p:sp>
          <p:sp>
            <p:nvSpPr>
              <p:cNvPr id="206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企业在经营活动过程中，通过对风险的识别、评估、控制和处置，降低风险损失，保障企业稳健发展的管理活动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制定风险控制策略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实施风险控制措施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，实现风险的有效管理</a:t>
                </a:r>
                <a:endParaRPr/>
              </a:p>
            </p:txBody>
          </p:sp>
          <p:sp>
            <p:nvSpPr>
              <p:cNvPr id="207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8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9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10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11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2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风险控制的目标</a:t>
                </a:r>
                <a:endParaRPr/>
              </a:p>
            </p:txBody>
          </p:sp>
          <p:sp>
            <p:nvSpPr>
              <p:cNvPr id="213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降低企业面临的风险损失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保障企业经营的稳定性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提高企业的竞争力和可持续发展能力</a:t>
                </a:r>
                <a:endParaRPr/>
              </a:p>
            </p:txBody>
          </p:sp>
          <p:sp>
            <p:nvSpPr>
              <p:cNvPr id="214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5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6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17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1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风险控制的定义与目标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2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21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22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23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风险控制的重要性</a:t>
                </a:r>
                <a:endParaRPr/>
              </a:p>
            </p:txBody>
          </p:sp>
          <p:sp>
            <p:nvSpPr>
              <p:cNvPr id="22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防止企业因风险事件而导致经营失败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保障企业员工的利益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提高企业的社会责任感和公众形象</a:t>
                </a:r>
                <a:endParaRPr/>
              </a:p>
            </p:txBody>
          </p:sp>
          <p:sp>
            <p:nvSpPr>
              <p:cNvPr id="225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6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7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28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29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3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风险控制的原因</a:t>
                </a:r>
                <a:endParaRPr/>
              </a:p>
            </p:txBody>
          </p:sp>
          <p:sp>
            <p:nvSpPr>
              <p:cNvPr id="23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企业经营活动中的风险是不可避免的，风险控制有助于企业识别和应对这些风险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风险控制可以降低企业的经营成本，提高经营效益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风险控制有助于企业实现可持续发展，提高企业的核心竞争力</a:t>
                </a:r>
                <a:endParaRPr/>
              </a:p>
            </p:txBody>
          </p:sp>
          <p:sp>
            <p:nvSpPr>
              <p:cNvPr id="232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3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4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5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3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风险控制的重要性及原因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7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3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风险控制对企业发展的影响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39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40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41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风险控制对企业发展的积极影响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提高企业的抗风险能力，保障企业的稳健发展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降低企业的经营成本，提高经营效益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提高企业的社会责任感和公众形象，增强企业的市场竞争力</a:t>
                </a:r>
                <a:endParaRPr/>
              </a:p>
            </p:txBody>
          </p:sp>
          <p:pic>
            <p:nvPicPr>
              <p:cNvPr id="24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45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46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风险控制对企业发展的消极影响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过度风险控制可能导致企业丧失发展机遇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风险控制可能导致企业资源配置的效率降低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风险控制可能增加企业的管理成本</a:t>
                </a:r>
                <a:endParaRPr/>
              </a:p>
            </p:txBody>
          </p:sp>
          <p:pic>
            <p:nvPicPr>
              <p:cNvPr id="24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0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51" name="标题 1" descr="{&quot;isTemplate&quot;:true,&quot;type&quot;:&quot;title&quot;,&quot;canOmit&quot;:false,&quot;range&quot;:0}"/>
          <p:cNvSpPr>
            <a:spLocks noGrp="1"/>
          </p:cNvSpPr>
          <p:nvPr>
            <p:ph type="title" idx="4294967295"/>
          </p:nvPr>
        </p:nvSpPr>
        <p:spPr>
          <a:xfrm>
            <a:off x="831850" y="3537545"/>
            <a:ext cx="10826750" cy="74930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4800" b="1" spc="300">
                <a:solidFill>
                  <a:schemeClr val="accent1">
                    <a:lumMod val="50000"/>
                    <a:alpha val="100000"/>
                  </a:schemeClr>
                </a:solidFill>
              </a:rPr>
              <a:t>企业风险控制体系的构建</a:t>
            </a:r>
            <a:endParaRPr/>
          </a:p>
        </p:txBody>
      </p:sp>
      <p:sp>
        <p:nvSpPr>
          <p:cNvPr id="252" name="标题 1"/>
          <p:cNvSpPr txBox="1"/>
          <p:nvPr/>
        </p:nvSpPr>
        <p:spPr>
          <a:xfrm>
            <a:off x="831850" y="1844227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8800" spc="300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 sz="8800" spc="300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cxnSp>
        <p:nvCxnSpPr>
          <p:cNvPr id="253" name="直线连接符 4"/>
          <p:cNvCxnSpPr/>
          <p:nvPr/>
        </p:nvCxnSpPr>
        <p:spPr>
          <a:xfrm>
            <a:off x="952500" y="3155355"/>
            <a:ext cx="1203752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4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55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>
              <a:gd name="adj" fmla="val 6169"/>
            </a:avLst>
          </a:prstGeom>
        </p:spPr>
      </p:pic>
      <p:grpSp>
        <p:nvGrpSpPr>
          <p:cNvPr id="256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660396" y="1892786"/>
            <a:ext cx="5622868" cy="4617939"/>
            <a:chOff x="660396" y="1892786"/>
            <a:chExt cx="5622868" cy="4617939"/>
          </a:xfrm>
        </p:grpSpPr>
        <p:grpSp>
          <p:nvGrpSpPr>
            <p:cNvPr id="257" name="组合 4"/>
            <p:cNvGrpSpPr/>
            <p:nvPr/>
          </p:nvGrpSpPr>
          <p:grpSpPr>
            <a:xfrm>
              <a:off x="660396" y="1892786"/>
              <a:ext cx="5622867" cy="1446014"/>
              <a:chOff x="571500" y="1815543"/>
              <a:chExt cx="5622867" cy="1446014"/>
            </a:xfrm>
          </p:grpSpPr>
          <p:sp>
            <p:nvSpPr>
              <p:cNvPr id="258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风险识别与评估子系统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59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负责对企业面临的风险进行识别和评估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为风险控制策略的制定提供依据</a:t>
                </a:r>
                <a:endParaRPr/>
              </a:p>
            </p:txBody>
          </p:sp>
          <p:sp>
            <p:nvSpPr>
              <p:cNvPr id="260" name="椭圆 7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61" name="组合 8"/>
            <p:cNvGrpSpPr/>
            <p:nvPr/>
          </p:nvGrpSpPr>
          <p:grpSpPr>
            <a:xfrm>
              <a:off x="660396" y="3478749"/>
              <a:ext cx="5622868" cy="1446014"/>
              <a:chOff x="571500" y="1815543"/>
              <a:chExt cx="5622868" cy="1446014"/>
            </a:xfrm>
          </p:grpSpPr>
          <p:sp>
            <p:nvSpPr>
              <p:cNvPr id="26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风险控制策略制定与实施子系统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63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负责制定风险控制策略，并指导实施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保障风险控制措施的有效性</a:t>
                </a:r>
                <a:endParaRPr/>
              </a:p>
            </p:txBody>
          </p:sp>
          <p:sp>
            <p:nvSpPr>
              <p:cNvPr id="264" name="椭圆 11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65" name="组合 12"/>
            <p:cNvGrpSpPr/>
            <p:nvPr/>
          </p:nvGrpSpPr>
          <p:grpSpPr>
            <a:xfrm>
              <a:off x="660396" y="5064711"/>
              <a:ext cx="5622867" cy="1446014"/>
              <a:chOff x="571500" y="1815543"/>
              <a:chExt cx="5622867" cy="1446014"/>
            </a:xfrm>
          </p:grpSpPr>
          <p:sp>
            <p:nvSpPr>
              <p:cNvPr id="266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风险监控与改进子系统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67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7999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负责对风险控制措施的实施进行监控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对风险控制体系进行持续改进</a:t>
                </a:r>
                <a:endParaRPr/>
              </a:p>
            </p:txBody>
          </p:sp>
          <p:sp>
            <p:nvSpPr>
              <p:cNvPr id="268" name="椭圆 15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6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企业风险控制体系的组成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7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7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企业风险控制体系的建立与实施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7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73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7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企业风险控制体系的建立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明确风险控制体系的目标和原则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设计风险控制体系的组织架构和流程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建立风险控制体系的制度保障和资源配置</a:t>
                </a:r>
                <a:endParaRPr/>
              </a:p>
            </p:txBody>
          </p:sp>
          <p:pic>
            <p:nvPicPr>
              <p:cNvPr id="27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78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7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企业风险控制体系的实施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培训和指导员工理解和执行风险控制体系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监控风险控制措施的执行情况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对风险控制体系进行持续改进</a:t>
                </a:r>
                <a:endParaRPr/>
              </a:p>
            </p:txBody>
          </p:sp>
          <p:pic>
            <p:nvPicPr>
              <p:cNvPr id="28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3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8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企业风险控制体系的维护与优化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85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86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87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企业风险控制体系的维护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定期对风险控制体系进行检查和评估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及时调整和优化风险控制策略和措施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保障风险控制体系的正常运行</a:t>
                </a:r>
                <a:endParaRPr/>
              </a:p>
            </p:txBody>
          </p:sp>
          <p:pic>
            <p:nvPicPr>
              <p:cNvPr id="29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91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92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企业风险控制体系的优化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根据企业发展目标和外部环境变化，优化风险控制体系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提高风险控制体系的针对性和有效性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实现风险控制体系的持续改进</a:t>
                </a:r>
                <a:endParaRPr/>
              </a:p>
            </p:txBody>
          </p:sp>
          <p:pic>
            <p:nvPicPr>
              <p:cNvPr id="29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>
            <a:spLocks noGrp="1"/>
          </p:cNvSpPr>
          <p:nvPr>
            <p:ph type="title" idx="4294967295"/>
          </p:nvPr>
        </p:nvSpPr>
        <p:spPr>
          <a:xfrm>
            <a:off x="831850" y="3537545"/>
            <a:ext cx="10826750" cy="74930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4800" b="1" spc="300">
                <a:solidFill>
                  <a:schemeClr val="accent1">
                    <a:lumMod val="50000"/>
                    <a:alpha val="100000"/>
                  </a:schemeClr>
                </a:solidFill>
              </a:rPr>
              <a:t>风险识别与评估方法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831850" y="1844227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8800" spc="300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 sz="8800" spc="300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cxnSp>
        <p:nvCxnSpPr>
          <p:cNvPr id="10" name="直线连接符 4"/>
          <p:cNvCxnSpPr/>
          <p:nvPr/>
        </p:nvCxnSpPr>
        <p:spPr>
          <a:xfrm>
            <a:off x="952500" y="3155355"/>
            <a:ext cx="1203752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2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3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4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5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风险识别的基本原则</a:t>
                </a:r>
                <a:endParaRPr/>
              </a:p>
            </p:txBody>
          </p:sp>
          <p:sp>
            <p:nvSpPr>
              <p:cNvPr id="16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全面性原则：对企业的各类风险进行全面识别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动态性原则：关注企业内外部环境变化，实时识别风险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成本效益原则：在识别风险的过程中，权衡识别成本与效益</a:t>
                </a:r>
                <a:endParaRPr/>
              </a:p>
            </p:txBody>
          </p:sp>
          <p:sp>
            <p:nvSpPr>
              <p:cNvPr id="17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0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1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2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风险识别的方法</a:t>
                </a:r>
                <a:endParaRPr/>
              </a:p>
            </p:txBody>
          </p:sp>
          <p:sp>
            <p:nvSpPr>
              <p:cNvPr id="23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头脑风暴法：通过集思广益，识别企业面临的风险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德尔菲法：通过专家意见征集，识别企业面临的风险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风险清单法：根据行业特点和经验，制定风险清单，进行风险识别</a:t>
                </a:r>
                <a:endParaRPr/>
              </a:p>
            </p:txBody>
          </p:sp>
          <p:sp>
            <p:nvSpPr>
              <p:cNvPr id="24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7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风险识别的基本原则与方法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3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31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32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33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风险评估的目的</a:t>
                </a:r>
                <a:endParaRPr/>
              </a:p>
            </p:txBody>
          </p:sp>
          <p:sp>
            <p:nvSpPr>
              <p:cNvPr id="3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了解风险的性质和可能带来的损失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为风险控制策略的制定提供依据</a:t>
                </a:r>
                <a:endParaRPr/>
              </a:p>
            </p:txBody>
          </p:sp>
          <p:sp>
            <p:nvSpPr>
              <p:cNvPr id="35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6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7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8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9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4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风险评估的方法</a:t>
                </a:r>
                <a:endParaRPr/>
              </a:p>
            </p:txBody>
          </p:sp>
          <p:sp>
            <p:nvSpPr>
              <p:cNvPr id="4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定性评估法：通过主观判断，评估风险的大小和可能性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定量评估法：通过数学模型和统计数据，评估风险的大小和可能性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风险评估矩阵法：通过风险矩阵，对风险进行综合评价和排序</a:t>
                </a:r>
                <a:endParaRPr/>
              </a:p>
            </p:txBody>
          </p:sp>
          <p:sp>
            <p:nvSpPr>
              <p:cNvPr id="42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3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4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45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4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风险评估的目的与方法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47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4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风险评级与风险矩阵的应用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49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50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51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风险评级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对风险的大小和可能性进行分级，便于风险管理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风险评级方法包括德尔菲法、层次分析法等</a:t>
                </a:r>
                <a:endParaRPr/>
              </a:p>
            </p:txBody>
          </p:sp>
          <p:pic>
            <p:nvPicPr>
              <p:cNvPr id="5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55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56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风险矩阵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通过风险矩阵，对风险进行综合评价和排序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风险矩阵方法包括风险概率分布法、风险影响分布法等</a:t>
                </a:r>
                <a:endParaRPr/>
              </a:p>
            </p:txBody>
          </p:sp>
          <p:pic>
            <p:nvPicPr>
              <p:cNvPr id="5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https://d.book118.com/066223204040010053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ray_blue">
      <a:dk1>
        <a:srgbClr val="000000"/>
      </a:dk1>
      <a:lt1>
        <a:srgbClr val="FFFFFF"/>
      </a:lt1>
      <a:dk2>
        <a:srgbClr val="0A102F"/>
      </a:dk2>
      <a:lt2>
        <a:srgbClr val="DEEFF8"/>
      </a:lt2>
      <a:accent1>
        <a:srgbClr val="2A68D2"/>
      </a:accent1>
      <a:accent2>
        <a:srgbClr val="70AEE1"/>
      </a:accent2>
      <a:accent3>
        <a:srgbClr val="2B4FAD"/>
      </a:accent3>
      <a:accent4>
        <a:srgbClr val="F4796D"/>
      </a:accent4>
      <a:accent5>
        <a:srgbClr val="B53F55"/>
      </a:accent5>
      <a:accent6>
        <a:srgbClr val="7D2F61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风险控制：企业风险管理策略与实践</vt:lpstr>
      <vt:lpstr>风险控制的基本概念与重要性</vt:lpstr>
      <vt:lpstr>PowerPoint Presentation</vt:lpstr>
      <vt:lpstr>PowerPoint Presentation</vt:lpstr>
      <vt:lpstr>PowerPoint Presentation</vt:lpstr>
      <vt:lpstr>企业风险控制体系的构建</vt:lpstr>
      <vt:lpstr>PowerPoint Presentation</vt:lpstr>
      <vt:lpstr>PowerPoint Presentation</vt:lpstr>
      <vt:lpstr>PowerPoint Presentation</vt:lpstr>
      <vt:lpstr>风险识别与评估方法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2024-09-19T21:41:29.918</cp:lastPrinted>
  <dcterms:created xsi:type="dcterms:W3CDTF">2024-09-19T13:41:29Z</dcterms:created>
  <dcterms:modified xsi:type="dcterms:W3CDTF">2024-09-19T13:41:31Z</dcterms:modified>
</cp:coreProperties>
</file>