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RGSRJE+MVAHVA+ArialMT"/>
      <p:regular r:id="rId15"/>
    </p:embeddedFont>
    <p:embeddedFont>
      <p:font typeface="WRUDFB+MS-UIGothic"/>
      <p:regular r:id="rId16"/>
    </p:embeddedFont>
    <p:embeddedFont>
      <p:font typeface="GDNWBL+VCGNQU+MicrosoftYaHei-Bold"/>
      <p:regular r:id="rId17"/>
    </p:embeddedFont>
    <p:embeddedFont>
      <p:font typeface="HQVCDT+EJEVLT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E6937-4D47-4141-87F4-156EFF840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A6230-C495-4849-9BE4-A84B83AAB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9F39D-2507-4193-B457-D5743F31A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81C7C-5140-40C5-863A-698EF623D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D693C6-F015-4A0F-9E77-B822C4D0E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BBD623-CD65-4711-BBC2-A9834AB43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CE949B-0A00-48CA-9F46-C4D606417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118A3-D632-4315-8329-5E27425FE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A7275-B426-405B-B721-37D63E6FB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45456-BF9B-425D-BB32-0D5156C1C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2F277-F297-49C3-8AF8-8771F674B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3010423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38625" y="2807525"/>
            <a:ext cx="3738821" cy="13436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RGSRJE+MVAHVA+ArialMT"/>
                <a:cs typeface="RGSRJE+MVAHVA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WRUDFB+MS-UIGothic"/>
                <a:cs typeface="WRUDFB+MS-UIGothic"/>
              </a:rPr>
              <a:t>新版指南更新内容解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读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RGSRJE+MVAHVA+ArialMT"/>
                <a:cs typeface="RGSRJE+MVAHVA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WRUDFB+MS-UIGothic"/>
                <a:cs typeface="WRUDFB+MS-UIGothic"/>
              </a:rPr>
              <a:t>理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WRUDFB+MS-UIGothic"/>
                <a:cs typeface="WRUDFB+MS-UIGothic"/>
              </a:rPr>
              <a:t>践案例分享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GDNWBL+VCGNQU+MicrosoftYaHei-Bold"/>
                <a:cs typeface="GDNWBL+VCGNQU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WRUDFB+MS-UIGothic"/>
                <a:cs typeface="WRUDFB+MS-UIGothic"/>
              </a:rPr>
              <a:t>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09FFF"/>
                </a:solidFill>
                <a:latin typeface="WRUDFB+MS-UIGothic"/>
                <a:cs typeface="WRUDFB+MS-UIGothic"/>
              </a:rPr>
              <a:t>与分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WRUDFB+MS-UIGothic"/>
                <a:cs typeface="WRUDFB+MS-UIGothic"/>
              </a:rPr>
              <a:t>定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WRUDFB+MS-UIGothic"/>
                <a:cs typeface="WRUDFB+MS-UIGothic"/>
              </a:rPr>
              <a:t>分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WRUDFB+MS-UIGothic"/>
                <a:cs typeface="WRUDFB+MS-UIGothic"/>
              </a:rPr>
              <a:t>流行病学特点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609FFF"/>
                </a:solidFill>
                <a:latin typeface="WRUDFB+MS-UIGothic"/>
                <a:cs typeface="WRUDFB+MS-UIGothic"/>
              </a:rPr>
              <a:t>病率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WRUDFB+MS-UIGothic"/>
                <a:cs typeface="WRUDFB+MS-UIGothic"/>
              </a:rPr>
              <a:t>危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险</a:t>
            </a:r>
            <a:r>
              <a:rPr sz="1550" spc="25">
                <a:solidFill>
                  <a:srgbClr val="609FFF"/>
                </a:solidFill>
                <a:latin typeface="WRUDFB+MS-UIGothic"/>
                <a:cs typeface="WRUDFB+MS-UIGothic"/>
              </a:rPr>
              <a:t>因素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609FFF"/>
                </a:solidFill>
                <a:latin typeface="WRUDFB+MS-UIGothic"/>
                <a:cs typeface="WRUDFB+MS-UIGothic"/>
              </a:rPr>
              <a:t>断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609FFF"/>
                </a:solidFill>
                <a:latin typeface="WRUDFB+MS-UIGothic"/>
                <a:cs typeface="WRUDFB+MS-UIGothic"/>
              </a:rPr>
              <a:t>准与流程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2300" spc="25">
                <a:solidFill>
                  <a:srgbClr val="FFFFFF"/>
                </a:solidFill>
                <a:latin typeface="WRUDFB+MS-UIGothic"/>
                <a:cs typeface="WRUDFB+MS-UIGothic"/>
              </a:rPr>
              <a:t>断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FFFFFF"/>
                </a:solidFill>
                <a:latin typeface="WRUDFB+MS-UIGothic"/>
                <a:cs typeface="WRUDFB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癌肝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移的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断主要依靠影像学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和病理学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断，其中影像学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包括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超声、</a:t>
            </a:r>
            <a:r>
              <a:rPr sz="1350">
                <a:solidFill>
                  <a:srgbClr val="FFFFFF"/>
                </a:solidFill>
                <a:latin typeface="HQVCDT+EJEVLT+MicrosoftYaHei"/>
                <a:cs typeface="HQVCDT+EJEVLT+MicrosoftYaHei"/>
              </a:rPr>
              <a:t>CT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、</a:t>
            </a:r>
            <a:r>
              <a:rPr sz="1350">
                <a:solidFill>
                  <a:srgbClr val="FFFFFF"/>
                </a:solidFill>
                <a:latin typeface="HQVCDT+EJEVLT+MicrosoftYaHei"/>
                <a:cs typeface="HQVCDT+EJEVLT+MicrosoftYaHei"/>
              </a:rPr>
              <a:t>MRI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和</a:t>
            </a:r>
            <a:r>
              <a:rPr sz="1350">
                <a:solidFill>
                  <a:srgbClr val="FFFFFF"/>
                </a:solidFill>
                <a:latin typeface="HQVCDT+EJEVLT+MicrosoftYaHei"/>
                <a:cs typeface="HQVCDT+EJEVLT+MicrosoftYaHei"/>
              </a:rPr>
              <a:t>PET-CT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2300" spc="25">
                <a:solidFill>
                  <a:srgbClr val="FFFFFF"/>
                </a:solidFill>
                <a:latin typeface="WRUDFB+MS-UIGothic"/>
                <a:cs typeface="WRUDFB+MS-UIGothic"/>
              </a:rPr>
              <a:t>断流程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癌肝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，医生通常会首先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行体格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，初步了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解患者的病情，然后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行影像学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一步明确是否存在肝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移，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于疑似肝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移的患者，可以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行肝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穿刺活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，以明确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WRUDFB+MS-UIGothic"/>
                <a:cs typeface="WRUDFB+MS-UIGothic"/>
              </a:rPr>
              <a:t>断。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GDNWBL+VCGNQU+MicrosoftYaHei-Bold"/>
                <a:cs typeface="GDNWBL+VCGNQU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WRUDFB+MS-UIGothic"/>
                <a:cs typeface="WRUDFB+MS-UIGothic"/>
              </a:rPr>
              <a:t>物治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DNWBL+VCGNQU+MicrosoftYaHei-Bold"/>
                <a:cs typeface="GDNWBL+VCGNQ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DNWBL+VCGNQU+MicrosoftYaHei-Bold"/>
                <a:cs typeface="GDNWBL+VCGNQ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DNWBL+VCGNQU+MicrosoftYaHei-Bold"/>
                <a:cs typeface="GDNWBL+VCGNQU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WRUDFB+MS-UIGothic"/>
                <a:cs typeface="WRUDFB+MS-UIGothic"/>
              </a:rPr>
              <a:t>化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疗药</a:t>
            </a:r>
            <a:r>
              <a:rPr sz="2000">
                <a:solidFill>
                  <a:srgbClr val="609FFF"/>
                </a:solidFill>
                <a:latin typeface="WRUDFB+MS-UIGothic"/>
                <a:cs typeface="WRUDFB+MS-UIGothic"/>
              </a:rPr>
              <a:t>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WRUDFB+MS-UIGothic"/>
                <a:cs typeface="WRUDFB+MS-UIGothic"/>
              </a:rPr>
              <a:t>靶向治</a:t>
            </a:r>
            <a:r>
              <a:rPr sz="2000">
                <a:solidFill>
                  <a:srgbClr val="609F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WRUDFB+MS-UIGothic"/>
                <a:cs typeface="WRUDFB+MS-UIGothic"/>
              </a:rPr>
              <a:t>免疫治</a:t>
            </a:r>
            <a:r>
              <a:rPr sz="2000">
                <a:solidFill>
                  <a:srgbClr val="609FFF"/>
                </a:solidFill>
                <a:latin typeface="SimSun"/>
                <a:cs typeface="SimSun"/>
              </a:rPr>
              <a:t>疗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WRUDFB+MS-UIGothic"/>
                <a:cs typeface="WRUDFB+MS-UIGothic"/>
              </a:rPr>
              <a:t>手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609FFF"/>
                </a:solidFill>
                <a:latin typeface="WRUDFB+MS-UIGothic"/>
                <a:cs typeface="WRUDFB+MS-UIGothic"/>
              </a:rPr>
              <a:t>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WRUDFB+MS-UIGothic"/>
                <a:cs typeface="WRUDFB+MS-UIGothic"/>
              </a:rPr>
              <a:t>肝切除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WRUDFB+MS-UIGothic"/>
                <a:cs typeface="WRUDFB+MS-UIGothic"/>
              </a:rPr>
              <a:t>肝移植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WRUDFB+MS-UIGothic"/>
                <a:cs typeface="WRUDFB+MS-UIGothic"/>
              </a:rPr>
              <a:t>射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频</a:t>
            </a:r>
            <a:r>
              <a:rPr sz="2300" spc="23">
                <a:solidFill>
                  <a:srgbClr val="609FFF"/>
                </a:solidFill>
                <a:latin typeface="WRUDFB+MS-UIGothic"/>
                <a:cs typeface="WRUDFB+MS-UIGothic"/>
              </a:rPr>
              <a:t>消融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WRUDFB+MS-UIGothic"/>
                <a:cs typeface="WRUDFB+MS-UIGothic"/>
              </a:rPr>
              <a:t>其他治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609FFF"/>
                </a:solidFill>
                <a:latin typeface="WRUDFB+MS-UIGothic"/>
                <a:cs typeface="WRUDFB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1889" y="17099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WRUDFB+MS-UIGothic"/>
                <a:cs typeface="WRUDFB+MS-UIGothic"/>
              </a:rPr>
              <a:t>放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11944" y="17099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热疗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RUDFB+MS-UIGothic"/>
                <a:cs typeface="WRUDFB+MS-UIGothic"/>
              </a:rPr>
              <a:t>利用放射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线杀</a:t>
            </a:r>
            <a:r>
              <a:rPr sz="1500">
                <a:solidFill>
                  <a:srgbClr val="FFFDFD"/>
                </a:solidFill>
                <a:latin typeface="WRUDFB+MS-UIGothic"/>
                <a:cs typeface="WRUDFB+MS-UIGothic"/>
              </a:rPr>
              <a:t>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DFD"/>
                </a:solidFill>
                <a:latin typeface="WRUDFB+MS-UIGothic"/>
                <a:cs typeface="WRUDFB+MS-UIGothic"/>
              </a:rPr>
              <a:t>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WRUDFB+MS-UIGothic"/>
                <a:cs typeface="WRUDFB+MS-UIGothic"/>
              </a:rPr>
              <a:t>胞，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FFFDFD"/>
                </a:solidFill>
                <a:latin typeface="WRUDFB+MS-UIGothic"/>
                <a:cs typeface="WRUDFB+MS-UIGothic"/>
              </a:rPr>
              <a:t>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DFD"/>
                </a:solidFill>
                <a:latin typeface="WRUDFB+MS-UIGothic"/>
                <a:cs typeface="WRUDFB+MS-UIGothic"/>
              </a:rPr>
              <a:t>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RUDFB+MS-UIGothic"/>
                <a:cs typeface="WRUDFB+MS-UIGothic"/>
              </a:rPr>
              <a:t>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WRUDFB+MS-UIGothic"/>
                <a:cs typeface="WRUDFB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DFD"/>
                </a:solidFill>
                <a:latin typeface="WRUDFB+MS-UIGothic"/>
                <a:cs typeface="WRUDFB+MS-UIGothic"/>
              </a:rPr>
              <a:t>解症状。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RUDFB+MS-UIGothic"/>
                <a:cs typeface="WRUDFB+MS-UIGothic"/>
              </a:rPr>
              <a:t>利用高温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杀</a:t>
            </a:r>
            <a:r>
              <a:rPr sz="1500">
                <a:solidFill>
                  <a:srgbClr val="FFFDFD"/>
                </a:solidFill>
                <a:latin typeface="WRUDFB+MS-UIGothic"/>
                <a:cs typeface="WRUDFB+MS-UIGothic"/>
              </a:rPr>
              <a:t>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DFD"/>
                </a:solidFill>
                <a:latin typeface="WRUDFB+MS-UIGothic"/>
                <a:cs typeface="WRUDFB+MS-UIGothic"/>
              </a:rPr>
              <a:t>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WRUDFB+MS-UIGothic"/>
                <a:cs typeface="WRUDFB+MS-UIGothic"/>
              </a:rPr>
              <a:t>胞，提高局部治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WRUDFB+MS-UIGothic"/>
                <a:cs typeface="WRUDFB+MS-UIGothic"/>
              </a:rPr>
              <a:t>效果。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WRUDFB+MS-UIGothic"/>
                <a:cs typeface="WRUDFB+MS-UIGothic"/>
              </a:rPr>
              <a:t>介入治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RUDFB+MS-UIGothic"/>
                <a:cs typeface="WRUDFB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过导</a:t>
            </a:r>
            <a:r>
              <a:rPr sz="1500">
                <a:solidFill>
                  <a:srgbClr val="FFFDFD"/>
                </a:solidFill>
                <a:latin typeface="WRUDFB+MS-UIGothic"/>
                <a:cs typeface="WRUDFB+MS-UIGothic"/>
              </a:rPr>
              <a:t>管将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WRUDFB+MS-UIGothic"/>
                <a:cs typeface="WRUDFB+MS-UIGothic"/>
              </a:rPr>
              <a:t>物或栓塞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DFD"/>
                </a:solidFill>
                <a:latin typeface="WRUDFB+MS-UIGothic"/>
                <a:cs typeface="WRUDFB+MS-UIGothic"/>
              </a:rPr>
              <a:t>注入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DFD"/>
                </a:solidFill>
                <a:latin typeface="WRUDFB+MS-UIGothic"/>
                <a:cs typeface="WRUDFB+MS-UIGothic"/>
              </a:rPr>
              <a:t>瘤血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RUDFB+MS-UIGothic"/>
                <a:cs typeface="WRUDFB+MS-UIGothic"/>
              </a:rPr>
              <a:t>管，抑制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DFD"/>
                </a:solidFill>
                <a:latin typeface="WRUDFB+MS-UIGothic"/>
                <a:cs typeface="WRUDFB+MS-UIGothic"/>
              </a:rPr>
              <a:t>瘤生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WRUDFB+MS-UIGothic"/>
                <a:cs typeface="WRUDF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https://d.book118.com/066230104235010051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RGSRJE+MVAHVA+ArialMT</vt:lpstr>
      <vt:lpstr>Times New Roman</vt:lpstr>
      <vt:lpstr>WRUDFB+MS-UIGothic</vt:lpstr>
      <vt:lpstr>SimSun</vt:lpstr>
      <vt:lpstr>GDNWBL+VCGNQU+MicrosoftYaHei-Bold</vt:lpstr>
      <vt:lpstr>HQVCDT+EJEVLT+MicrosoftYaHei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2024-09-18T00:41:01.205</cp:lastPrinted>
  <dcterms:created xsi:type="dcterms:W3CDTF">2024-09-17T16:41:01Z</dcterms:created>
  <dcterms:modified xsi:type="dcterms:W3CDTF">2024-09-17T16:41:02Z</dcterms:modified>
</cp:coreProperties>
</file>