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B129B92-6CFD-444A-82CD-500DA976080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DE0E79A-074F-4D7A-904C-EEB73CF25B8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692DDED-7BCD-456D-95F8-2B11BE4C149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F6212E7-AA1B-47B6-94CB-AFD909B3EE8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5489809-F90A-41DF-BEC4-CFFED1987CC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338B1D8-2A47-40D5-98CE-8B79282E2F6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1231D9A-39DB-4C8B-9610-F48B6D84FDB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93F2AC2-468C-44A7-A125-DF9CFBC5336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5B6CD7B-FBD6-4DBF-B972-C6094428372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8249348-81FE-408A-91A3-E76625F7C43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94A400D-9A18-4605-9159-6BCD14F1185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66233214230010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128185" y="966907"/>
            <a:ext cx="7248525" cy="16573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rgbClr val="FFFFFF">
                    <a:alpha val="100000"/>
                  </a:srgbClr>
                </a:solidFill>
                <a:latin typeface="Microsoft Yahei"/>
                <a:ea typeface="Microsoft Yahei"/>
                <a:cs typeface="Microsoft Yahei"/>
              </a:rPr>
              <a:t>桥梁工程施工验收规范中的工程安全验收指标</a:t>
            </a:r>
          </a:p>
        </p:txBody>
      </p:sp>
      <p:sp>
        <p:nvSpPr>
          <p:cNvPr id="3" name="TextBox 3"/>
          <p:cNvSpPr txBox="1"/>
          <p:nvPr/>
        </p:nvSpPr>
        <p:spPr>
          <a:xfrm>
            <a:off x="1900086" y="4308288"/>
            <a:ext cx="3867150" cy="4953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汇报人：</a:t>
            </a:r>
          </a:p>
        </p:txBody>
      </p:sp>
      <p:sp>
        <p:nvSpPr>
          <p:cNvPr id="4" name="TextBox 4"/>
          <p:cNvSpPr txBox="1"/>
          <p:nvPr/>
        </p:nvSpPr>
        <p:spPr>
          <a:xfrm>
            <a:off x="1900086" y="5113460"/>
            <a:ext cx="4267200" cy="5048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a:solidFill>
                  <a:srgbClr val="FFFFFF">
                    <a:alpha val="100000"/>
                  </a:srgbClr>
                </a:solidFill>
                <a:latin typeface="Microsoft Yahei"/>
                <a:ea typeface="Microsoft Yahei"/>
                <a:cs typeface="Microsoft Yahei"/>
              </a:rPr>
              <a:t>汇报时间：</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238974" y="1001061"/>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00" b="1">
                <a:solidFill>
                  <a:srgbClr val="FFFFFF">
                    <a:alpha val="100000"/>
                  </a:srgbClr>
                </a:solidFill>
                <a:latin typeface="微软雅黑"/>
                <a:ea typeface="微软雅黑"/>
                <a:cs typeface="微软雅黑"/>
              </a:rPr>
              <a:t>目录</a:t>
            </a:r>
            <a:endParaRPr lang="en-US" sz="1100"/>
          </a:p>
        </p:txBody>
      </p:sp>
      <p:sp>
        <p:nvSpPr>
          <p:cNvPr id="4" name="AutoShape 4"/>
          <p:cNvSpPr/>
          <p:nvPr/>
        </p:nvSpPr>
        <p:spPr>
          <a:xfrm>
            <a:off x="3238974" y="1860445"/>
            <a:ext cx="3256160" cy="572922"/>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b="1">
                <a:solidFill>
                  <a:srgbClr val="FFFFFF">
                    <a:alpha val="100000"/>
                  </a:srgbClr>
                </a:solidFill>
                <a:latin typeface="微软雅黑"/>
                <a:ea typeface="微软雅黑"/>
                <a:cs typeface="微软雅黑"/>
              </a:rPr>
              <a:t>CONTENTS</a:t>
            </a:r>
            <a:endParaRPr lang="en-US" sz="1100"/>
          </a:p>
        </p:txBody>
      </p:sp>
      <p:sp>
        <p:nvSpPr>
          <p:cNvPr id="5" name="TextBox 5"/>
          <p:cNvSpPr txBox="1"/>
          <p:nvPr/>
        </p:nvSpPr>
        <p:spPr>
          <a:xfrm>
            <a:off x="5175388" y="948549"/>
            <a:ext cx="6449687" cy="496090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引言</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施工前的安全验收指标</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施工中的安全验收指标</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施工后的安全验收指标</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安全验收指标的执行与监督</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317352" y="2013882"/>
            <a:ext cx="3450158" cy="1322592"/>
            <a:chOff x="5317352" y="2013882"/>
            <a:chExt cx="3450158" cy="1322592"/>
          </a:xfrm>
        </p:grpSpPr>
        <p:sp>
          <p:nvSpPr>
            <p:cNvPr id="3" name="TextBox 3"/>
            <p:cNvSpPr txBox="1"/>
            <p:nvPr/>
          </p:nvSpPr>
          <p:spPr>
            <a:xfrm>
              <a:off x="5317352"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9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5239595" y="4297030"/>
            <a:ext cx="5964684"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375"/>
              </a:spcBef>
            </a:pPr>
            <a:r>
              <a:rPr lang="en-US" sz="3600" b="1">
                <a:solidFill>
                  <a:srgbClr val="FFFFFF">
                    <a:alpha val="100000"/>
                  </a:srgbClr>
                </a:solidFill>
                <a:latin typeface="Microsoft Yahei"/>
                <a:ea typeface="Microsoft Yahei"/>
                <a:cs typeface="Microsoft Yahei"/>
              </a:rPr>
              <a:t>引言</a:t>
            </a:r>
          </a:p>
        </p:txBody>
      </p:sp>
      <p:grpSp>
        <p:nvGrpSpPr>
          <p:cNvPr id="5" name="Group 5"/>
          <p:cNvGrpSpPr/>
          <p:nvPr/>
        </p:nvGrpSpPr>
        <p:grpSpPr>
          <a:xfrm>
            <a:off x="5370845" y="3505984"/>
            <a:ext cx="2156600" cy="638034"/>
            <a:chOff x="5370845" y="3505984"/>
            <a:chExt cx="2156600" cy="638034"/>
          </a:xfrm>
        </p:grpSpPr>
        <p:sp>
          <p:nvSpPr>
            <p:cNvPr id="6" name="TextBox 6"/>
            <p:cNvSpPr txBox="1"/>
            <p:nvPr/>
          </p:nvSpPr>
          <p:spPr>
            <a:xfrm>
              <a:off x="5370845" y="3505984"/>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CHAPTER</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2500" r="12500"/>
          <a:stretch>
            <a:fillRect/>
          </a:stretch>
        </p:blipFill>
        <p:spPr>
          <a:xfrm>
            <a:off x="939482" y="1415327"/>
            <a:ext cx="4843295"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桥梁工程作为重要的交通基础设施，其施工质量和安全对交通运输安全和社会经济发展具有重要意义。因此，对桥梁工程施工进行验收是确保工程质量的重要环节。</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随着科技的进步和工程实践经验的积累，桥梁工程施工验收规范不断完善，其中工程安全验收指标是规范中的重要内容，用于评估桥梁工程的安全性能和可靠性。</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工程安全验收指标是衡量桥梁工程施工质量的重要标准，通过科学合理的验收指标，可以全面评估桥梁工程的稳定性和安全性，有效预防工程事故的发生。</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完善的工程安全验收指标体系能够为桥梁工程的施工管理提供指导和依据，促进施工质量的提高，同时也有利于提高桥梁工程的安全性和耐久性，延长工程使用寿命。</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验收指标的重要性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317352" y="2013882"/>
            <a:ext cx="3450158" cy="1322592"/>
            <a:chOff x="5317352" y="2013882"/>
            <a:chExt cx="3450158" cy="1322592"/>
          </a:xfrm>
        </p:grpSpPr>
        <p:sp>
          <p:nvSpPr>
            <p:cNvPr id="3" name="TextBox 3"/>
            <p:cNvSpPr txBox="1"/>
            <p:nvPr/>
          </p:nvSpPr>
          <p:spPr>
            <a:xfrm>
              <a:off x="5317352"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9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5239595" y="4297030"/>
            <a:ext cx="5964684"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375"/>
              </a:spcBef>
            </a:pPr>
            <a:r>
              <a:rPr lang="en-US" sz="3600" b="1">
                <a:solidFill>
                  <a:srgbClr val="FFFFFF">
                    <a:alpha val="100000"/>
                  </a:srgbClr>
                </a:solidFill>
                <a:latin typeface="Microsoft Yahei"/>
                <a:ea typeface="Microsoft Yahei"/>
                <a:cs typeface="Microsoft Yahei"/>
              </a:rPr>
              <a:t>施工前的安全验收指标</a:t>
            </a:r>
          </a:p>
        </p:txBody>
      </p:sp>
      <p:grpSp>
        <p:nvGrpSpPr>
          <p:cNvPr id="5" name="Group 5"/>
          <p:cNvGrpSpPr/>
          <p:nvPr/>
        </p:nvGrpSpPr>
        <p:grpSpPr>
          <a:xfrm>
            <a:off x="5370845" y="3505984"/>
            <a:ext cx="2156600" cy="638034"/>
            <a:chOff x="5370845" y="3505984"/>
            <a:chExt cx="2156600" cy="638034"/>
          </a:xfrm>
        </p:grpSpPr>
        <p:sp>
          <p:nvSpPr>
            <p:cNvPr id="6" name="TextBox 6"/>
            <p:cNvSpPr txBox="1"/>
            <p:nvPr/>
          </p:nvSpPr>
          <p:spPr>
            <a:xfrm>
              <a:off x="5370845" y="3505984"/>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CHAPTER</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施工方案是否符合国家安全标准</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评估施工方案是否遵循国家和地方的安全标准，确保施工过程的安全性。</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施工风险评估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对施工方案中的各个环节进行风险评估，识别潜在的安全隐患，并提出相应的预防措施。</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施工方案的安全性评估</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核实施工队伍是否具备相应的安全资质，确保其具备完成施工任务的能力。</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对施工人员进行安全培训和考核，确保他们了解并遵循安全操作规程。</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施工队伍的安全资质审核</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安全培训与考核</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施工队伍资质审查</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施工材料的安全检测</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材料质量检测</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对进场的施工材料进行质量检测，确保其符合设计要求和安全标准。</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材料存储与使用</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检查材料的存储和使用是否符合安全规定，防止因材料问题引发的安全事故。</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317352" y="2013882"/>
            <a:ext cx="3450158" cy="1322592"/>
            <a:chOff x="5317352" y="2013882"/>
            <a:chExt cx="3450158" cy="1322592"/>
          </a:xfrm>
        </p:grpSpPr>
        <p:sp>
          <p:nvSpPr>
            <p:cNvPr id="3" name="TextBox 3"/>
            <p:cNvSpPr txBox="1"/>
            <p:nvPr/>
          </p:nvSpPr>
          <p:spPr>
            <a:xfrm>
              <a:off x="5317352"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9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5239595" y="4297030"/>
            <a:ext cx="5964684"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375"/>
              </a:spcBef>
            </a:pPr>
            <a:r>
              <a:rPr lang="en-US" sz="3600" b="1">
                <a:solidFill>
                  <a:srgbClr val="FFFFFF">
                    <a:alpha val="100000"/>
                  </a:srgbClr>
                </a:solidFill>
                <a:latin typeface="Microsoft Yahei"/>
                <a:ea typeface="Microsoft Yahei"/>
                <a:cs typeface="Microsoft Yahei"/>
              </a:rPr>
              <a:t>施工中的安全验收指标</a:t>
            </a:r>
          </a:p>
        </p:txBody>
      </p:sp>
      <p:grpSp>
        <p:nvGrpSpPr>
          <p:cNvPr id="5" name="Group 5"/>
          <p:cNvGrpSpPr/>
          <p:nvPr/>
        </p:nvGrpSpPr>
        <p:grpSpPr>
          <a:xfrm>
            <a:off x="5370845" y="3505984"/>
            <a:ext cx="2156600" cy="638034"/>
            <a:chOff x="5370845" y="3505984"/>
            <a:chExt cx="2156600" cy="638034"/>
          </a:xfrm>
        </p:grpSpPr>
        <p:sp>
          <p:nvSpPr>
            <p:cNvPr id="6" name="TextBox 6"/>
            <p:cNvSpPr txBox="1"/>
            <p:nvPr/>
          </p:nvSpPr>
          <p:spPr>
            <a:xfrm>
              <a:off x="5370845" y="3505984"/>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CHAPTER</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设备维护与保养</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定期对施工设备进行检查、保养和维修，确保设备处于良好工作状态。</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安全操作规程</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制定并实施设备安全操作规程，确保操作人员熟悉设备性能和操作要点。</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特种设备管理</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对特种设备进行特别管理，如起重机械、压力容器等，确保其安全运行。</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施工设备的安全操作</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https://d.book118.com/066233214230010030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83502"/>
      </a:lt1>
      <a:dk2>
        <a:srgbClr val="E7FFE3"/>
      </a:dk2>
      <a:lt2>
        <a:srgbClr val="000000"/>
      </a:lt2>
      <a:accent1>
        <a:srgbClr val="45AE37"/>
      </a:accent1>
      <a:accent2>
        <a:srgbClr val="38B526"/>
      </a:accent2>
      <a:accent3>
        <a:srgbClr val="007D49"/>
      </a:accent3>
      <a:accent4>
        <a:srgbClr val="90DA33"/>
      </a:accent4>
      <a:accent5>
        <a:srgbClr val="CBED6A"/>
      </a:accent5>
      <a:accent6>
        <a:srgbClr val="FF9CEA"/>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51</Paragraphs>
  <Slides>12</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12</vt:i4>
      </vt:variant>
    </vt:vector>
  </HeadingPairs>
  <TitlesOfParts>
    <vt:vector baseType="lpstr" size="17">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2024-08-29T04:19:47.339</cp:lastPrinted>
  <dcterms:created xsi:type="dcterms:W3CDTF">2024-08-28T20:19:47Z</dcterms:created>
  <dcterms:modified xsi:type="dcterms:W3CDTF">2024-08-28T20:19:49Z</dcterms:modified>
</cp:coreProperties>
</file>