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0" r:id="rId38"/>
  </p:sldIdLst>
  <p:sldSz cx="12192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tags" Target="tags/tag45.xml" /><Relationship Id="rId4" Type="http://schemas.openxmlformats.org/officeDocument/2006/relationships/slide" Target="slides/slide1.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D7C55B-9882-4451-B606-2E142E12302D}" type="datetimeFigureOut">
              <a:rPr lang="zh-CN" altLang="en-US" smtClean="0"/>
              <a:t>2021/2/6</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DA9C3E-6D87-4C29-8288-8701A99FA877}" type="slidenum">
              <a:rPr lang="zh-CN" altLang="en-US" smtClean="0"/>
              <a:t>‹#›</a:t>
            </a:fld>
            <a:endParaRPr lang="zh-CN" altLang="en-US"/>
          </a:p>
        </p:txBody>
      </p:sp>
    </p:spTree>
    <p:extLst>
      <p:ext uri="{BB962C8B-B14F-4D97-AF65-F5344CB8AC3E}">
        <p14:creationId xmlns:p14="http://schemas.microsoft.com/office/powerpoint/2010/main" val="257844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A959C3D-E838-4365-9CE3-0B647417468D}" type="slidenum">
              <a:rPr lang="zh-CN" altLang="en-US" smtClean="0"/>
              <a:t>1</a:t>
            </a:fld>
            <a:endParaRPr lang="zh-CN" altLang="en-US"/>
          </a:p>
        </p:txBody>
      </p:sp>
    </p:spTree>
    <p:extLst>
      <p:ext uri="{BB962C8B-B14F-4D97-AF65-F5344CB8AC3E}">
        <p14:creationId xmlns:p14="http://schemas.microsoft.com/office/powerpoint/2010/main" val="566501529"/>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6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a:solidFill>
                  <a:schemeClr val="tx1"/>
                </a:solidFill>
                <a:latin typeface="Arial" pitchFamily="34" charset="0"/>
                <a:ea typeface="宋体" pitchFamily="2" charset="-122"/>
              </a:defRPr>
            </a:lvl1pPr>
            <a:lvl2pPr marL="742950" indent="-285750">
              <a:defRPr sz="2200">
                <a:solidFill>
                  <a:schemeClr val="tx1"/>
                </a:solidFill>
                <a:latin typeface="Arial" pitchFamily="34" charset="0"/>
                <a:ea typeface="宋体" pitchFamily="2" charset="-122"/>
              </a:defRPr>
            </a:lvl2pPr>
            <a:lvl3pPr marL="1143000" indent="-228600">
              <a:defRPr sz="2200">
                <a:solidFill>
                  <a:schemeClr val="tx1"/>
                </a:solidFill>
                <a:latin typeface="Arial" pitchFamily="34" charset="0"/>
                <a:ea typeface="宋体" pitchFamily="2" charset="-122"/>
              </a:defRPr>
            </a:lvl3pPr>
            <a:lvl4pPr marL="1600200" indent="-228600">
              <a:defRPr sz="2200">
                <a:solidFill>
                  <a:schemeClr val="tx1"/>
                </a:solidFill>
                <a:latin typeface="Arial" pitchFamily="34" charset="0"/>
                <a:ea typeface="宋体" pitchFamily="2" charset="-122"/>
              </a:defRPr>
            </a:lvl4pPr>
            <a:lvl5pPr marL="2057400" indent="-228600">
              <a:defRPr sz="2200">
                <a:solidFill>
                  <a:schemeClr val="tx1"/>
                </a:solidFill>
                <a:latin typeface="Arial" pitchFamily="34" charset="0"/>
                <a:ea typeface="宋体" pitchFamily="2" charset="-122"/>
              </a:defRPr>
            </a:lvl5pPr>
            <a:lvl6pPr marL="2514600" indent="-228600" algn="ctr" eaLnBrk="0" fontAlgn="base" hangingPunct="0">
              <a:spcBef>
                <a:spcPct val="0"/>
              </a:spcBef>
              <a:spcAft>
                <a:spcPct val="0"/>
              </a:spcAft>
              <a:defRPr sz="2200">
                <a:solidFill>
                  <a:schemeClr val="tx1"/>
                </a:solidFill>
                <a:latin typeface="Arial" pitchFamily="34" charset="0"/>
                <a:ea typeface="宋体" pitchFamily="2" charset="-122"/>
              </a:defRPr>
            </a:lvl6pPr>
            <a:lvl7pPr marL="2971800" indent="-228600" algn="ctr" eaLnBrk="0" fontAlgn="base" hangingPunct="0">
              <a:spcBef>
                <a:spcPct val="0"/>
              </a:spcBef>
              <a:spcAft>
                <a:spcPct val="0"/>
              </a:spcAft>
              <a:defRPr sz="2200">
                <a:solidFill>
                  <a:schemeClr val="tx1"/>
                </a:solidFill>
                <a:latin typeface="Arial" pitchFamily="34" charset="0"/>
                <a:ea typeface="宋体" pitchFamily="2" charset="-122"/>
              </a:defRPr>
            </a:lvl7pPr>
            <a:lvl8pPr marL="3429000" indent="-228600" algn="ctr" eaLnBrk="0" fontAlgn="base" hangingPunct="0">
              <a:spcBef>
                <a:spcPct val="0"/>
              </a:spcBef>
              <a:spcAft>
                <a:spcPct val="0"/>
              </a:spcAft>
              <a:defRPr sz="2200">
                <a:solidFill>
                  <a:schemeClr val="tx1"/>
                </a:solidFill>
                <a:latin typeface="Arial" pitchFamily="34" charset="0"/>
                <a:ea typeface="宋体" pitchFamily="2" charset="-122"/>
              </a:defRPr>
            </a:lvl8pPr>
            <a:lvl9pPr marL="3886200" indent="-228600" algn="ctr" eaLnBrk="0" fontAlgn="base" hangingPunct="0">
              <a:spcBef>
                <a:spcPct val="0"/>
              </a:spcBef>
              <a:spcAft>
                <a:spcPct val="0"/>
              </a:spcAft>
              <a:defRPr sz="2200">
                <a:solidFill>
                  <a:schemeClr val="tx1"/>
                </a:solidFill>
                <a:latin typeface="Arial" pitchFamily="34" charset="0"/>
                <a:ea typeface="宋体" pitchFamily="2" charset="-122"/>
              </a:defRPr>
            </a:lvl9pPr>
          </a:lstStyle>
          <a:p>
            <a:fld id="{C8212277-86A0-4A5A-B953-1FBEE2D4BAFB}" type="slidenum">
              <a:rPr lang="zh-CN" altLang="en-US" sz="1200">
                <a:latin typeface="Times New Roman" panose="02020603050405020304" pitchFamily="18" charset="0"/>
              </a:rPr>
              <a:t>4</a:t>
            </a:fld>
            <a:endParaRPr lang="en-US" altLang="zh-CN" sz="1200">
              <a:latin typeface="Times New Roman" panose="02020603050405020304" pitchFamily="18" charset="0"/>
            </a:endParaRPr>
          </a:p>
        </p:txBody>
      </p:sp>
      <p:sp>
        <p:nvSpPr>
          <p:cNvPr id="40963" name="Rectangle 2"/>
          <p:cNvSpPr>
            <a:spLocks noGrp="1" noRot="1" noChangeAspect="1" noChangeArrowheads="1" noTextEdit="1"/>
          </p:cNvSpPr>
          <p:nvPr>
            <p:ph type="sldImg"/>
          </p:nvPr>
        </p:nvSpPr>
        <p:spPr>
          <a:xfrm>
            <a:off x="68263" y="750888"/>
            <a:ext cx="6594475" cy="3709987"/>
          </a:xfrm>
          <a:ln w="12700" cap="flat">
            <a:solidFill>
              <a:schemeClr val="tx1"/>
            </a:solidFill>
          </a:ln>
        </p:spPr>
      </p:sp>
      <p:sp>
        <p:nvSpPr>
          <p:cNvPr id="40964" name="Rectangle 3"/>
          <p:cNvSpPr>
            <a:spLocks noGrp="1" noChangeArrowheads="1"/>
          </p:cNvSpPr>
          <p:nvPr>
            <p:ph type="body" idx="1"/>
          </p:nvPr>
        </p:nvSpPr>
        <p:spPr>
          <a:xfrm>
            <a:off x="911225" y="4714875"/>
            <a:ext cx="4906963"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r>
              <a:rPr lang="en-US" altLang="zh-CN">
                <a:latin typeface="Arial" pitchFamily="34" charset="0"/>
                <a:ea typeface="楷体" panose="02010609060101010101" pitchFamily="49" charset="-122"/>
              </a:rPr>
              <a:t>Notes:</a:t>
            </a:r>
          </a:p>
          <a:p>
            <a:endParaRPr lang="en-US" altLang="zh-CN">
              <a:latin typeface="Arial" pitchFamily="34" charset="0"/>
              <a:ea typeface="楷体" panose="02010609060101010101" pitchFamily="49" charset="-122"/>
            </a:endParaRPr>
          </a:p>
        </p:txBody>
      </p:sp>
      <p:sp>
        <p:nvSpPr>
          <p:cNvPr id="40965" name="Line 4"/>
          <p:cNvSpPr>
            <a:spLocks noChangeShapeType="1"/>
          </p:cNvSpPr>
          <p:nvPr/>
        </p:nvSpPr>
        <p:spPr bwMode="auto">
          <a:xfrm>
            <a:off x="960438" y="508000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66" name="Line 5"/>
          <p:cNvSpPr>
            <a:spLocks noChangeShapeType="1"/>
          </p:cNvSpPr>
          <p:nvPr/>
        </p:nvSpPr>
        <p:spPr bwMode="auto">
          <a:xfrm>
            <a:off x="960438" y="5330825"/>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67" name="Line 6"/>
          <p:cNvSpPr>
            <a:spLocks noChangeShapeType="1"/>
          </p:cNvSpPr>
          <p:nvPr/>
        </p:nvSpPr>
        <p:spPr bwMode="auto">
          <a:xfrm>
            <a:off x="960438" y="558006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68" name="Line 7"/>
          <p:cNvSpPr>
            <a:spLocks noChangeShapeType="1"/>
          </p:cNvSpPr>
          <p:nvPr/>
        </p:nvSpPr>
        <p:spPr bwMode="auto">
          <a:xfrm>
            <a:off x="960438" y="582930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69" name="Line 8"/>
          <p:cNvSpPr>
            <a:spLocks noChangeShapeType="1"/>
          </p:cNvSpPr>
          <p:nvPr/>
        </p:nvSpPr>
        <p:spPr bwMode="auto">
          <a:xfrm>
            <a:off x="960438" y="608330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0" name="Line 9"/>
          <p:cNvSpPr>
            <a:spLocks noChangeShapeType="1"/>
          </p:cNvSpPr>
          <p:nvPr/>
        </p:nvSpPr>
        <p:spPr bwMode="auto">
          <a:xfrm>
            <a:off x="960438" y="633095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1" name="Line 10"/>
          <p:cNvSpPr>
            <a:spLocks noChangeShapeType="1"/>
          </p:cNvSpPr>
          <p:nvPr/>
        </p:nvSpPr>
        <p:spPr bwMode="auto">
          <a:xfrm>
            <a:off x="960438" y="6581775"/>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2" name="Line 11"/>
          <p:cNvSpPr>
            <a:spLocks noChangeShapeType="1"/>
          </p:cNvSpPr>
          <p:nvPr/>
        </p:nvSpPr>
        <p:spPr bwMode="auto">
          <a:xfrm>
            <a:off x="960438" y="683101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3" name="Line 12"/>
          <p:cNvSpPr>
            <a:spLocks noChangeShapeType="1"/>
          </p:cNvSpPr>
          <p:nvPr/>
        </p:nvSpPr>
        <p:spPr bwMode="auto">
          <a:xfrm>
            <a:off x="960438" y="7081838"/>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4" name="Line 13"/>
          <p:cNvSpPr>
            <a:spLocks noChangeShapeType="1"/>
          </p:cNvSpPr>
          <p:nvPr/>
        </p:nvSpPr>
        <p:spPr bwMode="auto">
          <a:xfrm>
            <a:off x="960438" y="733266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5" name="Line 14"/>
          <p:cNvSpPr>
            <a:spLocks noChangeShapeType="1"/>
          </p:cNvSpPr>
          <p:nvPr/>
        </p:nvSpPr>
        <p:spPr bwMode="auto">
          <a:xfrm>
            <a:off x="960438" y="758031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6" name="Line 15"/>
          <p:cNvSpPr>
            <a:spLocks noChangeShapeType="1"/>
          </p:cNvSpPr>
          <p:nvPr/>
        </p:nvSpPr>
        <p:spPr bwMode="auto">
          <a:xfrm>
            <a:off x="960438" y="7831138"/>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7" name="Line 16"/>
          <p:cNvSpPr>
            <a:spLocks noChangeShapeType="1"/>
          </p:cNvSpPr>
          <p:nvPr/>
        </p:nvSpPr>
        <p:spPr bwMode="auto">
          <a:xfrm>
            <a:off x="960438" y="8080375"/>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8" name="Line 17"/>
          <p:cNvSpPr>
            <a:spLocks noChangeShapeType="1"/>
          </p:cNvSpPr>
          <p:nvPr/>
        </p:nvSpPr>
        <p:spPr bwMode="auto">
          <a:xfrm>
            <a:off x="960438" y="833120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9" name="Line 18"/>
          <p:cNvSpPr>
            <a:spLocks noChangeShapeType="1"/>
          </p:cNvSpPr>
          <p:nvPr/>
        </p:nvSpPr>
        <p:spPr bwMode="auto">
          <a:xfrm>
            <a:off x="960438" y="8580438"/>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80" name="Line 19"/>
          <p:cNvSpPr>
            <a:spLocks noChangeShapeType="1"/>
          </p:cNvSpPr>
          <p:nvPr/>
        </p:nvSpPr>
        <p:spPr bwMode="auto">
          <a:xfrm>
            <a:off x="960438" y="883126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Tree>
    <p:extLst>
      <p:ext uri="{BB962C8B-B14F-4D97-AF65-F5344CB8AC3E}">
        <p14:creationId xmlns:p14="http://schemas.microsoft.com/office/powerpoint/2010/main" val="1853347756"/>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F2580E8-45A3-4500-A838-3A17A3322079}" type="slidenum">
              <a:rPr lang="zh-CN" altLang="en-US" smtClean="0"/>
              <a:t>5</a:t>
            </a:fld>
            <a:endParaRPr lang="zh-CN" altLang="en-US"/>
          </a:p>
        </p:txBody>
      </p:sp>
    </p:spTree>
    <p:extLst>
      <p:ext uri="{BB962C8B-B14F-4D97-AF65-F5344CB8AC3E}">
        <p14:creationId xmlns:p14="http://schemas.microsoft.com/office/powerpoint/2010/main" val="97463983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69" name="幻灯片图像占位符 1"/>
          <p:cNvSpPr>
            <a:spLocks noGrp="1" noRot="1" noChangeAspect="1"/>
          </p:cNvSpPr>
          <p:nvPr>
            <p:ph type="sldImg"/>
          </p:nvPr>
        </p:nvSpPr>
        <p:spPr bwMode="auto">
          <a:noFill/>
          <a:ln>
            <a:solidFill>
              <a:srgbClr val="000000"/>
            </a:solidFill>
            <a:miter lim="800000"/>
          </a:ln>
        </p:spPr>
      </p:sp>
      <p:sp>
        <p:nvSpPr>
          <p:cNvPr id="3" name="备注占位符 2"/>
          <p:cNvSpPr>
            <a:spLocks noGrp="1"/>
          </p:cNvSpPr>
          <p:nvPr>
            <p:ph type="body" idx="1"/>
          </p:nvPr>
        </p:nvSpPr>
        <p:spPr/>
        <p:txBody>
          <a:bodyPr>
            <a:normAutofit/>
          </a:bodyPr>
          <a:lstStyle/>
          <a:p>
            <a:pPr eaLnBrk="1" fontAlgn="auto" hangingPunct="1">
              <a:spcBef>
                <a:spcPct val="0"/>
              </a:spcBef>
              <a:spcAft>
                <a:spcPct val="0"/>
              </a:spcAft>
              <a:defRPr/>
            </a:pPr>
            <a:r>
              <a:rPr lang="zh-CN" altLang="en-US"/>
              <a:t>何为变革管理，概念也不难理解。</a:t>
            </a:r>
            <a:endParaRPr lang="en-US" altLang="zh-CN"/>
          </a:p>
          <a:p>
            <a:pPr eaLnBrk="1" fontAlgn="auto" hangingPunct="1">
              <a:spcBef>
                <a:spcPct val="0"/>
              </a:spcBef>
              <a:spcAft>
                <a:spcPct val="0"/>
              </a:spcAft>
              <a:defRPr/>
            </a:pPr>
            <a:endParaRPr lang="en-US" altLang="zh-CN"/>
          </a:p>
          <a:p>
            <a:pPr eaLnBrk="1" fontAlgn="auto" hangingPunct="1">
              <a:spcBef>
                <a:spcPct val="0"/>
              </a:spcBef>
              <a:spcAft>
                <a:spcPct val="0"/>
              </a:spcAft>
              <a:defRPr/>
            </a:pPr>
            <a:r>
              <a:rPr lang="zh-CN" altLang="en-US"/>
              <a:t>有效的变革管理可以提升变革成功，但是，你所理解的变革有几种类型？你所理解的变革路径跟真相是不是一致？我们来看看这些（依次点开图）：</a:t>
            </a:r>
            <a:endParaRPr lang="en-US" altLang="zh-CN"/>
          </a:p>
          <a:p>
            <a:pPr eaLnBrk="1" fontAlgn="auto" hangingPunct="1">
              <a:spcBef>
                <a:spcPct val="0"/>
              </a:spcBef>
              <a:spcAft>
                <a:spcPct val="0"/>
              </a:spcAft>
              <a:defRPr/>
            </a:pPr>
            <a:endParaRPr lang="en-US" altLang="zh-CN"/>
          </a:p>
          <a:p>
            <a:pPr eaLnBrk="1" fontAlgn="auto" hangingPunct="1">
              <a:spcBef>
                <a:spcPct val="0"/>
              </a:spcBef>
              <a:spcAft>
                <a:spcPct val="0"/>
              </a:spcAft>
              <a:defRPr/>
            </a:pPr>
            <a:r>
              <a:rPr lang="zh-CN" altLang="zh-CN"/>
              <a:t>1</a:t>
            </a:r>
            <a:r>
              <a:rPr lang="en-US" altLang="zh-CN"/>
              <a:t>.</a:t>
            </a:r>
            <a:r>
              <a:rPr lang="zh-CN" altLang="en-US"/>
              <a:t>缺乏有效的变革管理：没有想好，无准备，无规划。这是常见的 。</a:t>
            </a:r>
            <a:endParaRPr lang="en-US" altLang="zh-CN"/>
          </a:p>
          <a:p>
            <a:pPr eaLnBrk="1" fontAlgn="auto" hangingPunct="1">
              <a:spcBef>
                <a:spcPct val="0"/>
              </a:spcBef>
              <a:spcAft>
                <a:spcPct val="0"/>
              </a:spcAft>
              <a:defRPr/>
            </a:pPr>
            <a:r>
              <a:rPr lang="zh-CN" altLang="zh-CN"/>
              <a:t>2</a:t>
            </a:r>
            <a:r>
              <a:rPr lang="en-US" altLang="zh-CN"/>
              <a:t>. </a:t>
            </a:r>
            <a:r>
              <a:rPr lang="zh-CN" altLang="en-US"/>
              <a:t>大家都理解的变革管理：</a:t>
            </a:r>
            <a:r>
              <a:rPr lang="en-US" altLang="zh-CN"/>
              <a:t> </a:t>
            </a:r>
            <a:r>
              <a:rPr lang="zh-CN" altLang="en-US"/>
              <a:t>目标都有，只是中间具体的路径方法需要规划，依靠咨询公司外来经验。可是路途真的那么顺利？队伍都会齐心同进？人员目标理解一致？不存在任何矛盾？这个真的能做到吗？</a:t>
            </a:r>
            <a:endParaRPr lang="en-US" altLang="zh-CN"/>
          </a:p>
          <a:p>
            <a:pPr eaLnBrk="1" fontAlgn="auto" hangingPunct="1">
              <a:spcBef>
                <a:spcPct val="0"/>
              </a:spcBef>
              <a:spcAft>
                <a:spcPct val="0"/>
              </a:spcAft>
              <a:defRPr/>
            </a:pPr>
            <a:r>
              <a:rPr lang="zh-CN" altLang="zh-CN"/>
              <a:t>3</a:t>
            </a:r>
            <a:r>
              <a:rPr lang="en-US" altLang="zh-CN"/>
              <a:t> </a:t>
            </a:r>
            <a:r>
              <a:rPr lang="zh-CN" altLang="en-US"/>
              <a:t>实际上真实的变革管理：有一个大方向，过程中不断的动态平衡，弹性控制在变革领域内，在摸索中前进。这才是变革的真相。</a:t>
            </a:r>
            <a:endParaRPr lang="en-US" altLang="zh-CN"/>
          </a:p>
          <a:p>
            <a:pPr eaLnBrk="1" fontAlgn="auto" hangingPunct="1">
              <a:spcBef>
                <a:spcPct val="0"/>
              </a:spcBef>
              <a:spcAft>
                <a:spcPct val="0"/>
              </a:spcAft>
              <a:defRPr/>
            </a:pPr>
            <a:endParaRPr lang="en-US" altLang="zh-CN"/>
          </a:p>
          <a:p>
            <a:pPr eaLnBrk="1" fontAlgn="auto" hangingPunct="1">
              <a:spcBef>
                <a:spcPct val="0"/>
              </a:spcBef>
              <a:spcAft>
                <a:spcPct val="0"/>
              </a:spcAft>
              <a:defRPr/>
            </a:pPr>
            <a:endParaRPr lang="zh-CN" altLang="en-US"/>
          </a:p>
        </p:txBody>
      </p:sp>
      <p:sp>
        <p:nvSpPr>
          <p:cNvPr id="32771" name="灯片编号占位符 3"/>
          <p:cNvSpPr>
            <a:spLocks noGrp="1"/>
          </p:cNvSpPr>
          <p:nvPr>
            <p:ph type="sldNum" sz="quarter" idx="5"/>
          </p:nvPr>
        </p:nvSpPr>
        <p:spPr bwMode="auto">
          <a:ln>
            <a:miter lim="800000"/>
          </a:ln>
        </p:spPr>
        <p:txBody>
          <a:bodyPr wrap="square" numCol="1" anchorCtr="0" compatLnSpc="1">
            <a:prstTxWarp prst="textNoShape">
              <a:avLst/>
            </a:prstTxWarp>
          </a:bodyPr>
          <a:lstStyle/>
          <a:p>
            <a:pPr defTabSz="1017588" fontAlgn="base">
              <a:spcBef>
                <a:spcPct val="0"/>
              </a:spcBef>
              <a:spcAft>
                <a:spcPct val="0"/>
              </a:spcAft>
              <a:defRPr/>
            </a:pPr>
            <a:fld id="{C76BA139-BD9A-4128-94C9-B5A820B602E9}" type="slidenum">
              <a:rPr lang="en-GB" altLang="zh-CN"/>
              <a:pPr defTabSz="1017588" fontAlgn="base">
                <a:spcBef>
                  <a:spcPct val="0"/>
                </a:spcBef>
                <a:spcAft>
                  <a:spcPct val="0"/>
                </a:spcAft>
                <a:defRPr/>
              </a:pPr>
              <a:t>8</a:t>
            </a:fld>
            <a:endParaRPr lang="en-GB" altLang="zh-CN"/>
          </a:p>
        </p:txBody>
      </p:sp>
    </p:spTree>
    <p:extLst>
      <p:ext uri="{BB962C8B-B14F-4D97-AF65-F5344CB8AC3E}">
        <p14:creationId xmlns:p14="http://schemas.microsoft.com/office/powerpoint/2010/main" val="1092706707"/>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1</a:t>
            </a:r>
            <a:r>
              <a:rPr lang="zh-CN" altLang="en-US"/>
              <a:t>、战略变革</a:t>
            </a:r>
            <a:endParaRPr lang="en-US" altLang="zh-CN"/>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转变企业生产经营和长期发展的战略和目标</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这是企业变革管理的中心</a:t>
            </a:r>
            <a:r>
              <a:rPr lang="zh-CN" altLang="en-US">
                <a:latin typeface="微软雅黑" panose="020b0503020204020204" pitchFamily="34" charset="-122"/>
                <a:ea typeface="微软雅黑" panose="020b0503020204020204" pitchFamily="34" charset="-122"/>
                <a:cs typeface="宋体" panose="02010600030101010101" pitchFamily="2" charset="-122"/>
              </a:rPr>
              <a:t>。  </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例如</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b="1">
                <a:latin typeface="微软雅黑" panose="020b0503020204020204" pitchFamily="34" charset="-122"/>
                <a:ea typeface="微软雅黑" panose="020b0503020204020204" pitchFamily="34" charset="-122"/>
              </a:rPr>
              <a:t>美国柯达公司</a:t>
            </a:r>
            <a:r>
              <a:rPr lang="zh-CN" altLang="zh-CN">
                <a:latin typeface="微软雅黑" panose="020b0503020204020204" pitchFamily="34" charset="-122"/>
                <a:ea typeface="微软雅黑" panose="020b0503020204020204" pitchFamily="34" charset="-122"/>
                <a:cs typeface="宋体" panose="02010600030101010101" pitchFamily="2" charset="-122"/>
              </a:rPr>
              <a:t>的消费影像部门</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由于全球数码影像技术的出现</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认识到胶片技术将走向衰落</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公司消费影像的发展战略很快</a:t>
            </a:r>
            <a:r>
              <a:rPr lang="zh-CN" altLang="en-US">
                <a:latin typeface="微软雅黑" panose="020b0503020204020204" pitchFamily="34" charset="-122"/>
                <a:ea typeface="微软雅黑" panose="020b0503020204020204" pitchFamily="34" charset="-122"/>
                <a:cs typeface="宋体" panose="02010600030101010101" pitchFamily="2" charset="-122"/>
              </a:rPr>
              <a:t>会</a:t>
            </a:r>
            <a:r>
              <a:rPr lang="zh-CN" altLang="zh-CN">
                <a:latin typeface="微软雅黑" panose="020b0503020204020204" pitchFamily="34" charset="-122"/>
                <a:ea typeface="微软雅黑" panose="020b0503020204020204" pitchFamily="34" charset="-122"/>
                <a:cs typeface="宋体" panose="02010600030101010101" pitchFamily="2" charset="-122"/>
              </a:rPr>
              <a:t>由化工胶片转变为数码影像发展战略</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而这种战略变革是在国际市场计算机迅速普及</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数码影像产品尚未成熟的环境下实施的。在这种战略变革的前提下</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企业长期发展的目标也随之转变</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而且导致企业的组织</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产品</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服务</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流程、市场发生根本性变革。</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企业的战略变革往往具有创新性和革命性。</a:t>
            </a:r>
            <a:endParaRPr lang="zh-CN" altLang="zh-CN" sz="1600">
              <a:latin typeface="微软雅黑" panose="020b0503020204020204" pitchFamily="34" charset="-122"/>
              <a:ea typeface="微软雅黑" panose="020b0503020204020204" pitchFamily="34" charset="-122"/>
              <a:cs typeface="宋体" panose="02010600030101010101" pitchFamily="2" charset="-122"/>
            </a:endParaRPr>
          </a:p>
          <a:p>
            <a:r>
              <a:rPr lang="en-US" altLang="zh-CN"/>
              <a:t>2</a:t>
            </a:r>
            <a:r>
              <a:rPr lang="zh-CN" altLang="en-US"/>
              <a:t>、结构变革</a:t>
            </a:r>
            <a:endParaRPr lang="en-US" altLang="zh-CN"/>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企业组织结构的变革大多由内部和外部环境因素引发</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原有的金字塔型组织结构将转变成扁平化结构</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企业可以通过改变组织内部结构</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改变组织效率低下</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人浮于事</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沟通困难的状况</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从工作的分工、授权、管理层次</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以及沟通效率方面进行调整和设计。</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b="1">
                <a:latin typeface="微软雅黑" panose="020b0503020204020204" pitchFamily="34" charset="-122"/>
                <a:ea typeface="微软雅黑" panose="020b0503020204020204" pitchFamily="34" charset="-122"/>
                <a:cs typeface="宋体" panose="02010600030101010101" pitchFamily="2" charset="-122"/>
              </a:rPr>
              <a:t>彼得</a:t>
            </a:r>
            <a:r>
              <a:rPr lang="en-US" altLang="zh-CN" b="1">
                <a:latin typeface="微软雅黑" panose="020b0503020204020204" pitchFamily="34" charset="-122"/>
                <a:ea typeface="微软雅黑" panose="020b0503020204020204" pitchFamily="34" charset="-122"/>
                <a:cs typeface="宋体" panose="02010600030101010101" pitchFamily="2" charset="-122"/>
              </a:rPr>
              <a:t>·</a:t>
            </a:r>
            <a:r>
              <a:rPr lang="zh-CN" altLang="zh-CN" b="1">
                <a:latin typeface="微软雅黑" panose="020b0503020204020204" pitchFamily="34" charset="-122"/>
                <a:ea typeface="微软雅黑" panose="020b0503020204020204" pitchFamily="34" charset="-122"/>
                <a:cs typeface="宋体" panose="02010600030101010101" pitchFamily="2" charset="-122"/>
              </a:rPr>
              <a:t>德鲁克</a:t>
            </a:r>
            <a:r>
              <a:rPr lang="zh-CN" altLang="zh-CN">
                <a:latin typeface="微软雅黑" panose="020b0503020204020204" pitchFamily="34" charset="-122"/>
                <a:ea typeface="微软雅黑" panose="020b0503020204020204" pitchFamily="34" charset="-122"/>
                <a:cs typeface="宋体" panose="02010600030101010101" pitchFamily="2" charset="-122"/>
              </a:rPr>
              <a:t>提出联邦分权制的原则</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即由自主管理的产品事业部形成组织。联邦分权制原则可以使管理者的精力集中在经营绩效和成果上</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基层管理者的权利扩大</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沟通顺畅</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便于企业淘汰过时的、效益差的产品和技术</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以及不合格的管理者</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使企业整体的变革管理更加有效率和有效果。</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例如</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b="1">
                <a:latin typeface="微软雅黑" panose="020b0503020204020204" pitchFamily="34" charset="-122"/>
                <a:ea typeface="微软雅黑" panose="020b0503020204020204" pitchFamily="34" charset="-122"/>
                <a:cs typeface="宋体" panose="02010600030101010101" pitchFamily="2" charset="-122"/>
              </a:rPr>
              <a:t>西尔斯公司</a:t>
            </a:r>
            <a:r>
              <a:rPr lang="zh-CN" altLang="zh-CN">
                <a:latin typeface="微软雅黑" panose="020b0503020204020204" pitchFamily="34" charset="-122"/>
                <a:ea typeface="微软雅黑" panose="020b0503020204020204" pitchFamily="34" charset="-122"/>
                <a:cs typeface="宋体" panose="02010600030101010101" pitchFamily="2" charset="-122"/>
              </a:rPr>
              <a:t>的副总裁可以管理</a:t>
            </a:r>
            <a:r>
              <a:rPr lang="en-US" altLang="zh-CN">
                <a:latin typeface="微软雅黑" panose="020b0503020204020204" pitchFamily="34" charset="-122"/>
                <a:ea typeface="微软雅黑" panose="020b0503020204020204" pitchFamily="34" charset="-122"/>
                <a:cs typeface="宋体" panose="02010600030101010101" pitchFamily="2" charset="-122"/>
              </a:rPr>
              <a:t>100</a:t>
            </a:r>
            <a:r>
              <a:rPr lang="zh-CN" altLang="zh-CN">
                <a:latin typeface="微软雅黑" panose="020b0503020204020204" pitchFamily="34" charset="-122"/>
                <a:ea typeface="微软雅黑" panose="020b0503020204020204" pitchFamily="34" charset="-122"/>
                <a:cs typeface="宋体" panose="02010600030101010101" pitchFamily="2" charset="-122"/>
              </a:rPr>
              <a:t>家分店</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而每一家分店都是自主管理的独立单位</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分店负责人管理大约</a:t>
            </a:r>
            <a:r>
              <a:rPr lang="en-US" altLang="zh-CN">
                <a:latin typeface="微软雅黑" panose="020b0503020204020204" pitchFamily="34" charset="-122"/>
                <a:ea typeface="微软雅黑" panose="020b0503020204020204" pitchFamily="34" charset="-122"/>
                <a:cs typeface="宋体" panose="02010600030101010101" pitchFamily="2" charset="-122"/>
              </a:rPr>
              <a:t>30</a:t>
            </a:r>
            <a:r>
              <a:rPr lang="zh-CN" altLang="zh-CN">
                <a:latin typeface="微软雅黑" panose="020b0503020204020204" pitchFamily="34" charset="-122"/>
                <a:ea typeface="微软雅黑" panose="020b0503020204020204" pitchFamily="34" charset="-122"/>
                <a:cs typeface="宋体" panose="02010600030101010101" pitchFamily="2" charset="-122"/>
              </a:rPr>
              <a:t>位部门经理</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每位经理都独立经营自己的单位</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每个单位的管理者对本单位的营运和效益全权负责</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这种联邦分权制的扁平化管理</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可以使每个业务单位的主管有足够的授权</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职责明确、分工合理</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这样企业可以有效地进行目标和绩效管理</a:t>
            </a:r>
            <a:r>
              <a:rPr lang="zh-CN" altLang="en-US">
                <a:latin typeface="微软雅黑" panose="020b0503020204020204" pitchFamily="34" charset="-122"/>
                <a:ea typeface="微软雅黑" panose="020b0503020204020204" pitchFamily="34" charset="-122"/>
                <a:cs typeface="宋体" panose="02010600030101010101" pitchFamily="2" charset="-122"/>
              </a:rPr>
              <a:t>。</a:t>
            </a:r>
            <a:endParaRPr lang="zh-CN" altLang="zh-CN">
              <a:latin typeface="微软雅黑" panose="020b0503020204020204" pitchFamily="34" charset="-122"/>
              <a:ea typeface="微软雅黑" panose="020b0503020204020204" pitchFamily="34" charset="-122"/>
              <a:cs typeface="宋体" panose="02010600030101010101" pitchFamily="2" charset="-122"/>
            </a:endParaRPr>
          </a:p>
          <a:p>
            <a:r>
              <a:rPr lang="en-US" altLang="zh-CN"/>
              <a:t>3</a:t>
            </a:r>
            <a:r>
              <a:rPr lang="zh-CN" altLang="en-US"/>
              <a:t>、技术变革</a:t>
            </a:r>
            <a:endParaRPr lang="en-US" altLang="zh-CN"/>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技术变革包括生产技术和管理技术的变革。因为技术变革是由于经济环境发生变化</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导致需求变化而产生的</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生产技术的变革必然引发管理技术的变革。企业为了取得竞争优势</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必须不断研发新的技术和产品</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淘汰过时的技术、产品和生产线</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这种变革包括产品、技术、品牌、质量的创新</a:t>
            </a:r>
            <a:r>
              <a:rPr lang="zh-CN" altLang="en-US">
                <a:latin typeface="微软雅黑" panose="020b0503020204020204" pitchFamily="34" charset="-122"/>
                <a:ea typeface="微软雅黑" panose="020b0503020204020204" pitchFamily="34" charset="-122"/>
                <a:cs typeface="宋体" panose="02010600030101010101" pitchFamily="2" charset="-122"/>
              </a:rPr>
              <a:t>。</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例如</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微电子工业研发高处理速度的芯片、汽车制造企业研发新的车型和品牌、纺织企业研发出新的面料等等。这些将带来产品的更新换代</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甚至企业的转型。从采购、生产、营销到服务的管理内容发生了变化</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管理技术必须在组织结构、人员配置、分工授权、沟通的方式、绩效评估、目标定位方面进行变革。</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rPr>
              <a:t>4</a:t>
            </a:r>
            <a:r>
              <a:rPr lang="zh-CN" altLang="en-US">
                <a:latin typeface="微软雅黑" panose="020b0503020204020204" pitchFamily="34" charset="-122"/>
                <a:ea typeface="微软雅黑" panose="020b0503020204020204" pitchFamily="34" charset="-122"/>
              </a:rPr>
              <a:t>、流程变革</a:t>
            </a:r>
            <a:endParaRPr lang="en-US" altLang="zh-CN">
              <a:latin typeface="微软雅黑" panose="020b0503020204020204" pitchFamily="34" charset="-122"/>
              <a:ea typeface="微软雅黑" panose="020b0503020204020204" pitchFamily="34"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传统的管理流程是自上而下的</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而变革管理过程中</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由于组织结构和技术的变革</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流程必然发生变革。按照联邦分权制的原则</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由于每个事业部</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以及下属业务单位的自主管理</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管理流程应当由以往串行的流程转变为并行的流程</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即单向单渠道的流程转变为交互式多渠道的流程。</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由于变革管理的过程存在</a:t>
            </a:r>
            <a:r>
              <a:rPr lang="en-US" altLang="zh-CN">
                <a:latin typeface="微软雅黑" panose="020b0503020204020204" pitchFamily="34" charset="-122"/>
                <a:ea typeface="微软雅黑" panose="020b0503020204020204" pitchFamily="34" charset="-122"/>
                <a:cs typeface="宋体" panose="02010600030101010101" pitchFamily="2" charset="-122"/>
              </a:rPr>
              <a:t>PDCA </a:t>
            </a:r>
            <a:r>
              <a:rPr lang="zh-CN" altLang="zh-CN">
                <a:latin typeface="微软雅黑" panose="020b0503020204020204" pitchFamily="34" charset="-122"/>
                <a:ea typeface="微软雅黑" panose="020b0503020204020204" pitchFamily="34" charset="-122"/>
                <a:cs typeface="宋体" panose="02010600030101010101" pitchFamily="2" charset="-122"/>
              </a:rPr>
              <a:t>循环和流程再造</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且联邦分权制具有扁平化和自主性特点</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所以交互式多渠道的流程可以使企业各管理层级之间有效地完成双向沟通</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应对来自企业自身的流程变革</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以及外界环境的变化</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优化资源配置</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高效率地完成组织的目标。由于市场竞争的加剧</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流程再造要求组织具有灵活性和适应性</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这样工作方式和流程的变革是连续的</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而且长期处于循环改进的状态。只有交互式多渠道的流程才能应对变革。</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例如</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b="1">
                <a:latin typeface="微软雅黑" panose="020b0503020204020204" pitchFamily="34" charset="-122"/>
                <a:ea typeface="微软雅黑" panose="020b0503020204020204" pitchFamily="34" charset="-122"/>
                <a:cs typeface="宋体" panose="02010600030101010101" pitchFamily="2" charset="-122"/>
              </a:rPr>
              <a:t>伊顿</a:t>
            </a:r>
            <a:r>
              <a:rPr lang="en-US" altLang="zh-CN" b="1">
                <a:latin typeface="微软雅黑" panose="020b0503020204020204" pitchFamily="34" charset="-122"/>
                <a:ea typeface="微软雅黑" panose="020b0503020204020204" pitchFamily="34" charset="-122"/>
                <a:cs typeface="宋体" panose="02010600030101010101" pitchFamily="2" charset="-122"/>
              </a:rPr>
              <a:t>(Eaton Corporation)</a:t>
            </a:r>
            <a:r>
              <a:rPr lang="zh-CN" altLang="zh-CN">
                <a:latin typeface="微软雅黑" panose="020b0503020204020204" pitchFamily="34" charset="-122"/>
                <a:ea typeface="微软雅黑" panose="020b0503020204020204" pitchFamily="34" charset="-122"/>
                <a:cs typeface="宋体" panose="02010600030101010101" pitchFamily="2" charset="-122"/>
              </a:rPr>
              <a:t>再造其新产品研发流程</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各层管理者和员工都参与了产品开发流程的再设计</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企业在五年内营业额和利润大幅增长</a:t>
            </a:r>
            <a:r>
              <a:rPr lang="zh-CN" altLang="en-US">
                <a:latin typeface="微软雅黑" panose="020b0503020204020204" pitchFamily="34" charset="-122"/>
                <a:ea typeface="微软雅黑" panose="020b0503020204020204" pitchFamily="34" charset="-122"/>
                <a:cs typeface="宋体" panose="02010600030101010101" pitchFamily="2" charset="-122"/>
              </a:rPr>
              <a:t>。</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rPr>
              <a:t>5</a:t>
            </a:r>
            <a:r>
              <a:rPr lang="zh-CN" altLang="en-US">
                <a:latin typeface="微软雅黑" panose="020b0503020204020204" pitchFamily="34" charset="-122"/>
                <a:ea typeface="微软雅黑" panose="020b0503020204020204" pitchFamily="34" charset="-122"/>
              </a:rPr>
              <a:t>、企业文化变革</a:t>
            </a:r>
            <a:endParaRPr lang="en-US" altLang="zh-CN">
              <a:latin typeface="微软雅黑" panose="020b0503020204020204" pitchFamily="34" charset="-122"/>
              <a:ea typeface="微软雅黑" panose="020b0503020204020204" pitchFamily="34"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企业文化是一个企业由其价值观、信念、习俗仪式、处事方式和企业环境组成的特有的文化形象。战略变革、结构变革、技术变革、流程变革势必带来企业文化的变革</a:t>
            </a: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企业文化变革的核心是价值观的变革。</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落后的企业价值观往往以自我为中心</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管理层次繁琐复杂、办事效率低、相互排挤和缺乏信任、个人利益高于一切。在这种</a:t>
            </a:r>
            <a:r>
              <a:rPr lang="zh-CN" altLang="en-US">
                <a:latin typeface="微软雅黑" panose="020b0503020204020204" pitchFamily="34" charset="-122"/>
                <a:ea typeface="微软雅黑" panose="020b0503020204020204" pitchFamily="34" charset="-122"/>
                <a:cs typeface="宋体" panose="02010600030101010101" pitchFamily="2" charset="-122"/>
              </a:rPr>
              <a:t>文化</a:t>
            </a:r>
            <a:r>
              <a:rPr lang="zh-CN" altLang="zh-CN">
                <a:latin typeface="微软雅黑" panose="020b0503020204020204" pitchFamily="34" charset="-122"/>
                <a:ea typeface="微软雅黑" panose="020b0503020204020204" pitchFamily="34" charset="-122"/>
                <a:cs typeface="宋体" panose="02010600030101010101" pitchFamily="2" charset="-122"/>
              </a:rPr>
              <a:t>背景下</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企业无法</a:t>
            </a:r>
            <a:r>
              <a:rPr lang="zh-CN" altLang="en-US">
                <a:latin typeface="微软雅黑" panose="020b0503020204020204" pitchFamily="34" charset="-122"/>
                <a:ea typeface="微软雅黑" panose="020b0503020204020204" pitchFamily="34" charset="-122"/>
                <a:cs typeface="宋体" panose="02010600030101010101" pitchFamily="2" charset="-122"/>
              </a:rPr>
              <a:t>推动</a:t>
            </a:r>
            <a:r>
              <a:rPr lang="zh-CN" altLang="zh-CN">
                <a:latin typeface="微软雅黑" panose="020b0503020204020204" pitchFamily="34" charset="-122"/>
                <a:ea typeface="微软雅黑" panose="020b0503020204020204" pitchFamily="34" charset="-122"/>
                <a:cs typeface="宋体" panose="02010600030101010101" pitchFamily="2" charset="-122"/>
              </a:rPr>
              <a:t>有效的变革。</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在企业变革过程中</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由于权力差距缩小</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以及不确定性的增加</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企业文化在文化的维度上发生改变</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企业的管理者必须引导全体成员建立新的价值观。以团队精神为核心</a:t>
            </a:r>
            <a:r>
              <a:rPr lang="zh-CN" altLang="en-US">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建立以团队导向、成果导向、相互信任、分工明确、企业利益高于一切的企业文化是企业成功变革的重要保证。</a:t>
            </a:r>
            <a:endParaRPr lang="en-US" altLang="zh-CN">
              <a:latin typeface="微软雅黑" panose="020b0503020204020204" pitchFamily="34" charset="-122"/>
              <a:ea typeface="微软雅黑" panose="020b0503020204020204" pitchFamily="34" charset="-122"/>
            </a:endParaRPr>
          </a:p>
          <a:p>
            <a:pPr>
              <a:lnSpc>
                <a:spcPct val="150000"/>
              </a:lnSpc>
            </a:pPr>
            <a:r>
              <a:rPr lang="en-US" altLang="zh-CN"/>
              <a:t>6</a:t>
            </a:r>
            <a:r>
              <a:rPr lang="zh-CN" altLang="en-US"/>
              <a:t>、人的变革</a:t>
            </a:r>
            <a:endParaRPr lang="en-US" altLang="zh-CN"/>
          </a:p>
          <a:p>
            <a:pPr>
              <a:lnSpc>
                <a:spcPct val="150000"/>
              </a:lnSpc>
            </a:pPr>
            <a:endParaRPr lang="zh-CN" altLang="en-US"/>
          </a:p>
        </p:txBody>
      </p:sp>
      <p:sp>
        <p:nvSpPr>
          <p:cNvPr id="4" name="灯片编号占位符 3"/>
          <p:cNvSpPr>
            <a:spLocks noGrp="1"/>
          </p:cNvSpPr>
          <p:nvPr>
            <p:ph type="sldNum" sz="quarter" idx="10"/>
          </p:nvPr>
        </p:nvSpPr>
        <p:spPr/>
        <p:txBody>
          <a:bodyPr/>
          <a:lstStyle/>
          <a:p>
            <a:fld id="{8F2580E8-45A3-4500-A838-3A17A3322079}" type="slidenum">
              <a:rPr lang="zh-CN" altLang="en-US" smtClean="0"/>
              <a:t>11</a:t>
            </a:fld>
            <a:endParaRPr lang="zh-CN" altLang="en-US"/>
          </a:p>
        </p:txBody>
      </p:sp>
    </p:spTree>
    <p:extLst>
      <p:ext uri="{BB962C8B-B14F-4D97-AF65-F5344CB8AC3E}">
        <p14:creationId xmlns:p14="http://schemas.microsoft.com/office/powerpoint/2010/main" val="3514300293"/>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2530" name="Rectangle 7"/>
          <p:cNvSpPr>
            <a:spLocks noGrp="1" noChangeArrowheads="1"/>
          </p:cNvSpPr>
          <p:nvPr>
            <p:ph type="sldNum" sz="quarter" idx="5"/>
          </p:nvPr>
        </p:nvSpPr>
        <p:spPr>
          <a:noFill/>
        </p:spPr>
        <p:txBody>
          <a:bodyPr/>
          <a:lstStyle>
            <a:lvl1pPr defTabSz="931863">
              <a:defRPr sz="4400" b="1">
                <a:solidFill>
                  <a:schemeClr val="tx1"/>
                </a:solidFill>
                <a:latin typeface="Arial" pitchFamily="34" charset="0"/>
              </a:defRPr>
            </a:lvl1pPr>
            <a:lvl2pPr marL="742950" indent="-285750" defTabSz="931863">
              <a:defRPr sz="4400" b="1">
                <a:solidFill>
                  <a:schemeClr val="tx1"/>
                </a:solidFill>
                <a:latin typeface="Arial" pitchFamily="34" charset="0"/>
              </a:defRPr>
            </a:lvl2pPr>
            <a:lvl3pPr marL="1143000" indent="-228600" defTabSz="931863">
              <a:defRPr sz="4400" b="1">
                <a:solidFill>
                  <a:schemeClr val="tx1"/>
                </a:solidFill>
                <a:latin typeface="Arial" pitchFamily="34" charset="0"/>
              </a:defRPr>
            </a:lvl3pPr>
            <a:lvl4pPr marL="1600200" indent="-228600" defTabSz="931863">
              <a:defRPr sz="4400" b="1">
                <a:solidFill>
                  <a:schemeClr val="tx1"/>
                </a:solidFill>
                <a:latin typeface="Arial" pitchFamily="34" charset="0"/>
              </a:defRPr>
            </a:lvl4pPr>
            <a:lvl5pPr marL="2057400" indent="-228600" defTabSz="931863">
              <a:defRPr sz="4400" b="1">
                <a:solidFill>
                  <a:schemeClr val="tx1"/>
                </a:solidFill>
                <a:latin typeface="Arial" pitchFamily="34" charset="0"/>
              </a:defRPr>
            </a:lvl5pPr>
            <a:lvl6pPr marL="2514600" indent="-228600" defTabSz="931863" eaLnBrk="0" fontAlgn="base" hangingPunct="0">
              <a:spcBef>
                <a:spcPct val="0"/>
              </a:spcBef>
              <a:spcAft>
                <a:spcPct val="0"/>
              </a:spcAft>
              <a:defRPr sz="4400" b="1">
                <a:solidFill>
                  <a:schemeClr val="tx1"/>
                </a:solidFill>
                <a:latin typeface="Arial" pitchFamily="34" charset="0"/>
              </a:defRPr>
            </a:lvl6pPr>
            <a:lvl7pPr marL="2971800" indent="-228600" defTabSz="931863" eaLnBrk="0" fontAlgn="base" hangingPunct="0">
              <a:spcBef>
                <a:spcPct val="0"/>
              </a:spcBef>
              <a:spcAft>
                <a:spcPct val="0"/>
              </a:spcAft>
              <a:defRPr sz="4400" b="1">
                <a:solidFill>
                  <a:schemeClr val="tx1"/>
                </a:solidFill>
                <a:latin typeface="Arial" pitchFamily="34" charset="0"/>
              </a:defRPr>
            </a:lvl7pPr>
            <a:lvl8pPr marL="3429000" indent="-228600" defTabSz="931863" eaLnBrk="0" fontAlgn="base" hangingPunct="0">
              <a:spcBef>
                <a:spcPct val="0"/>
              </a:spcBef>
              <a:spcAft>
                <a:spcPct val="0"/>
              </a:spcAft>
              <a:defRPr sz="4400" b="1">
                <a:solidFill>
                  <a:schemeClr val="tx1"/>
                </a:solidFill>
                <a:latin typeface="Arial" pitchFamily="34" charset="0"/>
              </a:defRPr>
            </a:lvl8pPr>
            <a:lvl9pPr marL="3886200" indent="-228600" defTabSz="931863" eaLnBrk="0" fontAlgn="base" hangingPunct="0">
              <a:spcBef>
                <a:spcPct val="0"/>
              </a:spcBef>
              <a:spcAft>
                <a:spcPct val="0"/>
              </a:spcAft>
              <a:defRPr sz="4400" b="1">
                <a:solidFill>
                  <a:schemeClr val="tx1"/>
                </a:solidFill>
                <a:latin typeface="Arial" pitchFamily="34" charset="0"/>
              </a:defRPr>
            </a:lvl9pPr>
          </a:lstStyle>
          <a:p>
            <a:fld id="{9A563715-B419-4384-9691-9BEDB6ABF233}" type="slidenum">
              <a:rPr lang="zh-TW" altLang="en-US" sz="1200" b="0">
                <a:latin typeface="Times New Roman" panose="02020603050405020304" pitchFamily="18" charset="0"/>
              </a:rPr>
              <a:t>12</a:t>
            </a:fld>
            <a:endParaRPr lang="en-US" altLang="zh-TW" sz="1200" b="0">
              <a:latin typeface="Times New Roman" panose="02020603050405020304" pitchFamily="18" charset="0"/>
            </a:endParaRPr>
          </a:p>
        </p:txBody>
      </p:sp>
      <p:sp>
        <p:nvSpPr>
          <p:cNvPr id="22531" name="Rectangle 2"/>
          <p:cNvSpPr>
            <a:spLocks noGrp="1" noRot="1" noChangeAspect="1" noChangeArrowheads="1" noTextEdit="1"/>
          </p:cNvSpPr>
          <p:nvPr>
            <p:ph type="sldImg"/>
          </p:nvPr>
        </p:nvSpPr>
        <p:spPr>
          <a:xfrm>
            <a:off x="417513" y="703263"/>
            <a:ext cx="6176962" cy="3475037"/>
          </a:xfrm>
          <a:noFill/>
          <a:ln w="12700" cap="flat">
            <a:solidFill>
              <a:schemeClr val="tx1"/>
            </a:solidFill>
          </a:ln>
        </p:spPr>
      </p:sp>
      <p:sp>
        <p:nvSpPr>
          <p:cNvPr id="22532" name="Rectangle 3"/>
          <p:cNvSpPr>
            <a:spLocks noGrp="1" noChangeArrowheads="1"/>
          </p:cNvSpPr>
          <p:nvPr>
            <p:ph type="body" idx="1"/>
          </p:nvPr>
        </p:nvSpPr>
        <p:spPr>
          <a:xfrm>
            <a:off x="949325" y="4414838"/>
            <a:ext cx="5111750" cy="418465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zh-CN"/>
              <a:t>Notes:</a:t>
            </a:r>
          </a:p>
          <a:p>
            <a:pPr eaLnBrk="1" hangingPunct="1"/>
            <a:endParaRPr lang="en-US" altLang="zh-CN"/>
          </a:p>
        </p:txBody>
      </p:sp>
      <p:sp>
        <p:nvSpPr>
          <p:cNvPr id="1403908" name="Line 4"/>
          <p:cNvSpPr>
            <a:spLocks noChangeShapeType="1"/>
          </p:cNvSpPr>
          <p:nvPr/>
        </p:nvSpPr>
        <p:spPr bwMode="auto">
          <a:xfrm>
            <a:off x="1000125" y="4757738"/>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09" name="Line 5"/>
          <p:cNvSpPr>
            <a:spLocks noChangeShapeType="1"/>
          </p:cNvSpPr>
          <p:nvPr/>
        </p:nvSpPr>
        <p:spPr bwMode="auto">
          <a:xfrm>
            <a:off x="1000125" y="4992688"/>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0" name="Line 6"/>
          <p:cNvSpPr>
            <a:spLocks noChangeShapeType="1"/>
          </p:cNvSpPr>
          <p:nvPr/>
        </p:nvSpPr>
        <p:spPr bwMode="auto">
          <a:xfrm>
            <a:off x="1000125" y="5226050"/>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1" name="Line 7"/>
          <p:cNvSpPr>
            <a:spLocks noChangeShapeType="1"/>
          </p:cNvSpPr>
          <p:nvPr/>
        </p:nvSpPr>
        <p:spPr bwMode="auto">
          <a:xfrm>
            <a:off x="1000125" y="5459413"/>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2" name="Line 8"/>
          <p:cNvSpPr>
            <a:spLocks noChangeShapeType="1"/>
          </p:cNvSpPr>
          <p:nvPr/>
        </p:nvSpPr>
        <p:spPr bwMode="auto">
          <a:xfrm>
            <a:off x="1000125" y="5697538"/>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3" name="Line 9"/>
          <p:cNvSpPr>
            <a:spLocks noChangeShapeType="1"/>
          </p:cNvSpPr>
          <p:nvPr/>
        </p:nvSpPr>
        <p:spPr bwMode="auto">
          <a:xfrm>
            <a:off x="1000125" y="5929313"/>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4" name="Line 10"/>
          <p:cNvSpPr>
            <a:spLocks noChangeShapeType="1"/>
          </p:cNvSpPr>
          <p:nvPr/>
        </p:nvSpPr>
        <p:spPr bwMode="auto">
          <a:xfrm>
            <a:off x="1000125" y="6164263"/>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5" name="Line 11"/>
          <p:cNvSpPr>
            <a:spLocks noChangeShapeType="1"/>
          </p:cNvSpPr>
          <p:nvPr/>
        </p:nvSpPr>
        <p:spPr bwMode="auto">
          <a:xfrm>
            <a:off x="1000125" y="6397625"/>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6" name="Line 12"/>
          <p:cNvSpPr>
            <a:spLocks noChangeShapeType="1"/>
          </p:cNvSpPr>
          <p:nvPr/>
        </p:nvSpPr>
        <p:spPr bwMode="auto">
          <a:xfrm>
            <a:off x="1000125" y="6632575"/>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7" name="Line 13"/>
          <p:cNvSpPr>
            <a:spLocks noChangeShapeType="1"/>
          </p:cNvSpPr>
          <p:nvPr/>
        </p:nvSpPr>
        <p:spPr bwMode="auto">
          <a:xfrm>
            <a:off x="1000125" y="6867525"/>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8" name="Line 14"/>
          <p:cNvSpPr>
            <a:spLocks noChangeShapeType="1"/>
          </p:cNvSpPr>
          <p:nvPr/>
        </p:nvSpPr>
        <p:spPr bwMode="auto">
          <a:xfrm>
            <a:off x="1000125" y="7099300"/>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9" name="Line 15"/>
          <p:cNvSpPr>
            <a:spLocks noChangeShapeType="1"/>
          </p:cNvSpPr>
          <p:nvPr/>
        </p:nvSpPr>
        <p:spPr bwMode="auto">
          <a:xfrm>
            <a:off x="1000125" y="7334250"/>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20" name="Line 16"/>
          <p:cNvSpPr>
            <a:spLocks noChangeShapeType="1"/>
          </p:cNvSpPr>
          <p:nvPr/>
        </p:nvSpPr>
        <p:spPr bwMode="auto">
          <a:xfrm>
            <a:off x="1000125" y="7567613"/>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21" name="Line 17"/>
          <p:cNvSpPr>
            <a:spLocks noChangeShapeType="1"/>
          </p:cNvSpPr>
          <p:nvPr/>
        </p:nvSpPr>
        <p:spPr bwMode="auto">
          <a:xfrm>
            <a:off x="1000125" y="7802563"/>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22" name="Line 18"/>
          <p:cNvSpPr>
            <a:spLocks noChangeShapeType="1"/>
          </p:cNvSpPr>
          <p:nvPr/>
        </p:nvSpPr>
        <p:spPr bwMode="auto">
          <a:xfrm>
            <a:off x="1000125" y="8035925"/>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23" name="Line 19"/>
          <p:cNvSpPr>
            <a:spLocks noChangeShapeType="1"/>
          </p:cNvSpPr>
          <p:nvPr/>
        </p:nvSpPr>
        <p:spPr bwMode="auto">
          <a:xfrm>
            <a:off x="1000125" y="8270875"/>
            <a:ext cx="4930775" cy="0"/>
          </a:xfrm>
          <a:prstGeom prst="line">
            <a:avLst/>
          </a:prstGeom>
          <a:noFill/>
          <a:ln w="9525">
            <a:solidFill>
              <a:srgbClr val="00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5601899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21" name="幻灯片图像占位符 1"/>
          <p:cNvSpPr>
            <a:spLocks noGrp="1" noRot="1" noChangeAspect="1"/>
          </p:cNvSpPr>
          <p:nvPr>
            <p:ph type="sldImg"/>
          </p:nvPr>
        </p:nvSpPr>
        <p:spPr bwMode="auto">
          <a:noFill/>
          <a:ln>
            <a:solidFill>
              <a:srgbClr val="000000"/>
            </a:solidFill>
            <a:miter lim="800000"/>
          </a:ln>
        </p:spPr>
      </p:sp>
      <p:sp>
        <p:nvSpPr>
          <p:cNvPr id="30722" name="备注占位符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zh-CN" altLang="en-US">
                <a:latin typeface="微软雅黑" panose="020b0503020204020204" pitchFamily="34" charset="-122"/>
                <a:ea typeface="微软雅黑" panose="020b0503020204020204" pitchFamily="34" charset="-122"/>
              </a:rPr>
              <a:t>大数据显示的变革失败的原因。大家找到这里面的逻辑了吗？</a:t>
            </a:r>
            <a:endParaRPr lang="en-US" altLang="zh-CN">
              <a:latin typeface="微软雅黑" panose="020b0503020204020204" pitchFamily="34" charset="-122"/>
              <a:ea typeface="微软雅黑" panose="020b0503020204020204" pitchFamily="34" charset="-122"/>
            </a:endParaRPr>
          </a:p>
          <a:p>
            <a:pPr eaLnBrk="1" hangingPunct="1">
              <a:spcBef>
                <a:spcPct val="0"/>
              </a:spcBef>
            </a:pPr>
            <a:endParaRPr lang="en-US" altLang="zh-CN"/>
          </a:p>
        </p:txBody>
      </p:sp>
      <p:sp>
        <p:nvSpPr>
          <p:cNvPr id="30723" name="灯片编号占位符 3"/>
          <p:cNvSpPr>
            <a:spLocks noGrp="1"/>
          </p:cNvSpPr>
          <p:nvPr>
            <p:ph type="sldNum" sz="quarter" idx="5"/>
          </p:nvPr>
        </p:nvSpPr>
        <p:spPr bwMode="auto">
          <a:ln>
            <a:miter lim="800000"/>
          </a:ln>
        </p:spPr>
        <p:txBody>
          <a:bodyPr wrap="square" numCol="1" anchorCtr="0" compatLnSpc="1">
            <a:prstTxWarp prst="textNoShape">
              <a:avLst/>
            </a:prstTxWarp>
          </a:bodyPr>
          <a:lstStyle/>
          <a:p>
            <a:pPr defTabSz="1017588" fontAlgn="base">
              <a:spcBef>
                <a:spcPct val="0"/>
              </a:spcBef>
              <a:spcAft>
                <a:spcPct val="0"/>
              </a:spcAft>
              <a:defRPr/>
            </a:pPr>
            <a:fld id="{F3D9AFAC-DED1-488C-AFE5-89580DB3F058}" type="slidenum">
              <a:rPr lang="en-GB" altLang="zh-CN"/>
              <a:pPr defTabSz="1017588" fontAlgn="base">
                <a:spcBef>
                  <a:spcPct val="0"/>
                </a:spcBef>
                <a:spcAft>
                  <a:spcPct val="0"/>
                </a:spcAft>
                <a:defRPr/>
              </a:pPr>
              <a:t>13</a:t>
            </a:fld>
            <a:endParaRPr lang="en-GB" altLang="zh-CN"/>
          </a:p>
        </p:txBody>
      </p:sp>
    </p:spTree>
    <p:extLst>
      <p:ext uri="{BB962C8B-B14F-4D97-AF65-F5344CB8AC3E}">
        <p14:creationId xmlns:p14="http://schemas.microsoft.com/office/powerpoint/2010/main" val="904489471"/>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2226" name="Rectangle 6"/>
          <p:cNvSpPr>
            <a:spLocks noGrp="1" noChangeArrowheads="1"/>
          </p:cNvSpPr>
          <p:nvPr>
            <p:ph type="ftr" sz="quarter" idx="4"/>
          </p:nvPr>
        </p:nvSpPr>
        <p:spPr>
          <a:noFill/>
        </p:spPr>
        <p:txBody>
          <a:bodyPr/>
          <a:lstStyle/>
          <a:p>
            <a:r>
              <a:rPr lang="zh-CN" altLang="en-US">
                <a:latin typeface="Arial" pitchFamily="34" charset="0"/>
              </a:rPr>
              <a:t>IBM Confidential</a:t>
            </a:r>
            <a:endParaRPr lang="en-US" altLang="zh-CN">
              <a:latin typeface="Arial" pitchFamily="34" charset="0"/>
            </a:endParaRPr>
          </a:p>
        </p:txBody>
      </p:sp>
      <p:sp>
        <p:nvSpPr>
          <p:cNvPr id="52227" name="Rectangle 7"/>
          <p:cNvSpPr txBox="1">
            <a:spLocks noGrp="1" noChangeArrowheads="1"/>
          </p:cNvSpPr>
          <p:nvPr/>
        </p:nvSpPr>
        <p:spPr bwMode="auto">
          <a:xfrm>
            <a:off x="4145280" y="9121140"/>
            <a:ext cx="3169920" cy="480060"/>
          </a:xfrm>
          <a:prstGeom prst="rect">
            <a:avLst/>
          </a:prstGeom>
          <a:noFill/>
          <a:ln w="9525">
            <a:noFill/>
            <a:miter lim="800000"/>
          </a:ln>
        </p:spPr>
        <p:txBody>
          <a:bodyPr lIns="98343" tIns="49172" rIns="98343" bIns="49172" anchor="b"/>
          <a:lstStyle/>
          <a:p>
            <a:pPr algn="r" defTabSz="983394"/>
            <a:fld id="{2D273EC3-BEC1-4103-A262-7114BD05DA77}" type="slidenum">
              <a:rPr lang="en-US" altLang="zh-CN" sz="1300" b="1">
                <a:latin typeface="Arial" pitchFamily="34" charset="0"/>
              </a:rPr>
              <a:pPr algn="r" defTabSz="983394"/>
              <a:t>14</a:t>
            </a:fld>
            <a:endParaRPr lang="en-US" altLang="zh-CN" sz="1300" b="1">
              <a:latin typeface="Arial" pitchFamily="34" charset="0"/>
            </a:endParaRPr>
          </a:p>
        </p:txBody>
      </p:sp>
      <p:sp>
        <p:nvSpPr>
          <p:cNvPr id="52228" name="Rectangle 2"/>
          <p:cNvSpPr>
            <a:spLocks noGrp="1" noRot="1" noChangeAspect="1" noChangeArrowheads="1" noTextEdit="1"/>
          </p:cNvSpPr>
          <p:nvPr>
            <p:ph type="sldImg"/>
          </p:nvPr>
        </p:nvSpPr>
        <p:spPr/>
      </p:sp>
      <p:sp>
        <p:nvSpPr>
          <p:cNvPr id="52229" name="Rectangle 3"/>
          <p:cNvSpPr>
            <a:spLocks noGrp="1" noChangeArrowheads="1"/>
          </p:cNvSpPr>
          <p:nvPr>
            <p:ph type="body" idx="1"/>
          </p:nvPr>
        </p:nvSpPr>
        <p:spPr>
          <a:noFill/>
        </p:spPr>
        <p:txBody>
          <a:bodyPr lIns="98334" tIns="49167" rIns="98334" bIns="49167"/>
          <a:lstStyle/>
          <a:p>
            <a:r>
              <a:rPr lang="zh-CN" altLang="en-US">
                <a:latin typeface="Arial" pitchFamily="34" charset="0"/>
              </a:rPr>
              <a:t>这个是</a:t>
            </a:r>
            <a:r>
              <a:rPr lang="en-US" altLang="zh-CN">
                <a:latin typeface="Arial" pitchFamily="34" charset="0"/>
              </a:rPr>
              <a:t>IBM</a:t>
            </a:r>
            <a:r>
              <a:rPr lang="zh-CN" altLang="en-US">
                <a:latin typeface="Arial" pitchFamily="34" charset="0"/>
              </a:rPr>
              <a:t>的统计结果，它也给出了十条，可分为两类：</a:t>
            </a:r>
            <a:endParaRPr lang="en-US" altLang="zh-CN">
              <a:latin typeface="Arial" pitchFamily="34" charset="0"/>
            </a:endParaRPr>
          </a:p>
          <a:p>
            <a:endParaRPr lang="en-US" altLang="zh-CN">
              <a:latin typeface="Arial" pitchFamily="34" charset="0"/>
            </a:endParaRPr>
          </a:p>
          <a:p>
            <a:pPr marL="0" marR="0" indent="0" algn="l" defTabSz="914400" rtl="0" eaLnBrk="0" fontAlgn="base" latinLnBrk="0" hangingPunct="0">
              <a:lnSpc>
                <a:spcPct val="100000"/>
              </a:lnSpc>
              <a:spcBef>
                <a:spcPct val="30000"/>
              </a:spcBef>
              <a:spcAft>
                <a:spcPct val="0"/>
              </a:spcAft>
              <a:buClrTx/>
              <a:buSzTx/>
              <a:buFontTx/>
              <a:buNone/>
              <a:defRPr/>
            </a:pPr>
            <a:r>
              <a:rPr lang="en-US" altLang="zh-CN">
                <a:latin typeface="Arial" pitchFamily="34" charset="0"/>
              </a:rPr>
              <a:t>1</a:t>
            </a:r>
            <a:r>
              <a:rPr lang="zh-CN" altLang="en-US">
                <a:latin typeface="Arial" pitchFamily="34" charset="0"/>
              </a:rPr>
              <a:t>、深色块：软性因素（跟人心或人脑相关的）</a:t>
            </a:r>
            <a:r>
              <a:rPr lang="en-US" altLang="zh-CN">
                <a:latin typeface="Arial" pitchFamily="34" charset="0"/>
              </a:rPr>
              <a:t>2</a:t>
            </a:r>
            <a:r>
              <a:rPr lang="zh-CN" altLang="en-US">
                <a:latin typeface="Arial" pitchFamily="34" charset="0"/>
              </a:rPr>
              <a:t>、浅色块：</a:t>
            </a:r>
            <a:r>
              <a:rPr lang="en-US" altLang="zh-CN">
                <a:latin typeface="Arial" pitchFamily="34" charset="0"/>
              </a:rPr>
              <a:t> </a:t>
            </a:r>
            <a:r>
              <a:rPr lang="zh-CN" altLang="en-US">
                <a:latin typeface="Arial" pitchFamily="34" charset="0"/>
              </a:rPr>
              <a:t>硬性因素</a:t>
            </a:r>
            <a:endParaRPr lang="en-US" altLang="zh-CN">
              <a:latin typeface="Arial" pitchFamily="34" charset="0"/>
            </a:endParaRPr>
          </a:p>
          <a:p>
            <a:endParaRPr lang="en-US" altLang="zh-CN">
              <a:latin typeface="Arial" pitchFamily="34" charset="0"/>
            </a:endParaRPr>
          </a:p>
          <a:p>
            <a:pPr marL="0" marR="0" indent="0" algn="l" defTabSz="914400" rtl="0" eaLnBrk="0" fontAlgn="base" latinLnBrk="0" hangingPunct="0">
              <a:lnSpc>
                <a:spcPct val="100000"/>
              </a:lnSpc>
              <a:spcBef>
                <a:spcPct val="30000"/>
              </a:spcBef>
              <a:spcAft>
                <a:spcPct val="0"/>
              </a:spcAft>
              <a:buClrTx/>
              <a:buSzTx/>
              <a:buFontTx/>
              <a:buNone/>
              <a:defRPr/>
            </a:pPr>
            <a:r>
              <a:rPr lang="zh-CN" altLang="en-US">
                <a:latin typeface="Arial" pitchFamily="34" charset="0"/>
              </a:rPr>
              <a:t>这些告诉我们，如果你以在变革中关注得都是事儿，你会走得举步维艰。图片点出变革成功关键点：与人相关</a:t>
            </a:r>
            <a:r>
              <a:rPr lang="en-US" altLang="zh-CN">
                <a:latin typeface="Arial" pitchFamily="34" charset="0"/>
              </a:rPr>
              <a:t> </a:t>
            </a:r>
            <a:r>
              <a:rPr lang="zh-CN" altLang="en-US">
                <a:latin typeface="Arial" pitchFamily="34" charset="0"/>
              </a:rPr>
              <a:t>，以人（脑和心）为本，变革成败，更重要的是隐藏在背后的涉及人心的因素。</a:t>
            </a:r>
            <a:endParaRPr lang="en-US" altLang="zh-CN">
              <a:latin typeface="Arial" pitchFamily="34" charset="0"/>
            </a:endParaRPr>
          </a:p>
        </p:txBody>
      </p:sp>
    </p:spTree>
    <p:extLst>
      <p:ext uri="{BB962C8B-B14F-4D97-AF65-F5344CB8AC3E}">
        <p14:creationId xmlns:p14="http://schemas.microsoft.com/office/powerpoint/2010/main" val="2532801208"/>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a:solidFill>
                  <a:schemeClr val="tx1"/>
                </a:solidFill>
                <a:latin typeface="Arial" pitchFamily="34" charset="0"/>
                <a:ea typeface="宋体" pitchFamily="2" charset="-122"/>
              </a:defRPr>
            </a:lvl1pPr>
            <a:lvl2pPr marL="742950" indent="-285750">
              <a:defRPr sz="2200">
                <a:solidFill>
                  <a:schemeClr val="tx1"/>
                </a:solidFill>
                <a:latin typeface="Arial" pitchFamily="34" charset="0"/>
                <a:ea typeface="宋体" pitchFamily="2" charset="-122"/>
              </a:defRPr>
            </a:lvl2pPr>
            <a:lvl3pPr marL="1143000" indent="-228600">
              <a:defRPr sz="2200">
                <a:solidFill>
                  <a:schemeClr val="tx1"/>
                </a:solidFill>
                <a:latin typeface="Arial" pitchFamily="34" charset="0"/>
                <a:ea typeface="宋体" pitchFamily="2" charset="-122"/>
              </a:defRPr>
            </a:lvl3pPr>
            <a:lvl4pPr marL="1600200" indent="-228600">
              <a:defRPr sz="2200">
                <a:solidFill>
                  <a:schemeClr val="tx1"/>
                </a:solidFill>
                <a:latin typeface="Arial" pitchFamily="34" charset="0"/>
                <a:ea typeface="宋体" pitchFamily="2" charset="-122"/>
              </a:defRPr>
            </a:lvl4pPr>
            <a:lvl5pPr marL="2057400" indent="-228600">
              <a:defRPr sz="2200">
                <a:solidFill>
                  <a:schemeClr val="tx1"/>
                </a:solidFill>
                <a:latin typeface="Arial" pitchFamily="34" charset="0"/>
                <a:ea typeface="宋体" pitchFamily="2" charset="-122"/>
              </a:defRPr>
            </a:lvl5pPr>
            <a:lvl6pPr marL="2514600" indent="-228600" algn="ctr" eaLnBrk="0" fontAlgn="base" hangingPunct="0">
              <a:spcBef>
                <a:spcPct val="0"/>
              </a:spcBef>
              <a:spcAft>
                <a:spcPct val="0"/>
              </a:spcAft>
              <a:defRPr sz="2200">
                <a:solidFill>
                  <a:schemeClr val="tx1"/>
                </a:solidFill>
                <a:latin typeface="Arial" pitchFamily="34" charset="0"/>
                <a:ea typeface="宋体" pitchFamily="2" charset="-122"/>
              </a:defRPr>
            </a:lvl6pPr>
            <a:lvl7pPr marL="2971800" indent="-228600" algn="ctr" eaLnBrk="0" fontAlgn="base" hangingPunct="0">
              <a:spcBef>
                <a:spcPct val="0"/>
              </a:spcBef>
              <a:spcAft>
                <a:spcPct val="0"/>
              </a:spcAft>
              <a:defRPr sz="2200">
                <a:solidFill>
                  <a:schemeClr val="tx1"/>
                </a:solidFill>
                <a:latin typeface="Arial" pitchFamily="34" charset="0"/>
                <a:ea typeface="宋体" pitchFamily="2" charset="-122"/>
              </a:defRPr>
            </a:lvl7pPr>
            <a:lvl8pPr marL="3429000" indent="-228600" algn="ctr" eaLnBrk="0" fontAlgn="base" hangingPunct="0">
              <a:spcBef>
                <a:spcPct val="0"/>
              </a:spcBef>
              <a:spcAft>
                <a:spcPct val="0"/>
              </a:spcAft>
              <a:defRPr sz="2200">
                <a:solidFill>
                  <a:schemeClr val="tx1"/>
                </a:solidFill>
                <a:latin typeface="Arial" pitchFamily="34" charset="0"/>
                <a:ea typeface="宋体" pitchFamily="2" charset="-122"/>
              </a:defRPr>
            </a:lvl8pPr>
            <a:lvl9pPr marL="3886200" indent="-228600" algn="ctr" eaLnBrk="0" fontAlgn="base" hangingPunct="0">
              <a:spcBef>
                <a:spcPct val="0"/>
              </a:spcBef>
              <a:spcAft>
                <a:spcPct val="0"/>
              </a:spcAft>
              <a:defRPr sz="2200">
                <a:solidFill>
                  <a:schemeClr val="tx1"/>
                </a:solidFill>
                <a:latin typeface="Arial" pitchFamily="34" charset="0"/>
                <a:ea typeface="宋体" pitchFamily="2" charset="-122"/>
              </a:defRPr>
            </a:lvl9pPr>
          </a:lstStyle>
          <a:p>
            <a:fld id="{827DDB0A-0339-498B-9773-D1599E8289F8}" type="slidenum">
              <a:rPr lang="zh-CN" altLang="en-US" sz="1200">
                <a:latin typeface="Times New Roman" panose="02020603050405020304" pitchFamily="18" charset="0"/>
              </a:rPr>
              <a:t>15</a:t>
            </a:fld>
            <a:endParaRPr lang="en-US" altLang="zh-CN" sz="1200">
              <a:latin typeface="Times New Roman" panose="02020603050405020304" pitchFamily="18" charset="0"/>
            </a:endParaRPr>
          </a:p>
        </p:txBody>
      </p:sp>
      <p:sp>
        <p:nvSpPr>
          <p:cNvPr id="41987" name="Rectangle 2"/>
          <p:cNvSpPr>
            <a:spLocks noGrp="1" noRot="1" noChangeAspect="1" noChangeArrowheads="1" noTextEdit="1"/>
          </p:cNvSpPr>
          <p:nvPr>
            <p:ph type="sldImg"/>
          </p:nvPr>
        </p:nvSpPr>
        <p:spPr>
          <a:xfrm>
            <a:off x="68263" y="750888"/>
            <a:ext cx="6594475" cy="3709987"/>
          </a:xfrm>
          <a:ln w="12700" cap="flat">
            <a:solidFill>
              <a:schemeClr val="tx1"/>
            </a:solidFill>
          </a:ln>
        </p:spPr>
      </p:sp>
      <p:sp>
        <p:nvSpPr>
          <p:cNvPr id="41988" name="Rectangle 3"/>
          <p:cNvSpPr>
            <a:spLocks noGrp="1" noChangeArrowheads="1"/>
          </p:cNvSpPr>
          <p:nvPr>
            <p:ph type="body" idx="1"/>
          </p:nvPr>
        </p:nvSpPr>
        <p:spPr>
          <a:xfrm>
            <a:off x="911225" y="4714875"/>
            <a:ext cx="4906963"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p>
            <a:r>
              <a:rPr lang="en-US" altLang="zh-CN">
                <a:latin typeface="Arial" pitchFamily="34" charset="0"/>
                <a:ea typeface="楷体" panose="02010609060101010101" pitchFamily="49" charset="-122"/>
              </a:rPr>
              <a:t>Notes:</a:t>
            </a:r>
          </a:p>
          <a:p>
            <a:endParaRPr lang="en-US" altLang="zh-CN">
              <a:latin typeface="Arial" pitchFamily="34" charset="0"/>
              <a:ea typeface="楷体" panose="02010609060101010101" pitchFamily="49" charset="-122"/>
            </a:endParaRPr>
          </a:p>
        </p:txBody>
      </p:sp>
      <p:sp>
        <p:nvSpPr>
          <p:cNvPr id="41989" name="Line 4"/>
          <p:cNvSpPr>
            <a:spLocks noChangeShapeType="1"/>
          </p:cNvSpPr>
          <p:nvPr/>
        </p:nvSpPr>
        <p:spPr bwMode="auto">
          <a:xfrm>
            <a:off x="960438" y="508000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0" name="Line 5"/>
          <p:cNvSpPr>
            <a:spLocks noChangeShapeType="1"/>
          </p:cNvSpPr>
          <p:nvPr/>
        </p:nvSpPr>
        <p:spPr bwMode="auto">
          <a:xfrm>
            <a:off x="960438" y="5330825"/>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1" name="Line 6"/>
          <p:cNvSpPr>
            <a:spLocks noChangeShapeType="1"/>
          </p:cNvSpPr>
          <p:nvPr/>
        </p:nvSpPr>
        <p:spPr bwMode="auto">
          <a:xfrm>
            <a:off x="960438" y="558006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2" name="Line 7"/>
          <p:cNvSpPr>
            <a:spLocks noChangeShapeType="1"/>
          </p:cNvSpPr>
          <p:nvPr/>
        </p:nvSpPr>
        <p:spPr bwMode="auto">
          <a:xfrm>
            <a:off x="960438" y="582930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3" name="Line 8"/>
          <p:cNvSpPr>
            <a:spLocks noChangeShapeType="1"/>
          </p:cNvSpPr>
          <p:nvPr/>
        </p:nvSpPr>
        <p:spPr bwMode="auto">
          <a:xfrm>
            <a:off x="960438" y="608330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4" name="Line 9"/>
          <p:cNvSpPr>
            <a:spLocks noChangeShapeType="1"/>
          </p:cNvSpPr>
          <p:nvPr/>
        </p:nvSpPr>
        <p:spPr bwMode="auto">
          <a:xfrm>
            <a:off x="960438" y="633095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5" name="Line 10"/>
          <p:cNvSpPr>
            <a:spLocks noChangeShapeType="1"/>
          </p:cNvSpPr>
          <p:nvPr/>
        </p:nvSpPr>
        <p:spPr bwMode="auto">
          <a:xfrm>
            <a:off x="960438" y="6581775"/>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6" name="Line 11"/>
          <p:cNvSpPr>
            <a:spLocks noChangeShapeType="1"/>
          </p:cNvSpPr>
          <p:nvPr/>
        </p:nvSpPr>
        <p:spPr bwMode="auto">
          <a:xfrm>
            <a:off x="960438" y="683101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7" name="Line 12"/>
          <p:cNvSpPr>
            <a:spLocks noChangeShapeType="1"/>
          </p:cNvSpPr>
          <p:nvPr/>
        </p:nvSpPr>
        <p:spPr bwMode="auto">
          <a:xfrm>
            <a:off x="960438" y="7081838"/>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8" name="Line 13"/>
          <p:cNvSpPr>
            <a:spLocks noChangeShapeType="1"/>
          </p:cNvSpPr>
          <p:nvPr/>
        </p:nvSpPr>
        <p:spPr bwMode="auto">
          <a:xfrm>
            <a:off x="960438" y="733266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9" name="Line 14"/>
          <p:cNvSpPr>
            <a:spLocks noChangeShapeType="1"/>
          </p:cNvSpPr>
          <p:nvPr/>
        </p:nvSpPr>
        <p:spPr bwMode="auto">
          <a:xfrm>
            <a:off x="960438" y="758031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0" name="Line 15"/>
          <p:cNvSpPr>
            <a:spLocks noChangeShapeType="1"/>
          </p:cNvSpPr>
          <p:nvPr/>
        </p:nvSpPr>
        <p:spPr bwMode="auto">
          <a:xfrm>
            <a:off x="960438" y="7831138"/>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1" name="Line 16"/>
          <p:cNvSpPr>
            <a:spLocks noChangeShapeType="1"/>
          </p:cNvSpPr>
          <p:nvPr/>
        </p:nvSpPr>
        <p:spPr bwMode="auto">
          <a:xfrm>
            <a:off x="960438" y="8080375"/>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2" name="Line 17"/>
          <p:cNvSpPr>
            <a:spLocks noChangeShapeType="1"/>
          </p:cNvSpPr>
          <p:nvPr/>
        </p:nvSpPr>
        <p:spPr bwMode="auto">
          <a:xfrm>
            <a:off x="960438" y="8331200"/>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3" name="Line 18"/>
          <p:cNvSpPr>
            <a:spLocks noChangeShapeType="1"/>
          </p:cNvSpPr>
          <p:nvPr/>
        </p:nvSpPr>
        <p:spPr bwMode="auto">
          <a:xfrm>
            <a:off x="960438" y="8580438"/>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4" name="Line 19"/>
          <p:cNvSpPr>
            <a:spLocks noChangeShapeType="1"/>
          </p:cNvSpPr>
          <p:nvPr/>
        </p:nvSpPr>
        <p:spPr bwMode="auto">
          <a:xfrm>
            <a:off x="960438" y="8831263"/>
            <a:ext cx="4732337" cy="0"/>
          </a:xfrm>
          <a:prstGeom prst="line">
            <a:avLst/>
          </a:prstGeom>
          <a:noFill/>
          <a:ln w="9525">
            <a:solidFill>
              <a:srgbClr val="000000"/>
            </a:solidFill>
            <a:round/>
          </a:ln>
          <a:extLst>
            <a:ext uri="{909E8E84-426E-40DD-AFC4-6F175D3DCCD1}">
              <a14:hiddenFill xmlns:a14="http://schemas.microsoft.com/office/drawing/2010/main">
                <a:noFill/>
              </a14:hiddenFill>
            </a:ext>
          </a:extLst>
        </p:spPr>
        <p:txBody>
          <a:bodyPr wrap="none" anchor="ctr"/>
          <a:lstStyle/>
          <a:p>
            <a:endParaRPr lang="zh-CN" altLang="en-US"/>
          </a:p>
        </p:txBody>
      </p:sp>
    </p:spTree>
    <p:extLst>
      <p:ext uri="{BB962C8B-B14F-4D97-AF65-F5344CB8AC3E}">
        <p14:creationId xmlns:p14="http://schemas.microsoft.com/office/powerpoint/2010/main" val="3741287680"/>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1</a:t>
            </a:r>
            <a:r>
              <a:rPr lang="zh-CN" altLang="en-US"/>
              <a:t>、“人性化的一面”</a:t>
            </a:r>
            <a:endParaRPr lang="en-US" altLang="zh-CN"/>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任何重大的变革都会产生</a:t>
            </a:r>
            <a:r>
              <a:rPr lang="en-US" altLang="zh-CN">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人的问题</a:t>
            </a:r>
            <a:r>
              <a:rPr lang="en-US" altLang="zh-CN">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：新的管理者被提升，工作内容随之变化，需要学习提高新的技巧和能力，而员工们态度暧昧，甚至可能会有抵触情绪。如果用针锋相对、逐一解决的方式来处理</a:t>
            </a:r>
            <a:r>
              <a:rPr lang="en-US" altLang="zh-CN">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人的问题</a:t>
            </a:r>
            <a:r>
              <a:rPr lang="en-US" altLang="zh-CN">
                <a:latin typeface="微软雅黑" panose="020b0503020204020204" pitchFamily="34" charset="-122"/>
                <a:ea typeface="微软雅黑" panose="020b0503020204020204" pitchFamily="34" charset="-122"/>
                <a:cs typeface="宋体" panose="02010600030101010101" pitchFamily="2" charset="-122"/>
              </a:rPr>
              <a:t>”</a:t>
            </a:r>
            <a:r>
              <a:rPr lang="zh-CN" altLang="zh-CN">
                <a:latin typeface="微软雅黑" panose="020b0503020204020204" pitchFamily="34" charset="-122"/>
                <a:ea typeface="微软雅黑" panose="020b0503020204020204" pitchFamily="34" charset="-122"/>
                <a:cs typeface="宋体" panose="02010600030101010101" pitchFamily="2" charset="-122"/>
              </a:rPr>
              <a:t>，变革的实施速度、员工士气和最终效果等都会受到影响。</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这时，高级管理者的首要任务是建立一个领导团队，继而安插核心的职能人员和管理者。这种惯例的变革处理方式应在初期就尽早地发展完善，然后随变革在企业内部的深入，不断地进行调整。这样的方式就好像战略、系统或流程重组一样，需要大量的数据收集分析、预先计划和不折不扣的实施准则。</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zh-CN">
                <a:latin typeface="微软雅黑" panose="020b0503020204020204" pitchFamily="34" charset="-122"/>
                <a:ea typeface="微软雅黑" panose="020b0503020204020204" pitchFamily="34" charset="-122"/>
                <a:cs typeface="宋体" panose="02010600030101010101" pitchFamily="2" charset="-122"/>
              </a:rPr>
              <a:t>变革期间的管理方式，应该被完全地整合到项目设计和决策制度中，因为这两项内容体现、并决定了企业战略的方向。变革管理的方式，应该建立在对企业历史、变革前之准备以及容纳变革能力的理性评估之上。</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rPr>
              <a:t>2</a:t>
            </a:r>
            <a:r>
              <a:rPr lang="zh-CN" altLang="en-US">
                <a:latin typeface="微软雅黑" panose="020b0503020204020204" pitchFamily="34" charset="-122"/>
                <a:ea typeface="微软雅黑" panose="020b0503020204020204" pitchFamily="34" charset="-122"/>
              </a:rPr>
              <a:t>、从最高领导者开始</a:t>
            </a:r>
            <a:endParaRPr lang="en-US" altLang="zh-CN">
              <a:latin typeface="微软雅黑" panose="020b0503020204020204" pitchFamily="34" charset="-122"/>
              <a:ea typeface="微软雅黑" panose="020b0503020204020204" pitchFamily="34" charset="-122"/>
            </a:endParaRP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对于企业内部各个层次的员工来说，变革都是容易令人忐忑不安的，当变革即将到来时，所有人的目光都会投向</a:t>
            </a:r>
            <a:r>
              <a:rPr lang="en-US" altLang="zh-CN">
                <a:latin typeface="微软雅黑" panose="020b0503020204020204" pitchFamily="34" charset="-122"/>
                <a:ea typeface="微软雅黑" panose="020b0503020204020204" pitchFamily="34" charset="-122"/>
                <a:cs typeface="宋体" panose="02010600030101010101" pitchFamily="2" charset="-122"/>
              </a:rPr>
              <a:t>CEO</a:t>
            </a:r>
            <a:r>
              <a:rPr lang="zh-CN" altLang="en-US">
                <a:latin typeface="微软雅黑" panose="020b0503020204020204" pitchFamily="34" charset="-122"/>
                <a:ea typeface="微软雅黑" panose="020b0503020204020204" pitchFamily="34" charset="-122"/>
                <a:cs typeface="宋体" panose="02010600030101010101" pitchFamily="2" charset="-122"/>
              </a:rPr>
              <a:t>，寻求来自领导层的力量、支持和指引。领导者们就要身体力行，积极采纳新的方式，给下属们以挑战和激励。他们必须统一号令，并以身作则。领导者们还需要懂得，即便他们在公众中的对外形象是统一的，企业的变革，还是要由那些一个个迥然相异的内部员工们最终完成。</a:t>
            </a: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有着紧密协同工作的管理层团队，最容易获得成功。他们的团结形成了一股向心力，引领变革的方向，理解变革将带来的企业文化和员工行为的转变，并在这些变革的领域内身先士卒。只有当领导层团结起来，致力于推进变革的流程，表现出必达目标的决心，变革引起的下游效应，才能在员工中间广泛体现出来</a:t>
            </a:r>
            <a:r>
              <a:rPr lang="zh-CN" altLang="zh-CN">
                <a:latin typeface="微软雅黑" panose="020b0503020204020204" pitchFamily="34" charset="-122"/>
                <a:ea typeface="微软雅黑" panose="020b0503020204020204" pitchFamily="34" charset="-122"/>
                <a:cs typeface="宋体" panose="02010600030101010101" pitchFamily="2" charset="-122"/>
              </a:rPr>
              <a:t>。</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3</a:t>
            </a:r>
            <a:r>
              <a:rPr lang="zh-CN" altLang="en-US">
                <a:latin typeface="微软雅黑" panose="020b0503020204020204" pitchFamily="34" charset="-122"/>
                <a:ea typeface="微软雅黑" panose="020b0503020204020204" pitchFamily="34" charset="-122"/>
                <a:cs typeface="宋体" panose="02010600030101010101" pitchFamily="2" charset="-122"/>
              </a:rPr>
              <a:t>、将各个层面的员工都调动起来</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当企业的变革项目从初期的制定战略、明确目标，逐渐开展到具体方案设计和实施执行的时候，变革将影响到整个公司的不同层面。在变革的措施中，需要在内部明确指定各级层次的领导者，然后将设计和实施执行的责任层层下放。这样，变革才能自上而下地顺利展开。</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en-US">
                <a:latin typeface="微软雅黑" panose="020b0503020204020204" pitchFamily="34" charset="-122"/>
                <a:ea typeface="微软雅黑" panose="020b0503020204020204" pitchFamily="34" charset="-122"/>
                <a:cs typeface="宋体" panose="02010600030101010101" pitchFamily="2" charset="-122"/>
              </a:rPr>
              <a:t>在公司内部的每一个层面上，经过培训的被指定领导者，必须从公司愿景出发，严格执行自己的使命，让变革落到实处。</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4</a:t>
            </a:r>
            <a:r>
              <a:rPr lang="zh-CN" altLang="en-US">
                <a:latin typeface="微软雅黑" panose="020b0503020204020204" pitchFamily="34" charset="-122"/>
                <a:ea typeface="微软雅黑" panose="020b0503020204020204" pitchFamily="34" charset="-122"/>
                <a:cs typeface="宋体" panose="02010600030101010101" pitchFamily="2" charset="-122"/>
              </a:rPr>
              <a:t>、将企业变革正规化</a:t>
            </a: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员工天生都是理智的，他们会问，怎样程度的变革才是公司需要的？公司是不是行进在正确的方向上？我们个人是不是值得致力于使转变切实发生呢？他们会向领导层去寻求答案。将企业变革描述成一种正式、正规的重大事件，并将公司的愿景以书面形式公布出来，对于统一领导层与下属团队的思路、促进整体团队协作来说，是非常好的机会。</a:t>
            </a: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这个过程可以通过</a:t>
            </a:r>
            <a:r>
              <a:rPr lang="en-US" altLang="zh-CN">
                <a:latin typeface="微软雅黑" panose="020b0503020204020204" pitchFamily="34" charset="-122"/>
                <a:ea typeface="微软雅黑" panose="020b0503020204020204" pitchFamily="34" charset="-122"/>
                <a:cs typeface="宋体" panose="02010600030101010101" pitchFamily="2" charset="-122"/>
              </a:rPr>
              <a:t>3</a:t>
            </a:r>
            <a:r>
              <a:rPr lang="zh-CN" altLang="en-US">
                <a:latin typeface="微软雅黑" panose="020b0503020204020204" pitchFamily="34" charset="-122"/>
                <a:ea typeface="微软雅黑" panose="020b0503020204020204" pitchFamily="34" charset="-122"/>
                <a:cs typeface="宋体" panose="02010600030101010101" pitchFamily="2" charset="-122"/>
              </a:rPr>
              <a:t>步来完成：首先，正视现实，着重强调变革的重要性；其次，对公司持续发展的未来和达成目标表现出坚定的信念；最后，为指导变革实施的行动和决策提供一张路线图。领导者们需要针对公司内部的不同受众，用不同的方式传达变革的信息，使得即将到来的变革与企业中的每个人切身相关。</a:t>
            </a: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5</a:t>
            </a:r>
            <a:r>
              <a:rPr lang="zh-CN" altLang="en-US">
                <a:latin typeface="微软雅黑" panose="020b0503020204020204" pitchFamily="34" charset="-122"/>
                <a:ea typeface="微软雅黑" panose="020b0503020204020204" pitchFamily="34" charset="-122"/>
                <a:cs typeface="宋体" panose="02010600030101010101" pitchFamily="2" charset="-122"/>
              </a:rPr>
              <a:t>、培养主人翁意识</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主持企业变革项目的领导者，需要在变革期间有超水平的发挥，以一个企业变革倡导者甚至是狂热分子的形象，让大多数员工树立对变革的认同感，而非简单应允甚至被动地接受。</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en-US">
                <a:latin typeface="微软雅黑" panose="020b0503020204020204" pitchFamily="34" charset="-122"/>
                <a:ea typeface="微软雅黑" panose="020b0503020204020204" pitchFamily="34" charset="-122"/>
                <a:cs typeface="宋体" panose="02010600030101010101" pitchFamily="2" charset="-122"/>
              </a:rPr>
              <a:t>主持企业变革，需要高层管理者们拥有主人翁意识，在自己的影响力范围内承担起责任。这就要求他们引导员工发现问题并提出解决方案，同时附以刺激性的激励和回报。激励的形式既可以是物质的（如津贴），也可以是精神上的（如伙伴情谊，与公司同命运的精神）。</a:t>
            </a: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6</a:t>
            </a:r>
            <a:r>
              <a:rPr lang="zh-CN" altLang="en-US">
                <a:latin typeface="微软雅黑" panose="020b0503020204020204" pitchFamily="34" charset="-122"/>
                <a:ea typeface="微软雅黑" panose="020b0503020204020204" pitchFamily="34" charset="-122"/>
                <a:cs typeface="宋体" panose="02010600030101010101" pitchFamily="2" charset="-122"/>
              </a:rPr>
              <a:t>、及时、有效地沟通信息</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在很多情况下，变革的领导者们都容易犯一个错误：他们认为公司里的其他人员也同他们一样，深刻地理解了变革的必要性，看清了变革的方向。然而事实并非如此。</a:t>
            </a: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在最佳的变革方案中，必定包含了经常、及时地对核心问题进行重申和阐述。沟通需要自上而下且自下而上顺畅地进行，在适当的时候向员工们传达适当的信息，同时征求意见和反馈。一般来说，这可能需要通过多种渠道，进行大量甚至是重复性的沟通工作来完成。</a:t>
            </a: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7</a:t>
            </a:r>
            <a:r>
              <a:rPr lang="zh-CN" altLang="en-US">
                <a:latin typeface="微软雅黑" panose="020b0503020204020204" pitchFamily="34" charset="-122"/>
                <a:ea typeface="微软雅黑" panose="020b0503020204020204" pitchFamily="34" charset="-122"/>
                <a:cs typeface="宋体" panose="02010600030101010101" pitchFamily="2" charset="-122"/>
              </a:rPr>
              <a:t>、对公司文化进行评估</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成功的企业变革计划在自上而下地开展时，会逐渐提升实施速度和强度。因而，领导者在每一个层次上对企业文化的理解和主导变得十分重要。企业在变革期间常犯的错误是，太晚或是从不进行企业文化的评估。彻底地评估企业文化，有助于评价是否为即将到来的变革做好了充分准备，找出主要问题，明确内部冲突。</a:t>
            </a: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对企业文化的“诊断”能够确立核心价值、信念、行为和感知，这些都是实施成功的变革所必须考虑的因素。它们作为重新设计企业的基本元素，对于确立新的企业愿景、建设变革所需的基础设施和项目等，至关重要。</a:t>
            </a: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8</a:t>
            </a:r>
            <a:r>
              <a:rPr lang="zh-CN" altLang="en-US">
                <a:latin typeface="微软雅黑" panose="020b0503020204020204" pitchFamily="34" charset="-122"/>
                <a:ea typeface="微软雅黑" panose="020b0503020204020204" pitchFamily="34" charset="-122"/>
                <a:cs typeface="宋体" panose="02010600030101010101" pitchFamily="2" charset="-122"/>
              </a:rPr>
              <a:t>、明确的阐述企业文化</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marL="0" marR="0" indent="0" algn="l" defTabSz="914400" rtl="0" eaLnBrk="1" fontAlgn="auto" latinLnBrk="0" hangingPunct="1">
              <a:lnSpc>
                <a:spcPct val="150000"/>
              </a:lnSpc>
              <a:spcBef>
                <a:spcPct val="0"/>
              </a:spcBef>
              <a:spcAft>
                <a:spcPct val="0"/>
              </a:spcAft>
              <a:buClrTx/>
              <a:buSzTx/>
              <a:buFontTx/>
              <a:buNone/>
              <a:defRPr/>
            </a:pPr>
            <a:r>
              <a:rPr lang="zh-CN" altLang="en-US">
                <a:latin typeface="微软雅黑" panose="020b0503020204020204" pitchFamily="34" charset="-122"/>
                <a:ea typeface="微软雅黑" panose="020b0503020204020204" pitchFamily="34" charset="-122"/>
                <a:cs typeface="宋体" panose="02010600030101010101" pitchFamily="2" charset="-122"/>
              </a:rPr>
              <a:t>       一旦企业文化为员工们所理解，就要像其他信息一样，在变革过程中不断地重申。企业的领导者们应当对自己的文化、及其所代表的行为方式心中有数，并找寻机会树立、激励那些体现企业文化的行为。这需要确立一个底线，明确变革所需要的状态和文化，并详尽规划，以推动文化变革。</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marL="0" marR="0" indent="0" algn="l" defTabSz="914400" rtl="0" eaLnBrk="1" fontAlgn="auto" latinLnBrk="0" hangingPunct="1">
              <a:lnSpc>
                <a:spcPct val="150000"/>
              </a:lnSpc>
              <a:spcBef>
                <a:spcPct val="0"/>
              </a:spcBef>
              <a:spcAft>
                <a:spcPct val="0"/>
              </a:spcAft>
              <a:buClrTx/>
              <a:buSzTx/>
              <a:buFontTx/>
              <a:buNone/>
              <a:defRPr/>
            </a:pPr>
            <a:r>
              <a:rPr lang="en-US" altLang="zh-CN">
                <a:latin typeface="微软雅黑" panose="020b0503020204020204" pitchFamily="34" charset="-122"/>
                <a:ea typeface="微软雅黑" panose="020b0503020204020204" pitchFamily="34" charset="-122"/>
                <a:cs typeface="宋体" panose="02010600030101010101" pitchFamily="2" charset="-122"/>
              </a:rPr>
              <a:t>9</a:t>
            </a:r>
            <a:r>
              <a:rPr lang="zh-CN" altLang="en-US">
                <a:latin typeface="微软雅黑" panose="020b0503020204020204" pitchFamily="34" charset="-122"/>
                <a:ea typeface="微软雅黑" panose="020b0503020204020204" pitchFamily="34" charset="-122"/>
                <a:cs typeface="宋体" panose="02010600030101010101" pitchFamily="2" charset="-122"/>
              </a:rPr>
              <a:t>、做好准备迎接突发状况</a:t>
            </a: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没有一个变革项目是完完全全按照计划，一丝不苟地成功实施的。对于推进变革的高层来说，外部环境瞬息万变，员工们也可能会有始料未及的反应，原先预料会有抵制的地方可能风平浪静，原先以为顺利推进的部分可能会遇到意想不到的阻力。</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en-US">
                <a:latin typeface="微软雅黑" panose="020b0503020204020204" pitchFamily="34" charset="-122"/>
                <a:ea typeface="微软雅黑" panose="020b0503020204020204" pitchFamily="34" charset="-122"/>
                <a:cs typeface="宋体" panose="02010600030101010101" pitchFamily="2" charset="-122"/>
              </a:rPr>
              <a:t>因此，管理者需要对变革的后果、企业的态度和适应力不断地重新评估。他们可依赖实时收集的一手数据信息和坚实可靠的决策流程，随时对实施进行调整，保证变革的动力和效果。</a:t>
            </a: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10</a:t>
            </a:r>
            <a:r>
              <a:rPr lang="zh-CN" altLang="en-US">
                <a:latin typeface="微软雅黑" panose="020b0503020204020204" pitchFamily="34" charset="-122"/>
                <a:ea typeface="微软雅黑" panose="020b0503020204020204" pitchFamily="34" charset="-122"/>
                <a:cs typeface="宋体" panose="02010600030101010101" pitchFamily="2" charset="-122"/>
              </a:rPr>
              <a:t>、看重与个人的交流</a:t>
            </a:r>
            <a:endParaRPr lang="zh-CN"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a:latin typeface="微软雅黑" panose="020b0503020204020204" pitchFamily="34" charset="-122"/>
                <a:ea typeface="微软雅黑" panose="020b0503020204020204" pitchFamily="34" charset="-122"/>
                <a:cs typeface="宋体" panose="02010600030101010101" pitchFamily="2" charset="-122"/>
              </a:rPr>
              <a:t>       企业变革既是一个组织层面上的再造，更是一项针对员工个人的过程。员工们每周投入数十个小时工作，许多人将同事看作是第二个家庭中的一分子。个人，或是由个人组成的集体，有理由知道他们的工作将如何变革？在变革的过程中和变革结束后公司期望他们做哪些工作？如何评价衡量他们的表现？变革的成功或失败对他们及周围意味着什么？</a:t>
            </a:r>
            <a:endParaRPr lang="en-US" altLang="zh-CN">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a:latin typeface="微软雅黑" panose="020b0503020204020204" pitchFamily="34" charset="-122"/>
                <a:ea typeface="微软雅黑" panose="020b0503020204020204" pitchFamily="34" charset="-122"/>
                <a:cs typeface="宋体" panose="02010600030101010101" pitchFamily="2" charset="-122"/>
              </a:rPr>
              <a:t>       </a:t>
            </a:r>
            <a:r>
              <a:rPr lang="zh-CN" altLang="en-US">
                <a:latin typeface="微软雅黑" panose="020b0503020204020204" pitchFamily="34" charset="-122"/>
                <a:ea typeface="微软雅黑" panose="020b0503020204020204" pitchFamily="34" charset="-122"/>
                <a:cs typeface="宋体" panose="02010600030101010101" pitchFamily="2" charset="-122"/>
              </a:rPr>
              <a:t>团队领导人在这些方面应该尽可能地坦诚直率，提供诸如升职、赏识、奖金这类明晰可见的回报，这将在推广变革中起到奇效，而革除顽固阻碍者，可以维护、增强组织对于变革的决心。</a:t>
            </a:r>
          </a:p>
          <a:p>
            <a:pPr>
              <a:lnSpc>
                <a:spcPct val="150000"/>
              </a:lnSpc>
            </a:pPr>
            <a:endParaRPr lang="zh-CN" altLang="en-US"/>
          </a:p>
        </p:txBody>
      </p:sp>
      <p:sp>
        <p:nvSpPr>
          <p:cNvPr id="4" name="灯片编号占位符 3"/>
          <p:cNvSpPr>
            <a:spLocks noGrp="1"/>
          </p:cNvSpPr>
          <p:nvPr>
            <p:ph type="sldNum" sz="quarter" idx="10"/>
          </p:nvPr>
        </p:nvSpPr>
        <p:spPr/>
        <p:txBody>
          <a:bodyPr/>
          <a:lstStyle/>
          <a:p>
            <a:fld id="{8F2580E8-45A3-4500-A838-3A17A3322079}" type="slidenum">
              <a:rPr lang="zh-CN" altLang="en-US" smtClean="0"/>
              <a:t>18</a:t>
            </a:fld>
            <a:endParaRPr lang="zh-CN" altLang="en-US"/>
          </a:p>
        </p:txBody>
      </p:sp>
    </p:spTree>
    <p:extLst>
      <p:ext uri="{BB962C8B-B14F-4D97-AF65-F5344CB8AC3E}">
        <p14:creationId xmlns:p14="http://schemas.microsoft.com/office/powerpoint/2010/main" val="93169410"/>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F2580E8-45A3-4500-A838-3A17A3322079}" type="slidenum">
              <a:rPr lang="zh-CN" altLang="en-US" smtClean="0"/>
              <a:t>27</a:t>
            </a:fld>
            <a:endParaRPr lang="zh-CN" altLang="en-US"/>
          </a:p>
        </p:txBody>
      </p:sp>
    </p:spTree>
    <p:extLst>
      <p:ext uri="{BB962C8B-B14F-4D97-AF65-F5344CB8AC3E}">
        <p14:creationId xmlns:p14="http://schemas.microsoft.com/office/powerpoint/2010/main" val="2279047990"/>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hyperlink" Target="http://www.1ppt.com/xiazai/" TargetMode="External"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90B713-B79F-4221-9D0D-29EEA1B18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9959C1-8AC9-4457-874B-E55DFAB149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DD992C-4F3C-4E2F-9563-99AE48B19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8F5BCB-F75A-4006-ACCD-8F5941D76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742ED7-A724-4940-9BC5-F588F6DAB6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507CCA-1269-49DC-A511-E8824C0D0B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F2189B-89DD-4A97-9C2A-83CEB3852C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2A8FF5-7053-4C66-951F-F86331DB65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36B29F-C795-47A1-9C6D-BF3CA5D3FF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C9E54-1862-4F74-8164-0E4C6A525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259CA2-2883-4071-9962-B4B40F2F08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4" name="日期占位符 3"/>
          <p:cNvSpPr>
            <a:spLocks noGrp="1"/>
          </p:cNvSpPr>
          <p:nvPr>
            <p:ph type="dt" sz="half" idx="10"/>
          </p:nvPr>
        </p:nvSpPr>
        <p:spPr/>
        <p:txBody>
          <a:bodyPr/>
          <a:lstStyle/>
          <a:p>
            <a:fld id="{171BBD79-73BD-4FCC-A131-912D061EF751}" type="datetimeFigureOut">
              <a:rPr lang="zh-CN" altLang="en-US" smtClean="0"/>
              <a:t>2021/2/6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9A119BB-CB53-4D13-A1E9-626B81BB36FF}" type="slidenum">
              <a:rPr lang="zh-CN" altLang="en-US" smtClean="0"/>
              <a:t>‹#›</a:t>
            </a:fld>
            <a:endParaRPr lang="zh-CN" altLang="en-US"/>
          </a:p>
        </p:txBody>
      </p:sp>
      <p:sp>
        <p:nvSpPr>
          <p:cNvPr id="7" name="矩形 6"/>
          <p:cNvSpPr/>
          <p:nvPr userDrawn="1"/>
        </p:nvSpPr>
        <p:spPr>
          <a:xfrm>
            <a:off x="0" y="0"/>
            <a:ext cx="12192000" cy="6858000"/>
          </a:xfrm>
          <a:prstGeom prst="rect">
            <a:avLst/>
          </a:prstGeom>
          <a:solidFill>
            <a:srgbClr val="223054"/>
          </a:solidFill>
          <a:ln>
            <a:solidFill>
              <a:srgbClr val="2230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椭圆 7"/>
          <p:cNvSpPr/>
          <p:nvPr userDrawn="1"/>
        </p:nvSpPr>
        <p:spPr>
          <a:xfrm>
            <a:off x="1600200" y="5272088"/>
            <a:ext cx="971550" cy="971550"/>
          </a:xfrm>
          <a:prstGeom prst="ellipse">
            <a:avLst/>
          </a:prstGeom>
          <a:solidFill>
            <a:srgbClr val="2230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138194495"/>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171BBD79-73BD-4FCC-A131-912D061EF751}" type="datetimeFigureOut">
              <a:rPr lang="zh-CN" altLang="en-US" smtClean="0"/>
              <a:t>2021/2/6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9A119BB-CB53-4D13-A1E9-626B81BB36FF}" type="slidenum">
              <a:rPr lang="zh-CN" altLang="en-US" smtClean="0"/>
              <a:t>‹#›</a:t>
            </a:fld>
            <a:endParaRPr lang="zh-CN" altLang="en-US"/>
          </a:p>
        </p:txBody>
      </p:sp>
      <p:sp>
        <p:nvSpPr>
          <p:cNvPr id="8" name="矩形 7"/>
          <p:cNvSpPr/>
          <p:nvPr userDrawn="1"/>
        </p:nvSpPr>
        <p:spPr>
          <a:xfrm>
            <a:off x="6091311" y="0"/>
            <a:ext cx="6091311" cy="6858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extLst>
      <p:ext uri="{BB962C8B-B14F-4D97-AF65-F5344CB8AC3E}">
        <p14:creationId xmlns:p14="http://schemas.microsoft.com/office/powerpoint/2010/main" val="396890476"/>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171BBD79-73BD-4FCC-A131-912D061EF751}" type="datetimeFigureOut">
              <a:rPr lang="zh-CN" altLang="en-US" smtClean="0"/>
              <a:t>2021/2/6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9A119BB-CB53-4D13-A1E9-626B81BB36FF}" type="slidenum">
              <a:rPr lang="zh-CN" altLang="en-US" smtClean="0"/>
              <a:t>‹#›</a:t>
            </a:fld>
            <a:endParaRPr lang="zh-CN" altLang="en-US"/>
          </a:p>
        </p:txBody>
      </p:sp>
      <p:sp>
        <p:nvSpPr>
          <p:cNvPr id="11" name="TextBox 10"/>
          <p:cNvSpPr txBox="1"/>
          <p:nvPr userDrawn="1"/>
        </p:nvSpPr>
        <p:spPr>
          <a:xfrm>
            <a:off x="1907704" y="6474421"/>
            <a:ext cx="1224136" cy="1184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en-US" altLang="zh-CN" sz="100">
                <a:solidFill>
                  <a:prstClr val="black"/>
                </a:solidFill>
                <a:latin typeface="微软雅黑" panose="020b0503020204020204" pitchFamily="34" charset="-122"/>
                <a:hlinkClick r:id="rId1"/>
              </a:rPr>
              <a:t>PPT</a:t>
            </a:r>
            <a:r>
              <a:rPr lang="zh-CN" altLang="en-US" sz="100">
                <a:solidFill>
                  <a:prstClr val="black"/>
                </a:solidFill>
                <a:latin typeface="微软雅黑" panose="020b0503020204020204" pitchFamily="34" charset="-122"/>
                <a:hlinkClick r:id="rId1"/>
              </a:rPr>
              <a:t>下载</a:t>
            </a:r>
            <a:r>
              <a:rPr lang="zh-CN" altLang="en-US" sz="100">
                <a:solidFill>
                  <a:prstClr val="black"/>
                </a:solidFill>
                <a:latin typeface="微软雅黑" panose="020b0503020204020204" pitchFamily="34" charset="-122"/>
              </a:rPr>
              <a:t> </a:t>
            </a:r>
            <a:r>
              <a:rPr lang="en-US" altLang="zh-CN" sz="100">
                <a:solidFill>
                  <a:prstClr val="black"/>
                </a:solidFill>
                <a:latin typeface="微软雅黑" panose="020b0503020204020204" pitchFamily="34" charset="-122"/>
              </a:rPr>
              <a:t>http://www.1ppt.com/xiazai/</a:t>
            </a:r>
          </a:p>
        </p:txBody>
      </p:sp>
    </p:spTree>
    <p:extLst>
      <p:ext uri="{BB962C8B-B14F-4D97-AF65-F5344CB8AC3E}">
        <p14:creationId xmlns:p14="http://schemas.microsoft.com/office/powerpoint/2010/main" val="1134662178"/>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171BBD79-73BD-4FCC-A131-912D061EF751}" type="datetimeFigureOut">
              <a:rPr lang="zh-CN" altLang="en-US" smtClean="0"/>
              <a:t>2021/2/6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782107636"/>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6" name="矩形 5"/>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28730662"/>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1_空白">
    <p:spTree>
      <p:nvGrpSpPr>
        <p:cNvPr id="1" name=""/>
        <p:cNvGrpSpPr/>
        <p:nvPr/>
      </p:nvGrpSpPr>
      <p:grpSpPr>
        <a:xfrm>
          <a:off x="0" y="0"/>
          <a:ext cx="0" cy="0"/>
        </a:xfrm>
      </p:grpSpPr>
      <p:sp>
        <p:nvSpPr>
          <p:cNvPr id="6" name="矩形 5"/>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 name="Picture 2" descr="C:\Users\Administrator\Desktop\143商业策划计划书-商业项目计划书-Blue-PPT模板.jpg"/>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3877322"/>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171BBD79-73BD-4FCC-A131-912D061EF751}" type="datetimeFigureOut">
              <a:rPr lang="zh-CN" altLang="en-US" smtClean="0"/>
              <a:t>2021/2/6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367036503"/>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171BBD79-73BD-4FCC-A131-912D061EF751}" type="datetimeFigureOut">
              <a:rPr lang="zh-CN" altLang="en-US" smtClean="0"/>
              <a:t>2021/2/6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1276127218"/>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171BBD79-73BD-4FCC-A131-912D061EF751}" type="datetimeFigureOut">
              <a:rPr lang="zh-CN" altLang="en-US" smtClean="0"/>
              <a:t>2021/2/6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3306130490"/>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spTree>
      <p:nvGrpSpPr>
        <p:cNvPr id="1" name=""/>
        <p:cNvGrpSpPr/>
        <p:nvPr/>
      </p:nvGrpSpPr>
      <p:grpSpPr>
        <a:xfrm>
          <a:off x="0" y="0"/>
          <a:ext cx="0" cy="0"/>
        </a:xfrm>
      </p:grpSpPr>
    </p:spTree>
    <p:extLst>
      <p:ext uri="{BB962C8B-B14F-4D97-AF65-F5344CB8AC3E}">
        <p14:creationId xmlns:p14="http://schemas.microsoft.com/office/powerpoint/2010/main" val="2439762693"/>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节标题">
    <p:spTree>
      <p:nvGrpSpPr>
        <p:cNvPr id="1" name=""/>
        <p:cNvGrpSpPr/>
        <p:nvPr/>
      </p:nvGrpSpPr>
      <p:grpSpPr>
        <a:xfrm>
          <a:off x="0" y="0"/>
          <a:ext cx="0" cy="0"/>
        </a:xfrm>
      </p:grpSpPr>
      <p:sp>
        <p:nvSpPr>
          <p:cNvPr id="8" name="矩形 7"/>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Text Placeholder 4"/>
          <p:cNvSpPr txBox="1"/>
          <p:nvPr userDrawn="1"/>
        </p:nvSpPr>
        <p:spPr>
          <a:xfrm>
            <a:off x="815414" y="452669"/>
            <a:ext cx="3008380" cy="672075"/>
          </a:xfrm>
          <a:prstGeom prst="rect">
            <a:avLst/>
          </a:prstGeom>
        </p:spPr>
        <p:txBody>
          <a:bodyPr lIns="121917" tIns="60958" rIns="121917" bIns="60958"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a:solidFill>
                  <a:schemeClr val="accent2"/>
                </a:solidFill>
                <a:latin typeface="微软雅黑" panose="020b0503020204020204" pitchFamily="34" charset="-122"/>
                <a:ea typeface="微软雅黑" panose="020b0503020204020204" pitchFamily="34" charset="-122"/>
              </a:rPr>
              <a:t>年度工作概述</a:t>
            </a:r>
            <a:endParaRPr lang="en-GB" sz="1900" b="1">
              <a:solidFill>
                <a:schemeClr val="accent2"/>
              </a:solidFill>
              <a:latin typeface="微软雅黑" panose="020b0503020204020204" pitchFamily="34" charset="-122"/>
              <a:ea typeface="微软雅黑" panose="020b0503020204020204" pitchFamily="34" charset="-122"/>
            </a:endParaRPr>
          </a:p>
        </p:txBody>
      </p:sp>
      <p:cxnSp>
        <p:nvCxnSpPr>
          <p:cNvPr id="4" name="直接连接符 3"/>
          <p:cNvCxnSpPr/>
          <p:nvPr userDrawn="1"/>
        </p:nvCxnSpPr>
        <p:spPr>
          <a:xfrm>
            <a:off x="929471" y="1124744"/>
            <a:ext cx="103330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4023484736"/>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left)">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节标题">
    <p:spTree>
      <p:nvGrpSpPr>
        <p:cNvPr id="1" name=""/>
        <p:cNvGrpSpPr/>
        <p:nvPr/>
      </p:nvGrpSpPr>
      <p:grpSpPr>
        <a:xfrm>
          <a:off x="0" y="0"/>
          <a:ext cx="0" cy="0"/>
        </a:xfrm>
      </p:grpSpPr>
      <p:sp>
        <p:nvSpPr>
          <p:cNvPr id="8" name="矩形 7"/>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5" name="Text Placeholder 4"/>
          <p:cNvSpPr txBox="1"/>
          <p:nvPr userDrawn="1"/>
        </p:nvSpPr>
        <p:spPr>
          <a:xfrm>
            <a:off x="815414" y="452669"/>
            <a:ext cx="3008380" cy="672075"/>
          </a:xfrm>
          <a:prstGeom prst="rect">
            <a:avLst/>
          </a:prstGeom>
        </p:spPr>
        <p:txBody>
          <a:bodyPr lIns="121917" tIns="60958" rIns="121917" bIns="60958"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a:solidFill>
                  <a:schemeClr val="accent2"/>
                </a:solidFill>
                <a:latin typeface="微软雅黑" panose="020b0503020204020204" pitchFamily="34" charset="-122"/>
                <a:ea typeface="微软雅黑" panose="020b0503020204020204" pitchFamily="34" charset="-122"/>
              </a:rPr>
              <a:t>工作完成情况</a:t>
            </a:r>
            <a:endParaRPr lang="en-GB" sz="1900" b="1">
              <a:solidFill>
                <a:schemeClr val="accent2"/>
              </a:solidFill>
              <a:latin typeface="微软雅黑" panose="020b0503020204020204" pitchFamily="34" charset="-122"/>
              <a:ea typeface="微软雅黑" panose="020b0503020204020204" pitchFamily="34" charset="-122"/>
            </a:endParaRPr>
          </a:p>
        </p:txBody>
      </p:sp>
      <p:cxnSp>
        <p:nvCxnSpPr>
          <p:cNvPr id="46" name="直接连接符 45"/>
          <p:cNvCxnSpPr/>
          <p:nvPr userDrawn="1"/>
        </p:nvCxnSpPr>
        <p:spPr>
          <a:xfrm>
            <a:off x="929471" y="1124744"/>
            <a:ext cx="103330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723524"/>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45">
                                            <p:txEl>
                                              <p:pRg st="0" end="0"/>
                                            </p:txEl>
                                          </p:spTgt>
                                        </p:tgtEl>
                                        <p:attrNameLst>
                                          <p:attrName>style.visibility</p:attrName>
                                        </p:attrNameLst>
                                      </p:cBhvr>
                                      <p:to>
                                        <p:strVal val="visible"/>
                                      </p:to>
                                    </p:set>
                                    <p:animEffect transition="in" filter="dissolve">
                                      <p:cBhvr>
                                        <p:cTn id="7" dur="500"/>
                                        <p:tgtEl>
                                          <p:spTgt spid="45">
                                            <p:txEl>
                                              <p:pRg st="0" end="0"/>
                                            </p:txEl>
                                          </p:spTgt>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46"/>
                                        </p:tgtEl>
                                        <p:attrNameLst>
                                          <p:attrName>style.visibility</p:attrName>
                                        </p:attrNameLst>
                                      </p:cBhvr>
                                      <p:to>
                                        <p:strVal val="visible"/>
                                      </p:to>
                                    </p:set>
                                    <p:animEffect transition="in" filter="wipe(left)">
                                      <p:cBhvr>
                                        <p:cTn id="11"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build="p"/>
    </p:bldLs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节标题">
    <p:spTree>
      <p:nvGrpSpPr>
        <p:cNvPr id="1" name=""/>
        <p:cNvGrpSpPr/>
        <p:nvPr/>
      </p:nvGrpSpPr>
      <p:grpSpPr>
        <a:xfrm>
          <a:off x="0" y="0"/>
          <a:ext cx="0" cy="0"/>
        </a:xfrm>
      </p:grpSpPr>
      <p:sp>
        <p:nvSpPr>
          <p:cNvPr id="45" name="矩形 44"/>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7" name="Text Placeholder 4"/>
          <p:cNvSpPr txBox="1"/>
          <p:nvPr userDrawn="1"/>
        </p:nvSpPr>
        <p:spPr>
          <a:xfrm>
            <a:off x="815414" y="452669"/>
            <a:ext cx="3008380" cy="672075"/>
          </a:xfrm>
          <a:prstGeom prst="rect">
            <a:avLst/>
          </a:prstGeom>
        </p:spPr>
        <p:txBody>
          <a:bodyPr lIns="121917" tIns="60958" rIns="121917" bIns="60958"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a:solidFill>
                  <a:schemeClr val="accent2"/>
                </a:solidFill>
                <a:latin typeface="微软雅黑" panose="020b0503020204020204" pitchFamily="34" charset="-122"/>
                <a:ea typeface="微软雅黑" panose="020b0503020204020204" pitchFamily="34" charset="-122"/>
              </a:rPr>
              <a:t>成功项目展示</a:t>
            </a:r>
            <a:endParaRPr lang="en-GB" sz="1900" b="1">
              <a:solidFill>
                <a:schemeClr val="accent2"/>
              </a:solidFill>
              <a:latin typeface="微软雅黑" panose="020b0503020204020204" pitchFamily="34" charset="-122"/>
              <a:ea typeface="微软雅黑" panose="020b0503020204020204" pitchFamily="34" charset="-122"/>
            </a:endParaRPr>
          </a:p>
        </p:txBody>
      </p:sp>
      <p:cxnSp>
        <p:nvCxnSpPr>
          <p:cNvPr id="48" name="直接连接符 47"/>
          <p:cNvCxnSpPr/>
          <p:nvPr userDrawn="1"/>
        </p:nvCxnSpPr>
        <p:spPr>
          <a:xfrm>
            <a:off x="929471" y="1124744"/>
            <a:ext cx="10333060" cy="0"/>
          </a:xfrm>
          <a:prstGeom prst="line">
            <a:avLst/>
          </a:prstGeom>
          <a:ln>
            <a:solidFill>
              <a:srgbClr val="63636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0508562"/>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47">
                                            <p:txEl>
                                              <p:pRg st="0" end="0"/>
                                            </p:txEl>
                                          </p:spTgt>
                                        </p:tgtEl>
                                        <p:attrNameLst>
                                          <p:attrName>style.visibility</p:attrName>
                                        </p:attrNameLst>
                                      </p:cBhvr>
                                      <p:to>
                                        <p:strVal val="visible"/>
                                      </p:to>
                                    </p:set>
                                    <p:animEffect transition="in" filter="dissolve">
                                      <p:cBhvr>
                                        <p:cTn id="7" dur="500"/>
                                        <p:tgtEl>
                                          <p:spTgt spid="47">
                                            <p:txEl>
                                              <p:pRg st="0" end="0"/>
                                            </p:txEl>
                                          </p:spTgt>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48"/>
                                        </p:tgtEl>
                                        <p:attrNameLst>
                                          <p:attrName>style.visibility</p:attrName>
                                        </p:attrNameLst>
                                      </p:cBhvr>
                                      <p:to>
                                        <p:strVal val="visible"/>
                                      </p:to>
                                    </p:set>
                                    <p:animEffect transition="in" filter="wipe(left)">
                                      <p:cBhvr>
                                        <p:cTn id="11"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build="p"/>
    </p:bldLs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节标题">
    <p:spTree>
      <p:nvGrpSpPr>
        <p:cNvPr id="1" name=""/>
        <p:cNvGrpSpPr/>
        <p:nvPr/>
      </p:nvGrpSpPr>
      <p:grpSpPr>
        <a:xfrm>
          <a:off x="0" y="0"/>
          <a:ext cx="0" cy="0"/>
        </a:xfrm>
      </p:grpSpPr>
      <p:sp>
        <p:nvSpPr>
          <p:cNvPr id="8" name="矩形 7"/>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55" name="Text Placeholder 4"/>
          <p:cNvSpPr txBox="1"/>
          <p:nvPr userDrawn="1"/>
        </p:nvSpPr>
        <p:spPr>
          <a:xfrm>
            <a:off x="815414" y="452669"/>
            <a:ext cx="3008380" cy="672075"/>
          </a:xfrm>
          <a:prstGeom prst="rect">
            <a:avLst/>
          </a:prstGeom>
        </p:spPr>
        <p:txBody>
          <a:bodyPr lIns="121917" tIns="60958" rIns="121917" bIns="60958"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a:solidFill>
                  <a:schemeClr val="accent2"/>
                </a:solidFill>
                <a:latin typeface="微软雅黑" panose="020b0503020204020204" pitchFamily="34" charset="-122"/>
                <a:ea typeface="微软雅黑" panose="020b0503020204020204" pitchFamily="34" charset="-122"/>
              </a:rPr>
              <a:t>工作存在不足</a:t>
            </a:r>
          </a:p>
        </p:txBody>
      </p:sp>
      <p:cxnSp>
        <p:nvCxnSpPr>
          <p:cNvPr id="156" name="直接连接符 155"/>
          <p:cNvCxnSpPr/>
          <p:nvPr userDrawn="1"/>
        </p:nvCxnSpPr>
        <p:spPr>
          <a:xfrm>
            <a:off x="929471" y="1124744"/>
            <a:ext cx="10333060" cy="0"/>
          </a:xfrm>
          <a:prstGeom prst="line">
            <a:avLst/>
          </a:prstGeom>
          <a:ln>
            <a:solidFill>
              <a:srgbClr val="63636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326752"/>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155">
                                            <p:txEl>
                                              <p:pRg st="0" end="0"/>
                                            </p:txEl>
                                          </p:spTgt>
                                        </p:tgtEl>
                                        <p:attrNameLst>
                                          <p:attrName>style.visibility</p:attrName>
                                        </p:attrNameLst>
                                      </p:cBhvr>
                                      <p:to>
                                        <p:strVal val="visible"/>
                                      </p:to>
                                    </p:set>
                                    <p:animEffect transition="in" filter="dissolve">
                                      <p:cBhvr>
                                        <p:cTn id="7" dur="500"/>
                                        <p:tgtEl>
                                          <p:spTgt spid="155">
                                            <p:txEl>
                                              <p:pRg st="0" end="0"/>
                                            </p:txEl>
                                          </p:spTgt>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6"/>
                                        </p:tgtEl>
                                        <p:attrNameLst>
                                          <p:attrName>style.visibility</p:attrName>
                                        </p:attrNameLst>
                                      </p:cBhvr>
                                      <p:to>
                                        <p:strVal val="visible"/>
                                      </p:to>
                                    </p:set>
                                    <p:animEffect transition="in" filter="wipe(left)">
                                      <p:cBhvr>
                                        <p:cTn id="11" dur="500"/>
                                        <p:tgtEl>
                                          <p:spTgt spid="1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 grpId="0" build="p"/>
    </p:bldLs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节标题">
    <p:spTree>
      <p:nvGrpSpPr>
        <p:cNvPr id="1" name=""/>
        <p:cNvGrpSpPr/>
        <p:nvPr/>
      </p:nvGrpSpPr>
      <p:grpSpPr>
        <a:xfrm>
          <a:off x="0" y="0"/>
          <a:ext cx="0" cy="0"/>
        </a:xfrm>
      </p:grpSpPr>
      <p:sp>
        <p:nvSpPr>
          <p:cNvPr id="8" name="矩形 7"/>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5" name="Text Placeholder 4"/>
          <p:cNvSpPr txBox="1"/>
          <p:nvPr userDrawn="1"/>
        </p:nvSpPr>
        <p:spPr>
          <a:xfrm>
            <a:off x="815414" y="452669"/>
            <a:ext cx="3008380" cy="672075"/>
          </a:xfrm>
          <a:prstGeom prst="rect">
            <a:avLst/>
          </a:prstGeom>
        </p:spPr>
        <p:txBody>
          <a:bodyPr lIns="121917" tIns="60958" rIns="121917" bIns="60958" anchor="ctr">
            <a:noAutofit/>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a:solidFill>
                  <a:schemeClr val="accent2"/>
                </a:solidFill>
                <a:latin typeface="微软雅黑" panose="020b0503020204020204" pitchFamily="34" charset="-122"/>
                <a:ea typeface="微软雅黑" panose="020b0503020204020204" pitchFamily="34" charset="-122"/>
              </a:rPr>
              <a:t>明年工作计划</a:t>
            </a:r>
          </a:p>
        </p:txBody>
      </p:sp>
      <p:cxnSp>
        <p:nvCxnSpPr>
          <p:cNvPr id="46" name="直接连接符 45"/>
          <p:cNvCxnSpPr/>
          <p:nvPr userDrawn="1"/>
        </p:nvCxnSpPr>
        <p:spPr>
          <a:xfrm>
            <a:off x="929471" y="1124744"/>
            <a:ext cx="10333060" cy="0"/>
          </a:xfrm>
          <a:prstGeom prst="line">
            <a:avLst/>
          </a:prstGeom>
          <a:ln>
            <a:solidFill>
              <a:srgbClr val="63636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7005786"/>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p:cTn id="6" dur="1" fill="hold">
                                          <p:stCondLst>
                                            <p:cond delay="0"/>
                                          </p:stCondLst>
                                        </p:cTn>
                                        <p:tgtEl>
                                          <p:spTgt spid="45">
                                            <p:txEl>
                                              <p:pRg st="0" end="0"/>
                                            </p:txEl>
                                          </p:spTgt>
                                        </p:tgtEl>
                                        <p:attrNameLst>
                                          <p:attrName>style.visibility</p:attrName>
                                        </p:attrNameLst>
                                      </p:cBhvr>
                                      <p:to>
                                        <p:strVal val="visible"/>
                                      </p:to>
                                    </p:set>
                                    <p:animEffect transition="in" filter="dissolve">
                                      <p:cBhvr>
                                        <p:cTn id="7" dur="500"/>
                                        <p:tgtEl>
                                          <p:spTgt spid="45">
                                            <p:txEl>
                                              <p:pRg st="0" end="0"/>
                                            </p:txEl>
                                          </p:spTgt>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46"/>
                                        </p:tgtEl>
                                        <p:attrNameLst>
                                          <p:attrName>style.visibility</p:attrName>
                                        </p:attrNameLst>
                                      </p:cBhvr>
                                      <p:to>
                                        <p:strVal val="visible"/>
                                      </p:to>
                                    </p:set>
                                    <p:animEffect transition="in" filter="wipe(left)">
                                      <p:cBhvr>
                                        <p:cTn id="11"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build="p"/>
    </p:bldLs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nvGrpSpPr>
      <p:grpSpPr>
        <a:xfrm>
          <a:off x="0" y="0"/>
          <a:ext cx="0" cy="0"/>
        </a:xfrm>
      </p:grpSpPr>
    </p:spTree>
    <p:extLst>
      <p:ext uri="{BB962C8B-B14F-4D97-AF65-F5344CB8AC3E}">
        <p14:creationId xmlns:p14="http://schemas.microsoft.com/office/powerpoint/2010/main" val="3605668910"/>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标题和内容">
    <p:spTree>
      <p:nvGrpSpPr>
        <p:cNvPr id="1" name=""/>
        <p:cNvGrpSpPr/>
        <p:nvPr/>
      </p:nvGrpSpPr>
      <p:grpSpPr>
        <a:xfrm>
          <a:off x="0" y="0"/>
          <a:ext cx="0" cy="0"/>
        </a:xfrm>
      </p:grpSpPr>
    </p:spTree>
    <p:extLst>
      <p:ext uri="{BB962C8B-B14F-4D97-AF65-F5344CB8AC3E}">
        <p14:creationId xmlns:p14="http://schemas.microsoft.com/office/powerpoint/2010/main" val="3605668910"/>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标题和内容">
    <p:spTree>
      <p:nvGrpSpPr>
        <p:cNvPr id="1" name=""/>
        <p:cNvGrpSpPr/>
        <p:nvPr/>
      </p:nvGrpSpPr>
      <p:grpSpPr>
        <a:xfrm>
          <a:off x="0" y="0"/>
          <a:ext cx="0" cy="0"/>
        </a:xfrm>
      </p:grpSpPr>
    </p:spTree>
    <p:extLst>
      <p:ext uri="{BB962C8B-B14F-4D97-AF65-F5344CB8AC3E}">
        <p14:creationId xmlns:p14="http://schemas.microsoft.com/office/powerpoint/2010/main" val="3605668910"/>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和内容">
    <p:spTree>
      <p:nvGrpSpPr>
        <p:cNvPr id="1" name=""/>
        <p:cNvGrpSpPr/>
        <p:nvPr/>
      </p:nvGrpSpPr>
      <p:grpSpPr>
        <a:xfrm>
          <a:off x="0" y="0"/>
          <a:ext cx="0" cy="0"/>
        </a:xfrm>
      </p:grpSpPr>
    </p:spTree>
    <p:extLst>
      <p:ext uri="{BB962C8B-B14F-4D97-AF65-F5344CB8AC3E}">
        <p14:creationId xmlns:p14="http://schemas.microsoft.com/office/powerpoint/2010/main" val="3605668910"/>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nvGrpSpPr>
      <p:grpSpPr>
        <a:xfrm>
          <a:off x="0" y="0"/>
          <a:ext cx="0" cy="0"/>
        </a:xfrm>
      </p:grpSpPr>
      <p:sp>
        <p:nvSpPr>
          <p:cNvPr id="2" name="标题 1"/>
          <p:cNvSpPr>
            <a:spLocks noGrp="1"/>
          </p:cNvSpPr>
          <p:nvPr>
            <p:ph type="ctrTitle"/>
          </p:nvPr>
        </p:nvSpPr>
        <p:spPr>
          <a:xfrm>
            <a:off x="914400" y="2130426"/>
            <a:ext cx="10363200" cy="1470025"/>
          </a:xfrm>
        </p:spPr>
        <p:txBody>
          <a:bodyPr/>
          <a:lstStyle/>
          <a:p>
            <a:r>
              <a:rPr lang="zh-CN" altLang="en-US"/>
              <a:t>单击此处编辑母版标题样式</a:t>
            </a:r>
          </a:p>
        </p:txBody>
      </p:sp>
      <p:sp>
        <p:nvSpPr>
          <p:cNvPr id="3" name="副标题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2021/2/6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
        <p:nvSpPr>
          <p:cNvPr id="7" name="Rectangle 5"/>
          <p:cNvSpPr txBox="1">
            <a:spLocks noChangeArrowheads="1"/>
          </p:cNvSpPr>
          <p:nvPr userDrawn="1"/>
        </p:nvSpPr>
        <p:spPr>
          <a:xfrm>
            <a:off x="9841573" y="6529214"/>
            <a:ext cx="2015067" cy="284163"/>
          </a:xfrm>
          <a:prstGeom prst="rect">
            <a:avLst/>
          </a:prstGeom>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9pPr>
          </a:lstStyle>
          <a:p>
            <a:pPr eaLnBrk="1" hangingPunct="1">
              <a:defRPr/>
            </a:pPr>
            <a:r>
              <a:rPr lang="en-US" altLang="zh-CN" sz="900">
                <a:ea typeface="华文楷体" pitchFamily="2" charset="-122"/>
                <a:cs typeface="Arial" pitchFamily="34" charset="0"/>
              </a:rPr>
              <a:t>Code of this report   |   </a:t>
            </a:r>
            <a:fld id="{77764DF2-3064-4A94-B990-20A726AAC38D}" type="slidenum">
              <a:rPr lang="en-US" altLang="zh-CN" sz="900" smtClean="0">
                <a:ea typeface="华文楷体" pitchFamily="2" charset="-122"/>
                <a:cs typeface="Arial" pitchFamily="34" charset="0"/>
              </a:rPr>
              <a:pPr eaLnBrk="1" hangingPunct="1">
                <a:defRPr/>
              </a:pPr>
              <a:t>‹#›</a:t>
            </a:fld>
            <a:endParaRPr lang="en-US" altLang="zh-CN" sz="900">
              <a:ea typeface="华文楷体" pitchFamily="2" charset="-122"/>
              <a:cs typeface="Arial" pitchFamily="34" charset="0"/>
            </a:endParaRPr>
          </a:p>
        </p:txBody>
      </p:sp>
      <p:cxnSp>
        <p:nvCxnSpPr>
          <p:cNvPr id="10" name="直接连接符 9"/>
          <p:cNvCxnSpPr/>
          <p:nvPr userDrawn="1"/>
        </p:nvCxnSpPr>
        <p:spPr>
          <a:xfrm>
            <a:off x="0" y="620688"/>
            <a:ext cx="12192000" cy="0"/>
          </a:xfrm>
          <a:prstGeom prst="line">
            <a:avLst/>
          </a:prstGeom>
          <a:ln>
            <a:solidFill>
              <a:schemeClr val="bg1">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23389547"/>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Content: One">
    <p:spTree>
      <p:nvGrpSpPr>
        <p:cNvPr id="1" name=""/>
        <p:cNvGrpSpPr/>
        <p:nvPr/>
      </p:nvGrpSpPr>
      <p:grpSpPr>
        <a:xfrm>
          <a:off x="0" y="0"/>
          <a:ext cx="0" cy="0"/>
        </a:xfrm>
      </p:grpSpPr>
      <p:sp>
        <p:nvSpPr>
          <p:cNvPr id="2" name="Disclaimer" hidden="1"/>
          <p:cNvSpPr txBox="1"/>
          <p:nvPr userDrawn="1">
            <p:custDataLst>
              <p:tags r:id="rId1"/>
            </p:custDataLst>
          </p:nvPr>
        </p:nvSpPr>
        <p:spPr>
          <a:xfrm>
            <a:off x="6184517" y="6420623"/>
            <a:ext cx="3935076" cy="122213"/>
          </a:xfrm>
          <a:prstGeom prst="rect">
            <a:avLst/>
          </a:prstGeom>
          <a:noFill/>
        </p:spPr>
        <p:txBody>
          <a:bodyPr lIns="0" tIns="0" rIns="0" bIns="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fontAlgn="auto">
              <a:spcBef>
                <a:spcPct val="0"/>
              </a:spcBef>
              <a:spcAft>
                <a:spcPct val="0"/>
              </a:spcAft>
              <a:defRPr/>
            </a:pPr>
            <a:endParaRPr lang="zh-CN" altLang="en-US" sz="794" noProof="1">
              <a:latin typeface="+mn-lt"/>
              <a:ea typeface="+mn-ea"/>
            </a:endParaRPr>
          </a:p>
        </p:txBody>
      </p:sp>
      <p:sp>
        <p:nvSpPr>
          <p:cNvPr id="3" name="Presentation Disclaimer" hidden="1"/>
          <p:cNvSpPr txBox="1"/>
          <p:nvPr userDrawn="1">
            <p:custDataLst>
              <p:tags r:id="rId2"/>
            </p:custDataLst>
          </p:nvPr>
        </p:nvSpPr>
        <p:spPr>
          <a:xfrm>
            <a:off x="652320" y="6180046"/>
            <a:ext cx="9786697" cy="122213"/>
          </a:xfrm>
          <a:prstGeom prst="rect">
            <a:avLst/>
          </a:prstGeom>
          <a:noFill/>
        </p:spPr>
        <p:txBody>
          <a:bodyPr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fontAlgn="auto">
              <a:spcBef>
                <a:spcPct val="0"/>
              </a:spcBef>
              <a:spcAft>
                <a:spcPct val="0"/>
              </a:spcAft>
              <a:defRPr/>
            </a:pPr>
            <a:endParaRPr lang="zh-CN" altLang="en-US" sz="794" noProof="1">
              <a:latin typeface="+mn-lt"/>
              <a:ea typeface="+mn-ea"/>
            </a:endParaRPr>
          </a:p>
        </p:txBody>
      </p:sp>
      <p:sp>
        <p:nvSpPr>
          <p:cNvPr id="4" name="Executive Summary" hidden="1"/>
          <p:cNvSpPr txBox="1"/>
          <p:nvPr userDrawn="1">
            <p:custDataLst>
              <p:tags r:id="rId3"/>
            </p:custDataLst>
          </p:nvPr>
        </p:nvSpPr>
        <p:spPr>
          <a:xfrm>
            <a:off x="642698" y="6115610"/>
            <a:ext cx="65" cy="179536"/>
          </a:xfrm>
          <a:prstGeom prst="rect">
            <a:avLst/>
          </a:prstGeom>
          <a:noFill/>
        </p:spPr>
        <p:txBody>
          <a:bodyPr wrap="non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fontAlgn="auto">
              <a:lnSpc>
                <a:spcPts val="1412"/>
              </a:lnSpc>
              <a:spcBef>
                <a:spcPct val="0"/>
              </a:spcBef>
              <a:spcAft>
                <a:spcPct val="0"/>
              </a:spcAft>
              <a:defRPr/>
            </a:pPr>
            <a:endParaRPr lang="zh-CN" altLang="en-US" sz="1412" noProof="1">
              <a:latin typeface="+mn-lt"/>
              <a:ea typeface="+mn-ea"/>
            </a:endParaRPr>
          </a:p>
        </p:txBody>
      </p:sp>
      <p:sp>
        <p:nvSpPr>
          <p:cNvPr id="5" name="Draft stamp" hidden="1"/>
          <p:cNvSpPr txBox="1"/>
          <p:nvPr userDrawn="1">
            <p:custDataLst>
              <p:tags r:id="rId4"/>
            </p:custDataLst>
          </p:nvPr>
        </p:nvSpPr>
        <p:spPr>
          <a:xfrm>
            <a:off x="11259476" y="710175"/>
            <a:ext cx="272510" cy="162993"/>
          </a:xfrm>
          <a:prstGeom prst="rect">
            <a:avLst/>
          </a:prstGeom>
          <a:noFill/>
          <a:ln>
            <a:noFill/>
          </a:ln>
        </p:spPr>
        <p:txBody>
          <a:bodyPr wrap="non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899010" fontAlgn="auto">
              <a:spcBef>
                <a:spcPct val="0"/>
              </a:spcBef>
              <a:spcAft>
                <a:spcPct val="0"/>
              </a:spcAft>
              <a:defRPr/>
            </a:pPr>
            <a:r>
              <a:rPr lang="zh-CN" altLang="en-US" sz="1059" noProof="1">
                <a:latin typeface="+mn-lt"/>
                <a:ea typeface="+mn-ea"/>
              </a:rPr>
              <a:t>初稿</a:t>
            </a:r>
          </a:p>
        </p:txBody>
      </p:sp>
      <p:sp>
        <p:nvSpPr>
          <p:cNvPr id="6" name="Date/Filepath" hidden="1"/>
          <p:cNvSpPr txBox="1"/>
          <p:nvPr userDrawn="1">
            <p:custDataLst>
              <p:tags r:id="rId5"/>
            </p:custDataLst>
          </p:nvPr>
        </p:nvSpPr>
        <p:spPr>
          <a:xfrm>
            <a:off x="3998576" y="475903"/>
            <a:ext cx="7537259" cy="122213"/>
          </a:xfrm>
          <a:prstGeom prst="rect">
            <a:avLst/>
          </a:prstGeom>
          <a:noFill/>
        </p:spPr>
        <p:txBody>
          <a:bodyPr lIns="0" tIns="0" rIns="0" bIns="0" anchor="b">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defTabSz="899010" fontAlgn="auto">
              <a:spcBef>
                <a:spcPct val="0"/>
              </a:spcBef>
              <a:spcAft>
                <a:spcPct val="0"/>
              </a:spcAft>
              <a:defRPr/>
            </a:pPr>
            <a:r>
              <a:rPr lang="en-US" altLang="zh-CN" sz="794" noProof="1">
                <a:latin typeface="+mn-lt"/>
                <a:ea typeface="+mn-ea"/>
              </a:rPr>
              <a:t>24/07/2014 C:\Users\Connie Zhu\Desktop\</a:t>
            </a:r>
            <a:r>
              <a:rPr lang="zh-CN" altLang="en-US" sz="794" noProof="1">
                <a:latin typeface="+mn-lt"/>
                <a:ea typeface="+mn-ea"/>
              </a:rPr>
              <a:t>长征项目 </a:t>
            </a:r>
            <a:r>
              <a:rPr lang="en-US" altLang="zh-CN" sz="794" noProof="1">
                <a:latin typeface="+mn-lt"/>
                <a:ea typeface="+mn-ea"/>
              </a:rPr>
              <a:t>- </a:t>
            </a:r>
            <a:r>
              <a:rPr lang="zh-CN" altLang="en-US" sz="794" noProof="1">
                <a:latin typeface="+mn-lt"/>
                <a:ea typeface="+mn-ea"/>
              </a:rPr>
              <a:t>变革领导力培训</a:t>
            </a:r>
            <a:r>
              <a:rPr lang="en-US" altLang="zh-CN" sz="794" noProof="1">
                <a:latin typeface="+mn-lt"/>
                <a:ea typeface="+mn-ea"/>
              </a:rPr>
              <a:t>_20140724_v3.5.pptx</a:t>
            </a:r>
            <a:endParaRPr lang="zh-CN" altLang="en-US" sz="794" noProof="1">
              <a:latin typeface="+mn-lt"/>
              <a:ea typeface="+mn-ea"/>
            </a:endParaRPr>
          </a:p>
        </p:txBody>
      </p:sp>
    </p:spTree>
    <p:extLst>
      <p:ext uri="{BB962C8B-B14F-4D97-AF65-F5344CB8AC3E}">
        <p14:creationId xmlns:p14="http://schemas.microsoft.com/office/powerpoint/2010/main" val="2617560276"/>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标题 4097"/>
          <p:cNvSpPr>
            <a:spLocks noGrp="1"/>
          </p:cNvSpPr>
          <p:nvPr>
            <p:ph type="title" idx="4294967295"/>
          </p:nvPr>
        </p:nvSpPr>
        <p:spPr>
          <a:xfrm>
            <a:off x="766234" y="304801"/>
            <a:ext cx="10668001" cy="1216025"/>
          </a:xfrm>
          <a:prstGeom prst="rect">
            <a:avLst/>
          </a:prstGeom>
          <a:noFill/>
          <a:ln>
            <a:noFill/>
          </a:ln>
        </p:spPr>
        <p:txBody>
          <a:bodyPr anchor="b" anchorCtr="0"/>
          <a:lstStyle/>
          <a:p>
            <a:pPr lvl="0"/>
            <a:r>
              <a:rPr lang="zh-CN" altLang="en-US"/>
              <a:t>单击此处编辑母版标题样式</a:t>
            </a:r>
          </a:p>
        </p:txBody>
      </p:sp>
      <p:sp>
        <p:nvSpPr>
          <p:cNvPr id="4099" name="文本占位符 4098"/>
          <p:cNvSpPr>
            <a:spLocks noGrp="1"/>
          </p:cNvSpPr>
          <p:nvPr>
            <p:ph type="body" idx="1"/>
          </p:nvPr>
        </p:nvSpPr>
        <p:spPr>
          <a:xfrm>
            <a:off x="755651" y="1752600"/>
            <a:ext cx="10668000" cy="4267200"/>
          </a:xfrm>
          <a:prstGeom prst="rect">
            <a:avLst/>
          </a:prstGeom>
          <a:noFill/>
          <a:ln>
            <a:noFill/>
          </a:ln>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102" name="日期占位符 4101"/>
          <p:cNvSpPr>
            <a:spLocks noGrp="1"/>
          </p:cNvSpPr>
          <p:nvPr>
            <p:ph type="dt" sz="half" idx="2"/>
          </p:nvPr>
        </p:nvSpPr>
        <p:spPr>
          <a:xfrm>
            <a:off x="812800" y="6245225"/>
            <a:ext cx="2641600" cy="476250"/>
          </a:xfrm>
          <a:prstGeom prst="rect">
            <a:avLst/>
          </a:prstGeom>
          <a:noFill/>
          <a:ln>
            <a:noFill/>
          </a:ln>
        </p:spPr>
        <p:txBody>
          <a:bodyPr/>
          <a:lstStyle/>
          <a:p>
            <a:pPr>
              <a:buFont typeface="Verdana"/>
            </a:pPr>
            <a:fld id="{12FF1C42-D199-1006-1001-587298610EC3}" type="datetime15">
              <a:rPr lang="zh-CN" altLang="en-US" sz="1200">
                <a:latin typeface="Verdana"/>
              </a:rPr>
              <a:t>15</a:t>
            </a:fld>
            <a:endParaRPr lang="zh-CN" altLang="en-US" sz="1200">
              <a:latin typeface="Verdana"/>
            </a:endParaRPr>
          </a:p>
        </p:txBody>
      </p:sp>
      <p:sp>
        <p:nvSpPr>
          <p:cNvPr id="4103" name="页脚占位符 4102"/>
          <p:cNvSpPr>
            <a:spLocks noGrp="1"/>
          </p:cNvSpPr>
          <p:nvPr>
            <p:ph type="ftr" sz="quarter" idx="3"/>
          </p:nvPr>
        </p:nvSpPr>
        <p:spPr>
          <a:xfrm>
            <a:off x="4165600" y="6245225"/>
            <a:ext cx="3860800" cy="476250"/>
          </a:xfrm>
          <a:prstGeom prst="rect">
            <a:avLst/>
          </a:prstGeom>
          <a:noFill/>
          <a:ln>
            <a:noFill/>
          </a:ln>
        </p:spPr>
        <p:txBody>
          <a:bodyPr/>
          <a:lstStyle/>
          <a:p>
            <a:pPr algn="ctr">
              <a:buFont typeface="Verdana"/>
            </a:pPr>
            <a:r>
              <a:rPr lang="zh-CN" altLang="en-US" sz="1200">
                <a:latin typeface="Verdana"/>
              </a:rPr>
              <a:t>*</a:t>
            </a:r>
          </a:p>
        </p:txBody>
      </p:sp>
      <p:sp>
        <p:nvSpPr>
          <p:cNvPr id="4104" name="灯片编号占位符 4103"/>
          <p:cNvSpPr>
            <a:spLocks noGrp="1"/>
          </p:cNvSpPr>
          <p:nvPr>
            <p:ph type="sldNum" sz="quarter" idx="4"/>
          </p:nvPr>
        </p:nvSpPr>
        <p:spPr>
          <a:xfrm>
            <a:off x="8737600" y="6245225"/>
            <a:ext cx="2641600" cy="476250"/>
          </a:xfrm>
          <a:prstGeom prst="rect">
            <a:avLst/>
          </a:prstGeom>
          <a:noFill/>
          <a:ln>
            <a:noFill/>
          </a:ln>
        </p:spPr>
        <p:txBody>
          <a:bodyPr/>
          <a:lstStyle/>
          <a:p>
            <a:pPr algn="r">
              <a:buFont typeface="Verdana"/>
            </a:pPr>
            <a:fld id="{12FF1C42-D199-1008-1001-587298610EC3}" type="slidenum">
              <a:rPr lang="zh-CN" altLang="en-US" sz="1200">
                <a:latin typeface="Verdana"/>
              </a:rPr>
              <a:t>‹#›</a:t>
            </a:fld>
            <a:endParaRPr lang="zh-CN" altLang="en-US" sz="1200">
              <a:latin typeface="Verdana"/>
            </a:endParaRPr>
          </a:p>
        </p:txBody>
      </p:sp>
    </p:spTree>
    <p:extLst>
      <p:ext uri="{BB962C8B-B14F-4D97-AF65-F5344CB8AC3E}">
        <p14:creationId xmlns:p14="http://schemas.microsoft.com/office/powerpoint/2010/main" val="3161963712"/>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标题，文本与内容">
    <p:spTree>
      <p:nvGrpSpPr>
        <p:cNvPr id="1" name=""/>
        <p:cNvGrpSpPr/>
        <p:nvPr/>
      </p:nvGrpSpPr>
      <p:grpSpPr>
        <a:xfrm>
          <a:off x="0" y="0"/>
          <a:ext cx="0" cy="0"/>
        </a:xfrm>
      </p:grpSpPr>
      <p:sp>
        <p:nvSpPr>
          <p:cNvPr id="2" name="标题 1"/>
          <p:cNvSpPr>
            <a:spLocks noGrp="1"/>
          </p:cNvSpPr>
          <p:nvPr>
            <p:ph type="title"/>
          </p:nvPr>
        </p:nvSpPr>
        <p:spPr>
          <a:xfrm>
            <a:off x="2032000" y="838201"/>
            <a:ext cx="9753600" cy="715963"/>
          </a:xfrm>
        </p:spPr>
        <p:txBody>
          <a:bodyPr/>
          <a:lstStyle/>
          <a:p>
            <a:r>
              <a:rPr lang="zh-CN" altLang="en-US"/>
              <a:t>单击此处编辑母版标题样式</a:t>
            </a:r>
          </a:p>
        </p:txBody>
      </p:sp>
      <p:sp>
        <p:nvSpPr>
          <p:cNvPr id="3" name="文本占位符 2"/>
          <p:cNvSpPr>
            <a:spLocks noGrp="1"/>
          </p:cNvSpPr>
          <p:nvPr>
            <p:ph type="body" sz="half" idx="1"/>
          </p:nvPr>
        </p:nvSpPr>
        <p:spPr>
          <a:xfrm>
            <a:off x="1320800" y="2606676"/>
            <a:ext cx="4775200" cy="387032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299200" y="2606676"/>
            <a:ext cx="4775200" cy="387032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1000722532"/>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2021/2/6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extLst>
      <p:ext uri="{BB962C8B-B14F-4D97-AF65-F5344CB8AC3E}">
        <p14:creationId xmlns:p14="http://schemas.microsoft.com/office/powerpoint/2010/main" val="3847015375"/>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chart">
  <p:cSld name="标题和图表">
    <p:spTree>
      <p:nvGrpSpPr>
        <p:cNvPr id="1" name=""/>
        <p:cNvGrpSpPr/>
        <p:nvPr/>
      </p:nvGrpSpPr>
      <p:grpSpPr>
        <a:xfrm>
          <a:off x="0" y="0"/>
          <a:ext cx="0" cy="0"/>
        </a:xfrm>
      </p:grpSpPr>
      <p:sp>
        <p:nvSpPr>
          <p:cNvPr id="2" name="标题 1"/>
          <p:cNvSpPr>
            <a:spLocks noGrp="1"/>
          </p:cNvSpPr>
          <p:nvPr>
            <p:ph type="title"/>
          </p:nvPr>
        </p:nvSpPr>
        <p:spPr>
          <a:xfrm>
            <a:off x="2032000" y="838201"/>
            <a:ext cx="9753600" cy="715963"/>
          </a:xfrm>
        </p:spPr>
        <p:txBody>
          <a:bodyPr/>
          <a:lstStyle/>
          <a:p>
            <a:r>
              <a:rPr lang="zh-CN" altLang="en-US"/>
              <a:t>单击此处编辑母版标题样式</a:t>
            </a:r>
          </a:p>
        </p:txBody>
      </p:sp>
      <p:sp>
        <p:nvSpPr>
          <p:cNvPr id="3" name="图表占位符 2"/>
          <p:cNvSpPr>
            <a:spLocks noGrp="1"/>
          </p:cNvSpPr>
          <p:nvPr>
            <p:ph type="chart" idx="1"/>
          </p:nvPr>
        </p:nvSpPr>
        <p:spPr>
          <a:xfrm>
            <a:off x="1320800" y="2606676"/>
            <a:ext cx="9753600" cy="3870325"/>
          </a:xfrm>
        </p:spPr>
        <p:txBody>
          <a:bodyPr/>
          <a:lstStyle/>
          <a:p>
            <a:endParaRPr lang="zh-CN" altLang="en-US"/>
          </a:p>
        </p:txBody>
      </p:sp>
    </p:spTree>
    <p:extLst>
      <p:ext uri="{BB962C8B-B14F-4D97-AF65-F5344CB8AC3E}">
        <p14:creationId xmlns:p14="http://schemas.microsoft.com/office/powerpoint/2010/main" val="375292189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71BBD79-73BD-4FCC-A131-912D061EF751}" type="datetimeFigureOut">
              <a:rPr lang="zh-CN" altLang="en-US" smtClean="0"/>
              <a:t>2021/2/6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224919485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 id="2147483685" r:id="rId19"/>
    <p:sldLayoutId id="2147483686" r:id="rId20"/>
    <p:sldLayoutId id="2147483687" r:id="rId21"/>
    <p:sldLayoutId id="2147483688" r:id="rId22"/>
    <p:sldLayoutId id="2147483689" r:id="rId23"/>
    <p:sldLayoutId id="2147483690" r:id="rId24"/>
    <p:sldLayoutId id="2147483691" r:id="rId25"/>
  </p:sldLayoutIdLst>
  <mc:AlternateContent>
    <mc:Choice xmlns:p14="http://schemas.microsoft.com/office/powerpoint/2010/main" Requires="p14">
      <p:transition spd="slow" advTm="3000" p14:dur="2000"/>
    </mc:Choice>
    <mc:Fallback>
      <p:transition spd="slow" advTm="3000"/>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4.xml" /><Relationship Id="rId3" Type="http://schemas.openxmlformats.org/officeDocument/2006/relationships/tags" Target="../tags/tag6.xml" /><Relationship Id="rId4" Type="http://schemas.openxmlformats.org/officeDocument/2006/relationships/tags" Target="../tags/tag7.xml" /><Relationship Id="rId5" Type="http://schemas.openxmlformats.org/officeDocument/2006/relationships/tags" Target="../tags/tag8.xml" /><Relationship Id="rId6" Type="http://schemas.openxmlformats.org/officeDocument/2006/relationships/image" Target="../media/image3.wmf" /><Relationship Id="rId7" Type="http://schemas.openxmlformats.org/officeDocument/2006/relationships/tags" Target="../tags/tag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notesSlide" Target="../notesSlides/notesSlide7.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8.xml"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xml" /><Relationship Id="rId11" Type="http://schemas.openxmlformats.org/officeDocument/2006/relationships/tags" Target="../tags/tag22.xml" /><Relationship Id="rId12" Type="http://schemas.openxmlformats.org/officeDocument/2006/relationships/tags" Target="../tags/tag23.xml" /><Relationship Id="rId13" Type="http://schemas.openxmlformats.org/officeDocument/2006/relationships/tags" Target="../tags/tag24.xml" /><Relationship Id="rId14" Type="http://schemas.openxmlformats.org/officeDocument/2006/relationships/tags" Target="../tags/tag25.xml" /><Relationship Id="rId15" Type="http://schemas.openxmlformats.org/officeDocument/2006/relationships/tags" Target="../tags/tag26.xml" /><Relationship Id="rId16" Type="http://schemas.openxmlformats.org/officeDocument/2006/relationships/tags" Target="../tags/tag27.xml" /><Relationship Id="rId17" Type="http://schemas.openxmlformats.org/officeDocument/2006/relationships/tags" Target="../tags/tag28.xml" /><Relationship Id="rId18" Type="http://schemas.openxmlformats.org/officeDocument/2006/relationships/tags" Target="../tags/tag29.xml" /><Relationship Id="rId19" Type="http://schemas.openxmlformats.org/officeDocument/2006/relationships/tags" Target="../tags/tag30.xml" /><Relationship Id="rId2" Type="http://schemas.openxmlformats.org/officeDocument/2006/relationships/notesSlide" Target="../notesSlides/notesSlide10.xml" /><Relationship Id="rId20" Type="http://schemas.openxmlformats.org/officeDocument/2006/relationships/tags" Target="../tags/tag31.xml" /><Relationship Id="rId21" Type="http://schemas.openxmlformats.org/officeDocument/2006/relationships/tags" Target="../tags/tag32.xml" /><Relationship Id="rId22" Type="http://schemas.openxmlformats.org/officeDocument/2006/relationships/tags" Target="../tags/tag33.xml" /><Relationship Id="rId23" Type="http://schemas.openxmlformats.org/officeDocument/2006/relationships/tags" Target="../tags/tag34.xml" /><Relationship Id="rId24" Type="http://schemas.openxmlformats.org/officeDocument/2006/relationships/tags" Target="../tags/tag35.xml" /><Relationship Id="rId25" Type="http://schemas.openxmlformats.org/officeDocument/2006/relationships/tags" Target="../tags/tag36.xml" /><Relationship Id="rId26" Type="http://schemas.openxmlformats.org/officeDocument/2006/relationships/tags" Target="../tags/tag37.xml" /><Relationship Id="rId27" Type="http://schemas.openxmlformats.org/officeDocument/2006/relationships/tags" Target="../tags/tag38.xml" /><Relationship Id="rId28" Type="http://schemas.openxmlformats.org/officeDocument/2006/relationships/tags" Target="../tags/tag39.xml" /><Relationship Id="rId29" Type="http://schemas.openxmlformats.org/officeDocument/2006/relationships/tags" Target="../tags/tag40.xml" /><Relationship Id="rId3" Type="http://schemas.openxmlformats.org/officeDocument/2006/relationships/tags" Target="../tags/tag14.xml" /><Relationship Id="rId30" Type="http://schemas.openxmlformats.org/officeDocument/2006/relationships/tags" Target="../tags/tag41.xml" /><Relationship Id="rId31" Type="http://schemas.openxmlformats.org/officeDocument/2006/relationships/tags" Target="../tags/tag42.xml" /><Relationship Id="rId32" Type="http://schemas.openxmlformats.org/officeDocument/2006/relationships/tags" Target="../tags/tag43.xml" /><Relationship Id="rId33" Type="http://schemas.openxmlformats.org/officeDocument/2006/relationships/tags" Target="../tags/tag4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6.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notesSlide" Target="../notesSlides/notesSlide11.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3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3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3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7.emf"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3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0306314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p:nvPicPr>
        <p:blipFill>
          <a:blip r:embed="rId3">
            <a:extLst>
              <a:ext uri="{28A0092B-C50C-407E-A947-70E740481C1C}">
                <a14:useLocalDpi xmlns:a14="http://schemas.microsoft.com/office/drawing/2010/main" val="0"/>
              </a:ext>
            </a:extLst>
          </a:blip>
          <a:srcRect b="15652"/>
          <a:stretch>
            <a:fillRect/>
          </a:stretch>
        </p:blipFill>
        <p:spPr>
          <a:xfrm>
            <a:off x="0" y="0"/>
            <a:ext cx="12192000" cy="6858000"/>
          </a:xfrm>
          <a:prstGeom prst="rect">
            <a:avLst/>
          </a:prstGeom>
        </p:spPr>
      </p:pic>
      <p:sp>
        <p:nvSpPr>
          <p:cNvPr id="7" name="矩形 6">
            <a:extLst>
              <a:ext uri="{FF2B5EF4-FFF2-40B4-BE49-F238E27FC236}">
                <a16:creationId xmlns:a16="http://schemas.microsoft.com/office/drawing/2014/main" xmlns="" id="{95FFD183-8D15-4F1E-BDCC-EA4B5CC66705}"/>
              </a:ext>
            </a:extLst>
          </p:cNvPr>
          <p:cNvSpPr/>
          <p:nvPr/>
        </p:nvSpPr>
        <p:spPr>
          <a:xfrm>
            <a:off x="-13133" y="-9525"/>
            <a:ext cx="12218267" cy="6877051"/>
          </a:xfrm>
          <a:prstGeom prst="rect">
            <a:avLst/>
          </a:prstGeom>
          <a:solidFill>
            <a:srgbClr val="1D395D">
              <a:alpha val="88627"/>
            </a:srgb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354"/>
            <a:endParaRPr lang="zh-CN" altLang="en-US" sz="2400" kern="0">
              <a:solidFill>
                <a:prstClr val="white"/>
              </a:solidFill>
              <a:latin typeface="微软雅黑" panose="020b0503020204020204" pitchFamily="34" charset="-122"/>
              <a:ea typeface="微软雅黑" panose="020b0503020204020204" pitchFamily="34" charset="-122"/>
            </a:endParaRPr>
          </a:p>
        </p:txBody>
      </p:sp>
      <p:sp>
        <p:nvSpPr>
          <p:cNvPr id="11" name="TextBox 10">
            <a:extLst>
              <a:ext uri="{FF2B5EF4-FFF2-40B4-BE49-F238E27FC236}">
                <a16:creationId xmlns:a16="http://schemas.microsoft.com/office/drawing/2014/main" xmlns="" id="{6E151568-0996-4B0E-AA94-442B4AFBFCE7}"/>
              </a:ext>
            </a:extLst>
          </p:cNvPr>
          <p:cNvSpPr txBox="1"/>
          <p:nvPr/>
        </p:nvSpPr>
        <p:spPr>
          <a:xfrm>
            <a:off x="561297" y="2447235"/>
            <a:ext cx="11142667"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spc="600">
                <a:solidFill>
                  <a:schemeClr val="accent1"/>
                </a:solidFill>
                <a:effectLst>
                  <a:outerShdw blurRad="38100" dist="38100" dir="2700000" algn="tl">
                    <a:srgbClr val="000000">
                      <a:alpha val="43137"/>
                    </a:srgbClr>
                  </a:outerShdw>
                </a:effectLst>
                <a:latin typeface="微软雅黑" panose="020b0503020204020204" pitchFamily="34" charset="-122"/>
              </a:rPr>
              <a:t>企业组织变革管理及参考案例</a:t>
            </a:r>
            <a:endParaRPr lang="en-US" sz="5400" b="1" spc="600">
              <a:solidFill>
                <a:schemeClr val="accent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786632740"/>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nodeType="afterGroup">
                            <p:stCondLst>
                              <p:cond delay="500"/>
                            </p:stCondLst>
                            <p:childTnLst>
                              <p:par>
                                <p:cTn id="9" presetID="41" presetClass="entr" presetSubtype="0" dur="500" fill="hold" nodeType="afterEffect">
                                  <p:stCondLst>
                                    <p:cond delay="0"/>
                                  </p:stCondLst>
                                  <p:iterate type="lt">
                                    <p:tmPct val="10000"/>
                                  </p:iterate>
                                  <p:childTnLst>
                                    <p:set>
                                      <p:cBhvr>
                                        <p:cTn id="10" dur="1" fill="hold">
                                          <p:stCondLst>
                                            <p:cond delay="0"/>
                                          </p:stCondLst>
                                        </p:cTn>
                                        <p:tgtEl>
                                          <p:spTgt spid="11">
                                            <p:txEl>
                                              <p:pRg st="0" end="0"/>
                                            </p:txEl>
                                          </p:spTgt>
                                        </p:tgtEl>
                                        <p:attrNameLst>
                                          <p:attrName>style.visibility</p:attrName>
                                        </p:attrNameLst>
                                      </p:cBhvr>
                                      <p:to>
                                        <p:strVal val="visible"/>
                                      </p:to>
                                    </p:set>
                                    <p:anim calcmode="lin" valueType="num">
                                      <p:cBhvr>
                                        <p:cTn id="11" dur="500" fill="hold"/>
                                        <p:tgtEl>
                                          <p:spTgt spid="11">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2" dur="500" fill="hold"/>
                                        <p:tgtEl>
                                          <p:spTgt spid="11">
                                            <p:txEl>
                                              <p:pRg st="0" end="0"/>
                                            </p:txEl>
                                          </p:spTgt>
                                        </p:tgtEl>
                                        <p:attrNameLst>
                                          <p:attrName>ppt_y</p:attrName>
                                        </p:attrNameLst>
                                      </p:cBhvr>
                                      <p:tavLst>
                                        <p:tav tm="0">
                                          <p:val>
                                            <p:strVal val="#ppt_y"/>
                                          </p:val>
                                        </p:tav>
                                        <p:tav tm="100000">
                                          <p:val>
                                            <p:strVal val="#ppt_y"/>
                                          </p:val>
                                        </p:tav>
                                      </p:tavLst>
                                    </p:anim>
                                    <p:anim calcmode="lin" valueType="num">
                                      <p:cBhvr>
                                        <p:cTn id="13" dur="500" fill="hold"/>
                                        <p:tgtEl>
                                          <p:spTgt spid="11">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4" dur="500" fill="hold"/>
                                        <p:tgtEl>
                                          <p:spTgt spid="11">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5" dur="500" tmFilter="0,0; .5, 1; 1, 1"/>
                                        <p:tgtEl>
                                          <p:spTgt spid="11">
                                            <p:txEl>
                                              <p:pRg st="0" end="0"/>
                                            </p:txEl>
                                          </p:spTgt>
                                        </p:tgtEl>
                                      </p:cBhvr>
                                    </p:animEffect>
                                  </p:childTnLst>
                                </p:cTn>
                              </p:par>
                            </p:childTnLst>
                          </p:cTn>
                        </p:par>
                        <p:par>
                          <p:cTn id="16" fill="hold" nodeType="afterGroup">
                            <p:stCondLst>
                              <p:cond delay="1000"/>
                            </p:stCondLst>
                            <p:childTnLst>
                              <p:par>
                                <p:cTn id="17" presetID="42" presetClass="entr" presetSubtype="0" dur="100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Line 11"/>
          <p:cNvSpPr>
            <a:spLocks noChangeShapeType="1"/>
          </p:cNvSpPr>
          <p:nvPr/>
        </p:nvSpPr>
        <p:spPr bwMode="auto">
          <a:xfrm>
            <a:off x="3300413" y="1905373"/>
            <a:ext cx="5726112" cy="1587"/>
          </a:xfrm>
          <a:prstGeom prst="line">
            <a:avLst/>
          </a:prstGeom>
          <a:noFill/>
          <a:ln w="22225">
            <a:solidFill>
              <a:srgbClr val="80808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Rectangle 12"/>
          <p:cNvSpPr>
            <a:spLocks noChangeArrowheads="1"/>
          </p:cNvSpPr>
          <p:nvPr/>
        </p:nvSpPr>
        <p:spPr bwMode="auto">
          <a:xfrm>
            <a:off x="3622675" y="1649784"/>
            <a:ext cx="5614988" cy="471488"/>
          </a:xfrm>
          <a:prstGeom prst="rect">
            <a:avLst/>
          </a:prstGeom>
          <a:solidFill>
            <a:schemeClr val="accent1">
              <a:lumMod val="75000"/>
            </a:schemeClr>
          </a:solidFill>
          <a:ln>
            <a:noFill/>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Rectangle 27"/>
          <p:cNvSpPr>
            <a:spLocks noChangeArrowheads="1"/>
          </p:cNvSpPr>
          <p:nvPr/>
        </p:nvSpPr>
        <p:spPr bwMode="auto">
          <a:xfrm>
            <a:off x="2909888" y="1667248"/>
            <a:ext cx="385762" cy="454025"/>
          </a:xfrm>
          <a:prstGeom prst="rect">
            <a:avLst/>
          </a:prstGeom>
          <a:solidFill>
            <a:schemeClr val="accent2">
              <a:lumMod val="75000"/>
            </a:schemeClr>
          </a:solidFill>
          <a:ln>
            <a:noFill/>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zh-CN" altLang="en-US">
                <a:solidFill>
                  <a:schemeClr val="bg1"/>
                </a:solidFill>
              </a:rPr>
              <a:t>1</a:t>
            </a:r>
          </a:p>
        </p:txBody>
      </p:sp>
      <p:sp>
        <p:nvSpPr>
          <p:cNvPr id="5" name="Line 28"/>
          <p:cNvSpPr>
            <a:spLocks noChangeShapeType="1"/>
          </p:cNvSpPr>
          <p:nvPr/>
        </p:nvSpPr>
        <p:spPr bwMode="auto">
          <a:xfrm>
            <a:off x="3300413" y="2565773"/>
            <a:ext cx="5726112" cy="1587"/>
          </a:xfrm>
          <a:prstGeom prst="line">
            <a:avLst/>
          </a:prstGeom>
          <a:noFill/>
          <a:ln w="22225">
            <a:solidFill>
              <a:srgbClr val="80808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Rectangle 29"/>
          <p:cNvSpPr>
            <a:spLocks noChangeArrowheads="1"/>
          </p:cNvSpPr>
          <p:nvPr/>
        </p:nvSpPr>
        <p:spPr bwMode="auto">
          <a:xfrm>
            <a:off x="3622675" y="2310184"/>
            <a:ext cx="5614988" cy="471488"/>
          </a:xfrm>
          <a:prstGeom prst="rect">
            <a:avLst/>
          </a:prstGeom>
          <a:solidFill>
            <a:schemeClr val="accent1">
              <a:lumMod val="75000"/>
            </a:schemeClr>
          </a:solidFill>
          <a:ln>
            <a:noFill/>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Rectangle 30"/>
          <p:cNvSpPr>
            <a:spLocks noChangeArrowheads="1"/>
          </p:cNvSpPr>
          <p:nvPr/>
        </p:nvSpPr>
        <p:spPr bwMode="auto">
          <a:xfrm>
            <a:off x="2909888" y="2327648"/>
            <a:ext cx="385762" cy="454025"/>
          </a:xfrm>
          <a:prstGeom prst="rect">
            <a:avLst/>
          </a:prstGeom>
          <a:solidFill>
            <a:schemeClr val="accent1">
              <a:lumMod val="75000"/>
            </a:schemeClr>
          </a:solidFill>
          <a:ln>
            <a:noFill/>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en-US" altLang="zh-CN">
                <a:solidFill>
                  <a:schemeClr val="bg1"/>
                </a:solidFill>
              </a:rPr>
              <a:t>2</a:t>
            </a:r>
          </a:p>
        </p:txBody>
      </p:sp>
      <p:sp>
        <p:nvSpPr>
          <p:cNvPr id="8" name="Line 31"/>
          <p:cNvSpPr>
            <a:spLocks noChangeShapeType="1"/>
          </p:cNvSpPr>
          <p:nvPr/>
        </p:nvSpPr>
        <p:spPr bwMode="auto">
          <a:xfrm>
            <a:off x="3300413" y="3213473"/>
            <a:ext cx="5726112" cy="1587"/>
          </a:xfrm>
          <a:prstGeom prst="line">
            <a:avLst/>
          </a:prstGeom>
          <a:noFill/>
          <a:ln w="22225">
            <a:solidFill>
              <a:srgbClr val="80808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Rectangle 32"/>
          <p:cNvSpPr>
            <a:spLocks noChangeArrowheads="1"/>
          </p:cNvSpPr>
          <p:nvPr/>
        </p:nvSpPr>
        <p:spPr bwMode="auto">
          <a:xfrm>
            <a:off x="3622675" y="2957884"/>
            <a:ext cx="5614988" cy="471488"/>
          </a:xfrm>
          <a:prstGeom prst="rect">
            <a:avLst/>
          </a:prstGeom>
          <a:solidFill>
            <a:schemeClr val="accent1">
              <a:lumMod val="75000"/>
            </a:schemeClr>
          </a:solidFill>
          <a:ln>
            <a:noFill/>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Rectangle 33"/>
          <p:cNvSpPr>
            <a:spLocks noChangeArrowheads="1"/>
          </p:cNvSpPr>
          <p:nvPr/>
        </p:nvSpPr>
        <p:spPr bwMode="auto">
          <a:xfrm>
            <a:off x="2909888" y="2975348"/>
            <a:ext cx="385762" cy="454025"/>
          </a:xfrm>
          <a:prstGeom prst="rect">
            <a:avLst/>
          </a:prstGeom>
          <a:solidFill>
            <a:schemeClr val="accent2">
              <a:lumMod val="75000"/>
            </a:schemeClr>
          </a:solidFill>
          <a:ln>
            <a:noFill/>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en-US" altLang="zh-CN">
                <a:solidFill>
                  <a:schemeClr val="bg1"/>
                </a:solidFill>
              </a:rPr>
              <a:t>3</a:t>
            </a:r>
          </a:p>
        </p:txBody>
      </p:sp>
      <p:sp>
        <p:nvSpPr>
          <p:cNvPr id="11" name="Line 34"/>
          <p:cNvSpPr>
            <a:spLocks noChangeShapeType="1"/>
          </p:cNvSpPr>
          <p:nvPr/>
        </p:nvSpPr>
        <p:spPr bwMode="auto">
          <a:xfrm>
            <a:off x="3300413" y="3861173"/>
            <a:ext cx="5726112" cy="1587"/>
          </a:xfrm>
          <a:prstGeom prst="line">
            <a:avLst/>
          </a:prstGeom>
          <a:noFill/>
          <a:ln w="22225">
            <a:solidFill>
              <a:srgbClr val="80808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Rectangle 35"/>
          <p:cNvSpPr>
            <a:spLocks noChangeArrowheads="1"/>
          </p:cNvSpPr>
          <p:nvPr/>
        </p:nvSpPr>
        <p:spPr bwMode="auto">
          <a:xfrm>
            <a:off x="3622675" y="3605584"/>
            <a:ext cx="5614988" cy="471488"/>
          </a:xfrm>
          <a:prstGeom prst="rect">
            <a:avLst/>
          </a:prstGeom>
          <a:solidFill>
            <a:schemeClr val="accent1">
              <a:lumMod val="75000"/>
            </a:schemeClr>
          </a:solidFill>
          <a:ln>
            <a:noFill/>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Rectangle 36"/>
          <p:cNvSpPr>
            <a:spLocks noChangeArrowheads="1"/>
          </p:cNvSpPr>
          <p:nvPr/>
        </p:nvSpPr>
        <p:spPr bwMode="auto">
          <a:xfrm>
            <a:off x="2909888" y="3623048"/>
            <a:ext cx="385762" cy="454025"/>
          </a:xfrm>
          <a:prstGeom prst="rect">
            <a:avLst/>
          </a:prstGeom>
          <a:solidFill>
            <a:schemeClr val="accent1">
              <a:lumMod val="75000"/>
            </a:schemeClr>
          </a:solidFill>
          <a:ln>
            <a:noFill/>
          </a:ln>
          <a:effectLst/>
        </p:spPr>
        <p:txBody>
          <a:bodyPr wrap="none"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r>
              <a:rPr lang="en-US" altLang="zh-CN">
                <a:solidFill>
                  <a:schemeClr val="bg1"/>
                </a:solidFill>
              </a:rPr>
              <a:t>4</a:t>
            </a:r>
          </a:p>
        </p:txBody>
      </p:sp>
      <p:sp>
        <p:nvSpPr>
          <p:cNvPr id="20" name="Text Box 43"/>
          <p:cNvSpPr txBox="1">
            <a:spLocks noChangeArrowheads="1"/>
          </p:cNvSpPr>
          <p:nvPr/>
        </p:nvSpPr>
        <p:spPr bwMode="gray">
          <a:xfrm>
            <a:off x="3935760" y="2362572"/>
            <a:ext cx="43053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defRPr sz="2000" b="1" kern="1200">
                <a:solidFill>
                  <a:schemeClr val="tx1"/>
                </a:solidFill>
                <a:latin typeface="Arial"/>
                <a:ea typeface="宋体" charset="-122"/>
                <a:cs typeface="+mn-cs"/>
              </a:defRPr>
            </a:lvl1pPr>
            <a:lvl2pPr marL="742950" indent="-285750" algn="l" defTabSz="914400" rtl="0" eaLnBrk="0" latinLnBrk="0" hangingPunct="0">
              <a:defRPr sz="2000" b="1" kern="1200">
                <a:solidFill>
                  <a:schemeClr val="tx1"/>
                </a:solidFill>
                <a:latin typeface="Arial"/>
                <a:ea typeface="宋体" charset="-122"/>
                <a:cs typeface="+mn-cs"/>
              </a:defRPr>
            </a:lvl2pPr>
            <a:lvl3pPr marL="1143000" indent="-228600" algn="l" defTabSz="914400" rtl="0" eaLnBrk="0" latinLnBrk="0" hangingPunct="0">
              <a:defRPr sz="2000" b="1" kern="1200">
                <a:solidFill>
                  <a:schemeClr val="tx1"/>
                </a:solidFill>
                <a:latin typeface="Arial"/>
                <a:ea typeface="宋体" charset="-122"/>
                <a:cs typeface="+mn-cs"/>
              </a:defRPr>
            </a:lvl3pPr>
            <a:lvl4pPr marL="1600200" indent="-228600" algn="l" defTabSz="914400" rtl="0" eaLnBrk="0" latinLnBrk="0" hangingPunct="0">
              <a:defRPr sz="2000" b="1" kern="1200">
                <a:solidFill>
                  <a:schemeClr val="tx1"/>
                </a:solidFill>
                <a:latin typeface="Arial"/>
                <a:ea typeface="宋体" charset="-122"/>
                <a:cs typeface="+mn-cs"/>
              </a:defRPr>
            </a:lvl4pPr>
            <a:lvl5pPr marL="2057400" indent="-228600" algn="l" defTabSz="914400" rtl="0" eaLnBrk="0" latinLnBrk="0" hangingPunct="0">
              <a:defRPr sz="2000"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9pPr>
          </a:lstStyle>
          <a:p>
            <a:r>
              <a:rPr lang="zh-CN" altLang="en-US" sz="1800">
                <a:solidFill>
                  <a:schemeClr val="bg1"/>
                </a:solidFill>
                <a:latin typeface="微软雅黑" panose="020b0503020204020204" pitchFamily="34" charset="-122"/>
                <a:ea typeface="微软雅黑" panose="020b0503020204020204" pitchFamily="34" charset="-122"/>
                <a:cs typeface="Arial"/>
              </a:rPr>
              <a:t>组织变革的主要内容</a:t>
            </a:r>
            <a:endParaRPr lang="en-US" altLang="zh-CN" sz="1800">
              <a:solidFill>
                <a:schemeClr val="bg1"/>
              </a:solidFill>
              <a:latin typeface="微软雅黑" panose="020b0503020204020204" pitchFamily="34" charset="-122"/>
              <a:ea typeface="微软雅黑" panose="020b0503020204020204" pitchFamily="34" charset="-122"/>
              <a:cs typeface="Arial"/>
            </a:endParaRPr>
          </a:p>
        </p:txBody>
      </p:sp>
      <p:sp>
        <p:nvSpPr>
          <p:cNvPr id="21" name="Text Box 44"/>
          <p:cNvSpPr txBox="1">
            <a:spLocks noChangeArrowheads="1"/>
          </p:cNvSpPr>
          <p:nvPr/>
        </p:nvSpPr>
        <p:spPr bwMode="gray">
          <a:xfrm>
            <a:off x="3935761" y="3022972"/>
            <a:ext cx="4360863" cy="369332"/>
          </a:xfrm>
          <a:prstGeom prst="rect">
            <a:avLst/>
          </a:prstGeom>
          <a:noFill/>
          <a:ln>
            <a:noFill/>
          </a:ln>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defRPr sz="2000" b="1" kern="1200">
                <a:solidFill>
                  <a:schemeClr val="tx1"/>
                </a:solidFill>
                <a:latin typeface="Arial"/>
                <a:ea typeface="宋体" charset="-122"/>
                <a:cs typeface="+mn-cs"/>
              </a:defRPr>
            </a:lvl1pPr>
            <a:lvl2pPr marL="742950" indent="-285750" algn="l" defTabSz="914400" rtl="0" eaLnBrk="0" latinLnBrk="0" hangingPunct="0">
              <a:defRPr sz="2000" b="1" kern="1200">
                <a:solidFill>
                  <a:schemeClr val="tx1"/>
                </a:solidFill>
                <a:latin typeface="Arial"/>
                <a:ea typeface="宋体" charset="-122"/>
                <a:cs typeface="+mn-cs"/>
              </a:defRPr>
            </a:lvl2pPr>
            <a:lvl3pPr marL="1143000" indent="-228600" algn="l" defTabSz="914400" rtl="0" eaLnBrk="0" latinLnBrk="0" hangingPunct="0">
              <a:defRPr sz="2000" b="1" kern="1200">
                <a:solidFill>
                  <a:schemeClr val="tx1"/>
                </a:solidFill>
                <a:latin typeface="Arial"/>
                <a:ea typeface="宋体" charset="-122"/>
                <a:cs typeface="+mn-cs"/>
              </a:defRPr>
            </a:lvl3pPr>
            <a:lvl4pPr marL="1600200" indent="-228600" algn="l" defTabSz="914400" rtl="0" eaLnBrk="0" latinLnBrk="0" hangingPunct="0">
              <a:defRPr sz="2000" b="1" kern="1200">
                <a:solidFill>
                  <a:schemeClr val="tx1"/>
                </a:solidFill>
                <a:latin typeface="Arial"/>
                <a:ea typeface="宋体" charset="-122"/>
                <a:cs typeface="+mn-cs"/>
              </a:defRPr>
            </a:lvl4pPr>
            <a:lvl5pPr marL="2057400" indent="-228600" algn="l" defTabSz="914400" rtl="0" eaLnBrk="0" latinLnBrk="0" hangingPunct="0">
              <a:defRPr sz="2000"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9pPr>
          </a:lstStyle>
          <a:p>
            <a:r>
              <a:rPr lang="zh-CN" altLang="en-US" sz="1800">
                <a:solidFill>
                  <a:schemeClr val="bg1"/>
                </a:solidFill>
                <a:latin typeface="微软雅黑" panose="020b0503020204020204" pitchFamily="34" charset="-122"/>
                <a:ea typeface="微软雅黑" panose="020b0503020204020204" pitchFamily="34" charset="-122"/>
                <a:cs typeface="Arial"/>
              </a:rPr>
              <a:t>企业如何进行组织变革</a:t>
            </a:r>
          </a:p>
        </p:txBody>
      </p:sp>
      <p:sp>
        <p:nvSpPr>
          <p:cNvPr id="22" name="Text Box 45"/>
          <p:cNvSpPr txBox="1">
            <a:spLocks noChangeArrowheads="1"/>
          </p:cNvSpPr>
          <p:nvPr/>
        </p:nvSpPr>
        <p:spPr bwMode="gray">
          <a:xfrm>
            <a:off x="3935760" y="3653210"/>
            <a:ext cx="4351338" cy="366713"/>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defRPr sz="2000" b="1" kern="1200">
                <a:solidFill>
                  <a:schemeClr val="tx1"/>
                </a:solidFill>
                <a:latin typeface="Arial"/>
                <a:ea typeface="宋体" charset="-122"/>
                <a:cs typeface="+mn-cs"/>
              </a:defRPr>
            </a:lvl1pPr>
            <a:lvl2pPr marL="742950" indent="-285750" algn="l" defTabSz="914400" rtl="0" eaLnBrk="0" latinLnBrk="0" hangingPunct="0">
              <a:defRPr sz="2000" b="1" kern="1200">
                <a:solidFill>
                  <a:schemeClr val="tx1"/>
                </a:solidFill>
                <a:latin typeface="Arial"/>
                <a:ea typeface="宋体" charset="-122"/>
                <a:cs typeface="+mn-cs"/>
              </a:defRPr>
            </a:lvl2pPr>
            <a:lvl3pPr marL="1143000" indent="-228600" algn="l" defTabSz="914400" rtl="0" eaLnBrk="0" latinLnBrk="0" hangingPunct="0">
              <a:defRPr sz="2000" b="1" kern="1200">
                <a:solidFill>
                  <a:schemeClr val="tx1"/>
                </a:solidFill>
                <a:latin typeface="Arial"/>
                <a:ea typeface="宋体" charset="-122"/>
                <a:cs typeface="+mn-cs"/>
              </a:defRPr>
            </a:lvl3pPr>
            <a:lvl4pPr marL="1600200" indent="-228600" algn="l" defTabSz="914400" rtl="0" eaLnBrk="0" latinLnBrk="0" hangingPunct="0">
              <a:defRPr sz="2000" b="1" kern="1200">
                <a:solidFill>
                  <a:schemeClr val="tx1"/>
                </a:solidFill>
                <a:latin typeface="Arial"/>
                <a:ea typeface="宋体" charset="-122"/>
                <a:cs typeface="+mn-cs"/>
              </a:defRPr>
            </a:lvl4pPr>
            <a:lvl5pPr marL="2057400" indent="-228600" algn="l" defTabSz="914400" rtl="0" eaLnBrk="0" latinLnBrk="0" hangingPunct="0">
              <a:defRPr sz="2000"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9pPr>
          </a:lstStyle>
          <a:p>
            <a:r>
              <a:rPr lang="zh-CN" altLang="en-US" sz="1800">
                <a:solidFill>
                  <a:schemeClr val="bg1"/>
                </a:solidFill>
                <a:latin typeface="微软雅黑" panose="020b0503020204020204" pitchFamily="34" charset="-122"/>
                <a:ea typeface="微软雅黑" panose="020b0503020204020204" pitchFamily="34" charset="-122"/>
                <a:cs typeface="Arial"/>
              </a:rPr>
              <a:t>案例分享</a:t>
            </a:r>
            <a:endParaRPr lang="en-US" altLang="zh-CN" sz="1800">
              <a:solidFill>
                <a:schemeClr val="bg1"/>
              </a:solidFill>
              <a:latin typeface="微软雅黑" panose="020b0503020204020204" pitchFamily="34" charset="-122"/>
              <a:ea typeface="微软雅黑" panose="020b0503020204020204" pitchFamily="34" charset="-122"/>
              <a:cs typeface="Arial"/>
            </a:endParaRPr>
          </a:p>
        </p:txBody>
      </p:sp>
      <p:sp>
        <p:nvSpPr>
          <p:cNvPr id="25" name="Text Box 48"/>
          <p:cNvSpPr txBox="1">
            <a:spLocks noChangeArrowheads="1"/>
          </p:cNvSpPr>
          <p:nvPr/>
        </p:nvSpPr>
        <p:spPr bwMode="gray">
          <a:xfrm>
            <a:off x="3935760" y="1714872"/>
            <a:ext cx="43053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defRPr sz="2000" b="1" kern="1200">
                <a:solidFill>
                  <a:schemeClr val="tx1"/>
                </a:solidFill>
                <a:latin typeface="Arial"/>
                <a:ea typeface="宋体" charset="-122"/>
                <a:cs typeface="+mn-cs"/>
              </a:defRPr>
            </a:lvl1pPr>
            <a:lvl2pPr marL="742950" indent="-285750" algn="l" defTabSz="914400" rtl="0" eaLnBrk="0" latinLnBrk="0" hangingPunct="0">
              <a:defRPr sz="2000" b="1" kern="1200">
                <a:solidFill>
                  <a:schemeClr val="tx1"/>
                </a:solidFill>
                <a:latin typeface="Arial"/>
                <a:ea typeface="宋体" charset="-122"/>
                <a:cs typeface="+mn-cs"/>
              </a:defRPr>
            </a:lvl2pPr>
            <a:lvl3pPr marL="1143000" indent="-228600" algn="l" defTabSz="914400" rtl="0" eaLnBrk="0" latinLnBrk="0" hangingPunct="0">
              <a:defRPr sz="2000" b="1" kern="1200">
                <a:solidFill>
                  <a:schemeClr val="tx1"/>
                </a:solidFill>
                <a:latin typeface="Arial"/>
                <a:ea typeface="宋体" charset="-122"/>
                <a:cs typeface="+mn-cs"/>
              </a:defRPr>
            </a:lvl3pPr>
            <a:lvl4pPr marL="1600200" indent="-228600" algn="l" defTabSz="914400" rtl="0" eaLnBrk="0" latinLnBrk="0" hangingPunct="0">
              <a:defRPr sz="2000" b="1" kern="1200">
                <a:solidFill>
                  <a:schemeClr val="tx1"/>
                </a:solidFill>
                <a:latin typeface="Arial"/>
                <a:ea typeface="宋体" charset="-122"/>
                <a:cs typeface="+mn-cs"/>
              </a:defRPr>
            </a:lvl4pPr>
            <a:lvl5pPr marL="2057400" indent="-228600" algn="l" defTabSz="914400" rtl="0" eaLnBrk="0" latinLnBrk="0" hangingPunct="0">
              <a:defRPr sz="2000"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sz="2000" b="1" kern="1200">
                <a:solidFill>
                  <a:schemeClr val="tx1"/>
                </a:solidFill>
                <a:latin typeface="Arial"/>
                <a:ea typeface="宋体" charset="-122"/>
                <a:cs typeface="+mn-cs"/>
              </a:defRPr>
            </a:lvl9pPr>
          </a:lstStyle>
          <a:p>
            <a:r>
              <a:rPr lang="zh-CN" altLang="en-US" sz="1800">
                <a:solidFill>
                  <a:schemeClr val="bg1"/>
                </a:solidFill>
                <a:latin typeface="微软雅黑" panose="020b0503020204020204" pitchFamily="34" charset="-122"/>
                <a:ea typeface="微软雅黑" panose="020b0503020204020204" pitchFamily="34" charset="-122"/>
                <a:cs typeface="Arial"/>
              </a:rPr>
              <a:t>组织为什么要实施变革</a:t>
            </a:r>
            <a:endParaRPr lang="en-US" altLang="zh-CN" sz="1800">
              <a:solidFill>
                <a:schemeClr val="bg1"/>
              </a:solidFill>
              <a:latin typeface="微软雅黑" panose="020b0503020204020204" pitchFamily="34" charset="-122"/>
              <a:ea typeface="微软雅黑" panose="020b0503020204020204" pitchFamily="34" charset="-122"/>
              <a:cs typeface="Arial"/>
            </a:endParaRPr>
          </a:p>
        </p:txBody>
      </p:sp>
      <p:sp>
        <p:nvSpPr>
          <p:cNvPr id="26" name="矩形 25"/>
          <p:cNvSpPr/>
          <p:nvPr/>
        </p:nvSpPr>
        <p:spPr>
          <a:xfrm>
            <a:off x="1781593" y="148570"/>
            <a:ext cx="2981907"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1.</a:t>
            </a:r>
            <a:r>
              <a:rPr lang="zh-CN" altLang="en-US" sz="2000" b="1">
                <a:solidFill>
                  <a:srgbClr val="C00000"/>
                </a:solidFill>
                <a:latin typeface="微软雅黑" panose="020b0503020204020204" pitchFamily="34" charset="-122"/>
                <a:ea typeface="微软雅黑" panose="020b0503020204020204" pitchFamily="34" charset="-122"/>
              </a:rPr>
              <a:t>组织为什么要实施变革</a:t>
            </a:r>
          </a:p>
        </p:txBody>
      </p:sp>
    </p:spTree>
    <p:extLst>
      <p:ext uri="{BB962C8B-B14F-4D97-AF65-F5344CB8AC3E}">
        <p14:creationId xmlns:p14="http://schemas.microsoft.com/office/powerpoint/2010/main" val="2293431285"/>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5"/>
          <p:cNvSpPr>
            <a:spLocks noChangeArrowheads="1"/>
          </p:cNvSpPr>
          <p:nvPr/>
        </p:nvSpPr>
        <p:spPr bwMode="auto">
          <a:xfrm>
            <a:off x="1714500" y="3092451"/>
            <a:ext cx="8953500" cy="597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nSpc>
                <a:spcPct val="130000"/>
              </a:lnSpc>
              <a:spcBef>
                <a:spcPct val="20000"/>
              </a:spcBef>
              <a:buClr>
                <a:schemeClr val="bg2"/>
              </a:buClr>
              <a:buSzPct val="90000"/>
              <a:buFont typeface="Wingdings" panose="05000000000000000000" pitchFamily="2" charset="2"/>
              <a:buNone/>
            </a:pPr>
            <a:r>
              <a:rPr lang="zh-CN" altLang="en-US" sz="2800" b="1">
                <a:latin typeface="微软雅黑" panose="020b0503020204020204" pitchFamily="34" charset="-122"/>
                <a:ea typeface="微软雅黑" panose="020b0503020204020204" pitchFamily="34" charset="-122"/>
              </a:rPr>
              <a:t>一、组织为什么要实施变革</a:t>
            </a:r>
          </a:p>
        </p:txBody>
      </p:sp>
    </p:spTree>
    <p:extLst>
      <p:ext uri="{BB962C8B-B14F-4D97-AF65-F5344CB8AC3E}">
        <p14:creationId xmlns:p14="http://schemas.microsoft.com/office/powerpoint/2010/main" val="4107011968"/>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3"/>
          <p:cNvSpPr>
            <a:spLocks noChangeArrowheads="1"/>
          </p:cNvSpPr>
          <p:nvPr/>
        </p:nvSpPr>
        <p:spPr bwMode="auto">
          <a:xfrm>
            <a:off x="2571751" y="6400800"/>
            <a:ext cx="1692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4099" name="Group 60"/>
          <p:cNvGrpSpPr/>
          <p:nvPr/>
        </p:nvGrpSpPr>
        <p:grpSpPr>
          <a:xfrm>
            <a:off x="3662363" y="1911351"/>
            <a:ext cx="2012950" cy="4048125"/>
            <a:chOff x="1630" y="1204"/>
            <a:chExt cx="1268" cy="2550"/>
          </a:xfrm>
        </p:grpSpPr>
        <p:grpSp>
          <p:nvGrpSpPr>
            <p:cNvPr id="4118" name="Group 20"/>
            <p:cNvGrpSpPr/>
            <p:nvPr/>
          </p:nvGrpSpPr>
          <p:grpSpPr>
            <a:xfrm>
              <a:off x="1630" y="2643"/>
              <a:ext cx="1259" cy="1111"/>
              <a:chOff x="1605" y="2579"/>
              <a:chExt cx="1417" cy="1111"/>
            </a:xfrm>
          </p:grpSpPr>
          <p:sp>
            <p:nvSpPr>
              <p:cNvPr id="4127" name="Rectangle 21"/>
              <p:cNvSpPr>
                <a:spLocks noChangeArrowheads="1"/>
              </p:cNvSpPr>
              <p:nvPr/>
            </p:nvSpPr>
            <p:spPr bwMode="auto">
              <a:xfrm>
                <a:off x="1607" y="2579"/>
                <a:ext cx="1414" cy="1091"/>
              </a:xfrm>
              <a:prstGeom prst="rect">
                <a:avLst/>
              </a:prstGeom>
              <a:solidFill>
                <a:schemeClr val="accent1">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28" name="Freeform 22"/>
              <p:cNvSpPr/>
              <p:nvPr/>
            </p:nvSpPr>
            <p:spPr bwMode="auto">
              <a:xfrm>
                <a:off x="1606" y="2579"/>
                <a:ext cx="101" cy="1095"/>
              </a:xfrm>
              <a:custGeom>
                <a:gdLst>
                  <a:gd name="T0" fmla="*/ 0 w 101"/>
                  <a:gd name="T1" fmla="*/ 0 h 1095"/>
                  <a:gd name="T2" fmla="*/ 0 w 101"/>
                  <a:gd name="T3" fmla="*/ 1094 h 1095"/>
                  <a:gd name="T4" fmla="*/ 100 w 101"/>
                  <a:gd name="T5" fmla="*/ 983 h 1095"/>
                  <a:gd name="T6" fmla="*/ 100 w 101"/>
                  <a:gd name="T7" fmla="*/ 111 h 1095"/>
                  <a:gd name="T8" fmla="*/ 0 w 101"/>
                  <a:gd name="T9" fmla="*/ 0 h 1095"/>
                  <a:gd name="T10" fmla="*/ 0 60000 65536"/>
                  <a:gd name="T11" fmla="*/ 0 60000 65536"/>
                  <a:gd name="T12" fmla="*/ 0 60000 65536"/>
                  <a:gd name="T13" fmla="*/ 0 60000 65536"/>
                  <a:gd name="T14" fmla="*/ 0 60000 65536"/>
                  <a:gd name="T15" fmla="*/ 0 w 101"/>
                  <a:gd name="T16" fmla="*/ 0 h 1095"/>
                  <a:gd name="T17" fmla="*/ 101 w 101"/>
                  <a:gd name="T18" fmla="*/ 1095 h 1095"/>
                </a:gdLst>
                <a:cxnLst>
                  <a:cxn ang="T10">
                    <a:pos x="T0" y="T1"/>
                  </a:cxn>
                  <a:cxn ang="T11">
                    <a:pos x="T2" y="T3"/>
                  </a:cxn>
                  <a:cxn ang="T12">
                    <a:pos x="T4" y="T5"/>
                  </a:cxn>
                  <a:cxn ang="T13">
                    <a:pos x="T6" y="T7"/>
                  </a:cxn>
                  <a:cxn ang="T14">
                    <a:pos x="T8" y="T9"/>
                  </a:cxn>
                </a:cxnLst>
                <a:rect l="T15" t="T16" r="T17" b="T18"/>
                <a:pathLst>
                  <a:path w="100" h="1095">
                    <a:moveTo>
                      <a:pt x="0" y="0"/>
                    </a:moveTo>
                    <a:lnTo>
                      <a:pt x="0" y="1094"/>
                    </a:lnTo>
                    <a:lnTo>
                      <a:pt x="100" y="983"/>
                    </a:lnTo>
                    <a:lnTo>
                      <a:pt x="100" y="111"/>
                    </a:lnTo>
                    <a:lnTo>
                      <a:pt x="0" y="0"/>
                    </a:lnTo>
                  </a:path>
                </a:pathLst>
              </a:custGeom>
              <a:solidFill>
                <a:schemeClr val="accent1">
                  <a:lumMod val="40000"/>
                  <a:lumOff val="6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29" name="Freeform 23"/>
              <p:cNvSpPr/>
              <p:nvPr/>
            </p:nvSpPr>
            <p:spPr bwMode="auto">
              <a:xfrm>
                <a:off x="2932" y="2583"/>
                <a:ext cx="89" cy="1107"/>
              </a:xfrm>
              <a:custGeom>
                <a:gdLst>
                  <a:gd name="T0" fmla="*/ 88 w 89"/>
                  <a:gd name="T1" fmla="*/ 0 h 1107"/>
                  <a:gd name="T2" fmla="*/ 88 w 89"/>
                  <a:gd name="T3" fmla="*/ 1106 h 1107"/>
                  <a:gd name="T4" fmla="*/ 0 w 89"/>
                  <a:gd name="T5" fmla="*/ 994 h 1107"/>
                  <a:gd name="T6" fmla="*/ 0 w 89"/>
                  <a:gd name="T7" fmla="*/ 112 h 1107"/>
                  <a:gd name="T8" fmla="*/ 88 w 89"/>
                  <a:gd name="T9" fmla="*/ 0 h 1107"/>
                  <a:gd name="T10" fmla="*/ 0 60000 65536"/>
                  <a:gd name="T11" fmla="*/ 0 60000 65536"/>
                  <a:gd name="T12" fmla="*/ 0 60000 65536"/>
                  <a:gd name="T13" fmla="*/ 0 60000 65536"/>
                  <a:gd name="T14" fmla="*/ 0 60000 65536"/>
                  <a:gd name="T15" fmla="*/ 0 w 89"/>
                  <a:gd name="T16" fmla="*/ 0 h 1107"/>
                  <a:gd name="T17" fmla="*/ 89 w 89"/>
                  <a:gd name="T18" fmla="*/ 1107 h 1107"/>
                </a:gdLst>
                <a:cxnLst>
                  <a:cxn ang="T10">
                    <a:pos x="T0" y="T1"/>
                  </a:cxn>
                  <a:cxn ang="T11">
                    <a:pos x="T2" y="T3"/>
                  </a:cxn>
                  <a:cxn ang="T12">
                    <a:pos x="T4" y="T5"/>
                  </a:cxn>
                  <a:cxn ang="T13">
                    <a:pos x="T6" y="T7"/>
                  </a:cxn>
                  <a:cxn ang="T14">
                    <a:pos x="T8" y="T9"/>
                  </a:cxn>
                </a:cxnLst>
                <a:rect l="T15" t="T16" r="T17" b="T18"/>
                <a:pathLst>
                  <a:path w="89" h="1107">
                    <a:moveTo>
                      <a:pt x="88" y="0"/>
                    </a:moveTo>
                    <a:lnTo>
                      <a:pt x="88" y="1106"/>
                    </a:lnTo>
                    <a:lnTo>
                      <a:pt x="0" y="994"/>
                    </a:lnTo>
                    <a:lnTo>
                      <a:pt x="0" y="112"/>
                    </a:lnTo>
                    <a:lnTo>
                      <a:pt x="88" y="0"/>
                    </a:lnTo>
                  </a:path>
                </a:pathLst>
              </a:custGeom>
              <a:solidFill>
                <a:schemeClr val="accent1">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30" name="Freeform 24"/>
              <p:cNvSpPr/>
              <p:nvPr/>
            </p:nvSpPr>
            <p:spPr bwMode="auto">
              <a:xfrm>
                <a:off x="1609" y="2582"/>
                <a:ext cx="1413" cy="108"/>
              </a:xfrm>
              <a:custGeom>
                <a:gdLst>
                  <a:gd name="T0" fmla="*/ 0 w 1413"/>
                  <a:gd name="T1" fmla="*/ 0 h 108"/>
                  <a:gd name="T2" fmla="*/ 1412 w 1413"/>
                  <a:gd name="T3" fmla="*/ 0 h 108"/>
                  <a:gd name="T4" fmla="*/ 1324 w 1413"/>
                  <a:gd name="T5" fmla="*/ 107 h 108"/>
                  <a:gd name="T6" fmla="*/ 100 w 1413"/>
                  <a:gd name="T7" fmla="*/ 107 h 108"/>
                  <a:gd name="T8" fmla="*/ 0 w 1413"/>
                  <a:gd name="T9" fmla="*/ 0 h 108"/>
                  <a:gd name="T10" fmla="*/ 0 60000 65536"/>
                  <a:gd name="T11" fmla="*/ 0 60000 65536"/>
                  <a:gd name="T12" fmla="*/ 0 60000 65536"/>
                  <a:gd name="T13" fmla="*/ 0 60000 65536"/>
                  <a:gd name="T14" fmla="*/ 0 60000 65536"/>
                  <a:gd name="T15" fmla="*/ 0 w 1413"/>
                  <a:gd name="T16" fmla="*/ 0 h 108"/>
                  <a:gd name="T17" fmla="*/ 1413 w 1413"/>
                  <a:gd name="T18" fmla="*/ 108 h 108"/>
                </a:gdLst>
                <a:cxnLst>
                  <a:cxn ang="T10">
                    <a:pos x="T0" y="T1"/>
                  </a:cxn>
                  <a:cxn ang="T11">
                    <a:pos x="T2" y="T3"/>
                  </a:cxn>
                  <a:cxn ang="T12">
                    <a:pos x="T4" y="T5"/>
                  </a:cxn>
                  <a:cxn ang="T13">
                    <a:pos x="T6" y="T7"/>
                  </a:cxn>
                  <a:cxn ang="T14">
                    <a:pos x="T8" y="T9"/>
                  </a:cxn>
                </a:cxnLst>
                <a:rect l="T15" t="T16" r="T17" b="T18"/>
                <a:pathLst>
                  <a:path w="1413" h="108">
                    <a:moveTo>
                      <a:pt x="0" y="0"/>
                    </a:moveTo>
                    <a:lnTo>
                      <a:pt x="1412" y="0"/>
                    </a:lnTo>
                    <a:lnTo>
                      <a:pt x="1324" y="107"/>
                    </a:lnTo>
                    <a:lnTo>
                      <a:pt x="100" y="107"/>
                    </a:lnTo>
                    <a:lnTo>
                      <a:pt x="0" y="0"/>
                    </a:lnTo>
                  </a:path>
                </a:pathLst>
              </a:custGeom>
              <a:solidFill>
                <a:schemeClr val="tx2">
                  <a:lumMod val="60000"/>
                  <a:lumOff val="4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31" name="Freeform 25"/>
              <p:cNvSpPr/>
              <p:nvPr/>
            </p:nvSpPr>
            <p:spPr bwMode="auto">
              <a:xfrm>
                <a:off x="1605" y="3572"/>
                <a:ext cx="1417" cy="108"/>
              </a:xfrm>
              <a:custGeom>
                <a:gdLst>
                  <a:gd name="T0" fmla="*/ 0 w 1417"/>
                  <a:gd name="T1" fmla="*/ 107 h 108"/>
                  <a:gd name="T2" fmla="*/ 1416 w 1417"/>
                  <a:gd name="T3" fmla="*/ 107 h 108"/>
                  <a:gd name="T4" fmla="*/ 1328 w 1417"/>
                  <a:gd name="T5" fmla="*/ 0 h 108"/>
                  <a:gd name="T6" fmla="*/ 100 w 1417"/>
                  <a:gd name="T7" fmla="*/ 0 h 108"/>
                  <a:gd name="T8" fmla="*/ 0 w 1417"/>
                  <a:gd name="T9" fmla="*/ 107 h 108"/>
                  <a:gd name="T10" fmla="*/ 0 60000 65536"/>
                  <a:gd name="T11" fmla="*/ 0 60000 65536"/>
                  <a:gd name="T12" fmla="*/ 0 60000 65536"/>
                  <a:gd name="T13" fmla="*/ 0 60000 65536"/>
                  <a:gd name="T14" fmla="*/ 0 60000 65536"/>
                  <a:gd name="T15" fmla="*/ 0 w 1417"/>
                  <a:gd name="T16" fmla="*/ 0 h 108"/>
                  <a:gd name="T17" fmla="*/ 1417 w 1417"/>
                  <a:gd name="T18" fmla="*/ 108 h 108"/>
                </a:gdLst>
                <a:cxnLst>
                  <a:cxn ang="T10">
                    <a:pos x="T0" y="T1"/>
                  </a:cxn>
                  <a:cxn ang="T11">
                    <a:pos x="T2" y="T3"/>
                  </a:cxn>
                  <a:cxn ang="T12">
                    <a:pos x="T4" y="T5"/>
                  </a:cxn>
                  <a:cxn ang="T13">
                    <a:pos x="T6" y="T7"/>
                  </a:cxn>
                  <a:cxn ang="T14">
                    <a:pos x="T8" y="T9"/>
                  </a:cxn>
                </a:cxnLst>
                <a:rect l="T15" t="T16" r="T17" b="T18"/>
                <a:pathLst>
                  <a:path w="1417" h="108">
                    <a:moveTo>
                      <a:pt x="0" y="107"/>
                    </a:moveTo>
                    <a:lnTo>
                      <a:pt x="1416" y="107"/>
                    </a:lnTo>
                    <a:lnTo>
                      <a:pt x="1328" y="0"/>
                    </a:lnTo>
                    <a:lnTo>
                      <a:pt x="100" y="0"/>
                    </a:lnTo>
                    <a:lnTo>
                      <a:pt x="0" y="107"/>
                    </a:lnTo>
                  </a:path>
                </a:pathLst>
              </a:custGeom>
              <a:solidFill>
                <a:schemeClr val="accent1">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grpSp>
        <p:sp>
          <p:nvSpPr>
            <p:cNvPr id="4119" name="Rectangle 26"/>
            <p:cNvSpPr>
              <a:spLocks noChangeArrowheads="1"/>
            </p:cNvSpPr>
            <p:nvPr/>
          </p:nvSpPr>
          <p:spPr bwMode="auto">
            <a:xfrm>
              <a:off x="1765" y="2845"/>
              <a:ext cx="1114" cy="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defPPr>
                <a:defRPr lang="zh-CN"/>
              </a:defPPr>
              <a:lvl1pPr marL="0" algn="l" defTabSz="668338" rtl="0" eaLnBrk="1" latinLnBrk="0" hangingPunct="1">
                <a:defRPr sz="2200" kern="1200">
                  <a:solidFill>
                    <a:schemeClr val="tx1"/>
                  </a:solidFill>
                  <a:latin typeface="Arial" pitchFamily="34" charset="0"/>
                  <a:ea typeface="宋体" pitchFamily="2" charset="-122"/>
                  <a:cs typeface="+mn-cs"/>
                </a:defRPr>
              </a:lvl1pPr>
              <a:lvl2pPr marL="742950" indent="-285750" algn="l" defTabSz="668338" rtl="0" eaLnBrk="1" latinLnBrk="0" hangingPunct="1">
                <a:defRPr sz="2200" kern="1200">
                  <a:solidFill>
                    <a:schemeClr val="tx1"/>
                  </a:solidFill>
                  <a:latin typeface="Arial" pitchFamily="34" charset="0"/>
                  <a:ea typeface="宋体" pitchFamily="2" charset="-122"/>
                  <a:cs typeface="+mn-cs"/>
                </a:defRPr>
              </a:lvl2pPr>
              <a:lvl3pPr marL="1143000" indent="-228600" algn="l" defTabSz="668338" rtl="0" eaLnBrk="1" latinLnBrk="0" hangingPunct="1">
                <a:defRPr sz="2200" kern="1200">
                  <a:solidFill>
                    <a:schemeClr val="tx1"/>
                  </a:solidFill>
                  <a:latin typeface="Arial" pitchFamily="34" charset="0"/>
                  <a:ea typeface="宋体" pitchFamily="2" charset="-122"/>
                  <a:cs typeface="+mn-cs"/>
                </a:defRPr>
              </a:lvl3pPr>
              <a:lvl4pPr marL="1600200" indent="-228600" algn="l" defTabSz="668338" rtl="0" eaLnBrk="1" latinLnBrk="0" hangingPunct="1">
                <a:defRPr sz="2200" kern="1200">
                  <a:solidFill>
                    <a:schemeClr val="tx1"/>
                  </a:solidFill>
                  <a:latin typeface="Arial" pitchFamily="34" charset="0"/>
                  <a:ea typeface="宋体" pitchFamily="2" charset="-122"/>
                  <a:cs typeface="+mn-cs"/>
                </a:defRPr>
              </a:lvl4pPr>
              <a:lvl5pPr marL="2057400" indent="-228600" algn="l" defTabSz="668338" rtl="0" eaLnBrk="1" latinLnBrk="0" hangingPunct="1">
                <a:defRPr sz="2200" kern="1200">
                  <a:solidFill>
                    <a:schemeClr val="tx1"/>
                  </a:solidFill>
                  <a:latin typeface="Arial" pitchFamily="34" charset="0"/>
                  <a:ea typeface="宋体" pitchFamily="2" charset="-122"/>
                  <a:cs typeface="+mn-cs"/>
                </a:defRPr>
              </a:lvl5pPr>
              <a:lvl6pPr marL="25146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r>
                <a:rPr kumimoji="1" lang="zh-CN" altLang="en-US" sz="1800" b="1">
                  <a:solidFill>
                    <a:srgbClr val="FFFFFF"/>
                  </a:solidFill>
                  <a:latin typeface="微软雅黑" panose="020b0503020204020204" pitchFamily="34" charset="-122"/>
                  <a:ea typeface="微软雅黑" panose="020b0503020204020204" pitchFamily="34" charset="-122"/>
                </a:rPr>
                <a:t>重组：</a:t>
              </a:r>
            </a:p>
            <a:p>
              <a:pPr eaLnBrk="1" hangingPunct="1"/>
              <a:endParaRPr kumimoji="1" lang="zh-CN" altLang="en-US" sz="1100" b="1">
                <a:solidFill>
                  <a:srgbClr val="FFFFFF"/>
                </a:solidFill>
                <a:latin typeface="微软雅黑" panose="020b0503020204020204" pitchFamily="34" charset="-122"/>
                <a:ea typeface="微软雅黑" panose="020b0503020204020204" pitchFamily="34" charset="-122"/>
              </a:endParaRPr>
            </a:p>
            <a:p>
              <a:pPr algn="l" eaLnBrk="1" hangingPunct="1">
                <a:buFontTx/>
                <a:buChar char="•"/>
              </a:pPr>
              <a:r>
                <a:rPr kumimoji="1" lang="zh-CN" altLang="en-US" sz="1600" b="1">
                  <a:solidFill>
                    <a:srgbClr val="FFFFFF"/>
                  </a:solidFill>
                  <a:latin typeface="微软雅黑" panose="020b0503020204020204" pitchFamily="34" charset="-122"/>
                  <a:ea typeface="微软雅黑" panose="020b0503020204020204" pitchFamily="34" charset="-122"/>
                </a:rPr>
                <a:t> 合并、分立</a:t>
              </a:r>
            </a:p>
            <a:p>
              <a:pPr algn="l" eaLnBrk="1" hangingPunct="1">
                <a:buFontTx/>
                <a:buChar char="•"/>
              </a:pPr>
              <a:r>
                <a:rPr kumimoji="1" lang="zh-CN" altLang="en-US" sz="1600" b="1">
                  <a:solidFill>
                    <a:srgbClr val="FFFFFF"/>
                  </a:solidFill>
                  <a:latin typeface="微软雅黑" panose="020b0503020204020204" pitchFamily="34" charset="-122"/>
                  <a:ea typeface="微软雅黑" panose="020b0503020204020204" pitchFamily="34" charset="-122"/>
                </a:rPr>
                <a:t> 战略联盟</a:t>
              </a:r>
            </a:p>
          </p:txBody>
        </p:sp>
        <p:sp>
          <p:nvSpPr>
            <p:cNvPr id="4120" name="Rectangle 13"/>
            <p:cNvSpPr>
              <a:spLocks noChangeArrowheads="1"/>
            </p:cNvSpPr>
            <p:nvPr/>
          </p:nvSpPr>
          <p:spPr bwMode="auto">
            <a:xfrm>
              <a:off x="1716" y="1281"/>
              <a:ext cx="1138" cy="918"/>
            </a:xfrm>
            <a:prstGeom prst="rect">
              <a:avLst/>
            </a:prstGeom>
            <a:solidFill>
              <a:schemeClr val="accent4">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grpSp>
          <p:nvGrpSpPr>
            <p:cNvPr id="4121" name="Group 14"/>
            <p:cNvGrpSpPr/>
            <p:nvPr/>
          </p:nvGrpSpPr>
          <p:grpSpPr>
            <a:xfrm>
              <a:off x="1639" y="1204"/>
              <a:ext cx="1259" cy="1111"/>
              <a:chOff x="1605" y="1424"/>
              <a:chExt cx="1417" cy="1111"/>
            </a:xfrm>
          </p:grpSpPr>
          <p:sp>
            <p:nvSpPr>
              <p:cNvPr id="4123" name="Freeform 15"/>
              <p:cNvSpPr/>
              <p:nvPr/>
            </p:nvSpPr>
            <p:spPr bwMode="auto">
              <a:xfrm>
                <a:off x="1606" y="1424"/>
                <a:ext cx="101" cy="1095"/>
              </a:xfrm>
              <a:custGeom>
                <a:gdLst>
                  <a:gd name="T0" fmla="*/ 0 w 101"/>
                  <a:gd name="T1" fmla="*/ 0 h 1095"/>
                  <a:gd name="T2" fmla="*/ 0 w 101"/>
                  <a:gd name="T3" fmla="*/ 1094 h 1095"/>
                  <a:gd name="T4" fmla="*/ 100 w 101"/>
                  <a:gd name="T5" fmla="*/ 983 h 1095"/>
                  <a:gd name="T6" fmla="*/ 100 w 101"/>
                  <a:gd name="T7" fmla="*/ 111 h 1095"/>
                  <a:gd name="T8" fmla="*/ 0 w 101"/>
                  <a:gd name="T9" fmla="*/ 0 h 1095"/>
                  <a:gd name="T10" fmla="*/ 0 60000 65536"/>
                  <a:gd name="T11" fmla="*/ 0 60000 65536"/>
                  <a:gd name="T12" fmla="*/ 0 60000 65536"/>
                  <a:gd name="T13" fmla="*/ 0 60000 65536"/>
                  <a:gd name="T14" fmla="*/ 0 60000 65536"/>
                  <a:gd name="T15" fmla="*/ 0 w 101"/>
                  <a:gd name="T16" fmla="*/ 0 h 1095"/>
                  <a:gd name="T17" fmla="*/ 101 w 101"/>
                  <a:gd name="T18" fmla="*/ 1095 h 1095"/>
                </a:gdLst>
                <a:cxnLst>
                  <a:cxn ang="T10">
                    <a:pos x="T0" y="T1"/>
                  </a:cxn>
                  <a:cxn ang="T11">
                    <a:pos x="T2" y="T3"/>
                  </a:cxn>
                  <a:cxn ang="T12">
                    <a:pos x="T4" y="T5"/>
                  </a:cxn>
                  <a:cxn ang="T13">
                    <a:pos x="T6" y="T7"/>
                  </a:cxn>
                  <a:cxn ang="T14">
                    <a:pos x="T8" y="T9"/>
                  </a:cxn>
                </a:cxnLst>
                <a:rect l="T15" t="T16" r="T17" b="T18"/>
                <a:pathLst>
                  <a:path w="100" h="1095">
                    <a:moveTo>
                      <a:pt x="0" y="0"/>
                    </a:moveTo>
                    <a:lnTo>
                      <a:pt x="0" y="1094"/>
                    </a:lnTo>
                    <a:lnTo>
                      <a:pt x="100" y="983"/>
                    </a:lnTo>
                    <a:lnTo>
                      <a:pt x="100" y="111"/>
                    </a:lnTo>
                    <a:lnTo>
                      <a:pt x="0" y="0"/>
                    </a:lnTo>
                  </a:path>
                </a:pathLst>
              </a:custGeom>
              <a:solidFill>
                <a:schemeClr val="accent4">
                  <a:lumMod val="40000"/>
                  <a:lumOff val="6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24" name="Freeform 16"/>
              <p:cNvSpPr/>
              <p:nvPr/>
            </p:nvSpPr>
            <p:spPr bwMode="auto">
              <a:xfrm>
                <a:off x="2932" y="1427"/>
                <a:ext cx="89" cy="1108"/>
              </a:xfrm>
              <a:custGeom>
                <a:gdLst>
                  <a:gd name="T0" fmla="*/ 88 w 89"/>
                  <a:gd name="T1" fmla="*/ 0 h 1108"/>
                  <a:gd name="T2" fmla="*/ 88 w 89"/>
                  <a:gd name="T3" fmla="*/ 1107 h 1108"/>
                  <a:gd name="T4" fmla="*/ 0 w 89"/>
                  <a:gd name="T5" fmla="*/ 995 h 1108"/>
                  <a:gd name="T6" fmla="*/ 0 w 89"/>
                  <a:gd name="T7" fmla="*/ 112 h 1108"/>
                  <a:gd name="T8" fmla="*/ 88 w 89"/>
                  <a:gd name="T9" fmla="*/ 0 h 1108"/>
                  <a:gd name="T10" fmla="*/ 0 60000 65536"/>
                  <a:gd name="T11" fmla="*/ 0 60000 65536"/>
                  <a:gd name="T12" fmla="*/ 0 60000 65536"/>
                  <a:gd name="T13" fmla="*/ 0 60000 65536"/>
                  <a:gd name="T14" fmla="*/ 0 60000 65536"/>
                  <a:gd name="T15" fmla="*/ 0 w 89"/>
                  <a:gd name="T16" fmla="*/ 0 h 1108"/>
                  <a:gd name="T17" fmla="*/ 89 w 89"/>
                  <a:gd name="T18" fmla="*/ 1108 h 1108"/>
                </a:gdLst>
                <a:cxnLst>
                  <a:cxn ang="T10">
                    <a:pos x="T0" y="T1"/>
                  </a:cxn>
                  <a:cxn ang="T11">
                    <a:pos x="T2" y="T3"/>
                  </a:cxn>
                  <a:cxn ang="T12">
                    <a:pos x="T4" y="T5"/>
                  </a:cxn>
                  <a:cxn ang="T13">
                    <a:pos x="T6" y="T7"/>
                  </a:cxn>
                  <a:cxn ang="T14">
                    <a:pos x="T8" y="T9"/>
                  </a:cxn>
                </a:cxnLst>
                <a:rect l="T15" t="T16" r="T17" b="T18"/>
                <a:pathLst>
                  <a:path w="89" h="1108">
                    <a:moveTo>
                      <a:pt x="88" y="0"/>
                    </a:moveTo>
                    <a:lnTo>
                      <a:pt x="88" y="1107"/>
                    </a:lnTo>
                    <a:lnTo>
                      <a:pt x="0" y="995"/>
                    </a:lnTo>
                    <a:lnTo>
                      <a:pt x="0" y="112"/>
                    </a:lnTo>
                    <a:lnTo>
                      <a:pt x="88" y="0"/>
                    </a:lnTo>
                  </a:path>
                </a:pathLst>
              </a:custGeom>
              <a:solidFill>
                <a:schemeClr val="accent4">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25" name="Freeform 17"/>
              <p:cNvSpPr/>
              <p:nvPr/>
            </p:nvSpPr>
            <p:spPr bwMode="auto">
              <a:xfrm>
                <a:off x="1609" y="1426"/>
                <a:ext cx="1413" cy="109"/>
              </a:xfrm>
              <a:custGeom>
                <a:gdLst>
                  <a:gd name="T0" fmla="*/ 0 w 1413"/>
                  <a:gd name="T1" fmla="*/ 0 h 109"/>
                  <a:gd name="T2" fmla="*/ 1412 w 1413"/>
                  <a:gd name="T3" fmla="*/ 0 h 109"/>
                  <a:gd name="T4" fmla="*/ 1324 w 1413"/>
                  <a:gd name="T5" fmla="*/ 108 h 109"/>
                  <a:gd name="T6" fmla="*/ 100 w 1413"/>
                  <a:gd name="T7" fmla="*/ 108 h 109"/>
                  <a:gd name="T8" fmla="*/ 0 w 1413"/>
                  <a:gd name="T9" fmla="*/ 0 h 109"/>
                  <a:gd name="T10" fmla="*/ 0 60000 65536"/>
                  <a:gd name="T11" fmla="*/ 0 60000 65536"/>
                  <a:gd name="T12" fmla="*/ 0 60000 65536"/>
                  <a:gd name="T13" fmla="*/ 0 60000 65536"/>
                  <a:gd name="T14" fmla="*/ 0 60000 65536"/>
                  <a:gd name="T15" fmla="*/ 0 w 1413"/>
                  <a:gd name="T16" fmla="*/ 0 h 109"/>
                  <a:gd name="T17" fmla="*/ 1413 w 1413"/>
                  <a:gd name="T18" fmla="*/ 109 h 109"/>
                </a:gdLst>
                <a:cxnLst>
                  <a:cxn ang="T10">
                    <a:pos x="T0" y="T1"/>
                  </a:cxn>
                  <a:cxn ang="T11">
                    <a:pos x="T2" y="T3"/>
                  </a:cxn>
                  <a:cxn ang="T12">
                    <a:pos x="T4" y="T5"/>
                  </a:cxn>
                  <a:cxn ang="T13">
                    <a:pos x="T6" y="T7"/>
                  </a:cxn>
                  <a:cxn ang="T14">
                    <a:pos x="T8" y="T9"/>
                  </a:cxn>
                </a:cxnLst>
                <a:rect l="T15" t="T16" r="T17" b="T18"/>
                <a:pathLst>
                  <a:path w="1413" h="109">
                    <a:moveTo>
                      <a:pt x="0" y="0"/>
                    </a:moveTo>
                    <a:lnTo>
                      <a:pt x="1412" y="0"/>
                    </a:lnTo>
                    <a:lnTo>
                      <a:pt x="1324" y="108"/>
                    </a:lnTo>
                    <a:lnTo>
                      <a:pt x="100" y="108"/>
                    </a:lnTo>
                    <a:lnTo>
                      <a:pt x="0" y="0"/>
                    </a:lnTo>
                  </a:path>
                </a:pathLst>
              </a:custGeom>
              <a:solidFill>
                <a:schemeClr val="accent4">
                  <a:lumMod val="60000"/>
                  <a:lumOff val="4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26" name="Freeform 18"/>
              <p:cNvSpPr/>
              <p:nvPr/>
            </p:nvSpPr>
            <p:spPr bwMode="auto">
              <a:xfrm>
                <a:off x="1605" y="2416"/>
                <a:ext cx="1417" cy="109"/>
              </a:xfrm>
              <a:custGeom>
                <a:gdLst>
                  <a:gd name="T0" fmla="*/ 0 w 1417"/>
                  <a:gd name="T1" fmla="*/ 108 h 109"/>
                  <a:gd name="T2" fmla="*/ 1416 w 1417"/>
                  <a:gd name="T3" fmla="*/ 108 h 109"/>
                  <a:gd name="T4" fmla="*/ 1328 w 1417"/>
                  <a:gd name="T5" fmla="*/ 0 h 109"/>
                  <a:gd name="T6" fmla="*/ 100 w 1417"/>
                  <a:gd name="T7" fmla="*/ 0 h 109"/>
                  <a:gd name="T8" fmla="*/ 0 w 1417"/>
                  <a:gd name="T9" fmla="*/ 108 h 109"/>
                  <a:gd name="T10" fmla="*/ 0 60000 65536"/>
                  <a:gd name="T11" fmla="*/ 0 60000 65536"/>
                  <a:gd name="T12" fmla="*/ 0 60000 65536"/>
                  <a:gd name="T13" fmla="*/ 0 60000 65536"/>
                  <a:gd name="T14" fmla="*/ 0 60000 65536"/>
                  <a:gd name="T15" fmla="*/ 0 w 1417"/>
                  <a:gd name="T16" fmla="*/ 0 h 109"/>
                  <a:gd name="T17" fmla="*/ 1417 w 1417"/>
                  <a:gd name="T18" fmla="*/ 109 h 109"/>
                </a:gdLst>
                <a:cxnLst>
                  <a:cxn ang="T10">
                    <a:pos x="T0" y="T1"/>
                  </a:cxn>
                  <a:cxn ang="T11">
                    <a:pos x="T2" y="T3"/>
                  </a:cxn>
                  <a:cxn ang="T12">
                    <a:pos x="T4" y="T5"/>
                  </a:cxn>
                  <a:cxn ang="T13">
                    <a:pos x="T6" y="T7"/>
                  </a:cxn>
                  <a:cxn ang="T14">
                    <a:pos x="T8" y="T9"/>
                  </a:cxn>
                </a:cxnLst>
                <a:rect l="T15" t="T16" r="T17" b="T18"/>
                <a:pathLst>
                  <a:path w="1417" h="109">
                    <a:moveTo>
                      <a:pt x="0" y="108"/>
                    </a:moveTo>
                    <a:lnTo>
                      <a:pt x="1416" y="108"/>
                    </a:lnTo>
                    <a:lnTo>
                      <a:pt x="1328" y="0"/>
                    </a:lnTo>
                    <a:lnTo>
                      <a:pt x="100" y="0"/>
                    </a:lnTo>
                    <a:lnTo>
                      <a:pt x="0" y="108"/>
                    </a:lnTo>
                  </a:path>
                </a:pathLst>
              </a:custGeom>
              <a:solidFill>
                <a:schemeClr val="accent4">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grpSp>
        <p:sp>
          <p:nvSpPr>
            <p:cNvPr id="4122" name="Rectangle 19"/>
            <p:cNvSpPr>
              <a:spLocks noChangeArrowheads="1"/>
            </p:cNvSpPr>
            <p:nvPr/>
          </p:nvSpPr>
          <p:spPr bwMode="auto">
            <a:xfrm>
              <a:off x="1762" y="1364"/>
              <a:ext cx="1070" cy="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defPPr>
                <a:defRPr lang="zh-CN"/>
              </a:defPPr>
              <a:lvl1pPr marL="0" algn="l" defTabSz="668338" rtl="0" eaLnBrk="1" latinLnBrk="0" hangingPunct="1">
                <a:defRPr sz="2200" kern="1200">
                  <a:solidFill>
                    <a:schemeClr val="tx1"/>
                  </a:solidFill>
                  <a:latin typeface="Arial" pitchFamily="34" charset="0"/>
                  <a:ea typeface="宋体" pitchFamily="2" charset="-122"/>
                  <a:cs typeface="+mn-cs"/>
                </a:defRPr>
              </a:lvl1pPr>
              <a:lvl2pPr marL="742950" indent="-285750" algn="l" defTabSz="668338" rtl="0" eaLnBrk="1" latinLnBrk="0" hangingPunct="1">
                <a:defRPr sz="2200" kern="1200">
                  <a:solidFill>
                    <a:schemeClr val="tx1"/>
                  </a:solidFill>
                  <a:latin typeface="Arial" pitchFamily="34" charset="0"/>
                  <a:ea typeface="宋体" pitchFamily="2" charset="-122"/>
                  <a:cs typeface="+mn-cs"/>
                </a:defRPr>
              </a:lvl2pPr>
              <a:lvl3pPr marL="1143000" indent="-228600" algn="l" defTabSz="668338" rtl="0" eaLnBrk="1" latinLnBrk="0" hangingPunct="1">
                <a:defRPr sz="2200" kern="1200">
                  <a:solidFill>
                    <a:schemeClr val="tx1"/>
                  </a:solidFill>
                  <a:latin typeface="Arial" pitchFamily="34" charset="0"/>
                  <a:ea typeface="宋体" pitchFamily="2" charset="-122"/>
                  <a:cs typeface="+mn-cs"/>
                </a:defRPr>
              </a:lvl3pPr>
              <a:lvl4pPr marL="1600200" indent="-228600" algn="l" defTabSz="668338" rtl="0" eaLnBrk="1" latinLnBrk="0" hangingPunct="1">
                <a:defRPr sz="2200" kern="1200">
                  <a:solidFill>
                    <a:schemeClr val="tx1"/>
                  </a:solidFill>
                  <a:latin typeface="Arial" pitchFamily="34" charset="0"/>
                  <a:ea typeface="宋体" pitchFamily="2" charset="-122"/>
                  <a:cs typeface="+mn-cs"/>
                </a:defRPr>
              </a:lvl4pPr>
              <a:lvl5pPr marL="2057400" indent="-228600" algn="l" defTabSz="668338" rtl="0" eaLnBrk="1" latinLnBrk="0" hangingPunct="1">
                <a:defRPr sz="2200" kern="1200">
                  <a:solidFill>
                    <a:schemeClr val="tx1"/>
                  </a:solidFill>
                  <a:latin typeface="Arial" pitchFamily="34" charset="0"/>
                  <a:ea typeface="宋体" pitchFamily="2" charset="-122"/>
                  <a:cs typeface="+mn-cs"/>
                </a:defRPr>
              </a:lvl5pPr>
              <a:lvl6pPr marL="25146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r>
                <a:rPr kumimoji="1" lang="zh-CN" altLang="en-US" sz="1800" b="1">
                  <a:solidFill>
                    <a:srgbClr val="FFFFFF"/>
                  </a:solidFill>
                  <a:latin typeface="微软雅黑" panose="020b0503020204020204" pitchFamily="34" charset="-122"/>
                  <a:ea typeface="微软雅黑" panose="020b0503020204020204" pitchFamily="34" charset="-122"/>
                </a:rPr>
                <a:t>改进:</a:t>
              </a:r>
            </a:p>
            <a:p>
              <a:pPr eaLnBrk="1" hangingPunct="1"/>
              <a:endParaRPr kumimoji="1" lang="zh-CN" altLang="en-US" sz="1100" b="1">
                <a:solidFill>
                  <a:srgbClr val="FFFFFF"/>
                </a:solidFill>
                <a:latin typeface="微软雅黑" panose="020b0503020204020204" pitchFamily="34" charset="-122"/>
                <a:ea typeface="微软雅黑" panose="020b0503020204020204" pitchFamily="34" charset="-122"/>
              </a:endParaRPr>
            </a:p>
            <a:p>
              <a:pPr algn="l" eaLnBrk="1" hangingPunct="1">
                <a:buFontTx/>
                <a:buChar char="•"/>
              </a:pPr>
              <a:r>
                <a:rPr kumimoji="1" lang="zh-CN" altLang="en-US" sz="1600" b="1">
                  <a:solidFill>
                    <a:srgbClr val="FFFFFF"/>
                  </a:solidFill>
                  <a:latin typeface="微软雅黑" panose="020b0503020204020204" pitchFamily="34" charset="-122"/>
                  <a:ea typeface="微软雅黑" panose="020b0503020204020204" pitchFamily="34" charset="-122"/>
                </a:rPr>
                <a:t>改进流程</a:t>
              </a:r>
            </a:p>
            <a:p>
              <a:pPr algn="l" eaLnBrk="1" hangingPunct="1">
                <a:buFontTx/>
                <a:buChar char="•"/>
              </a:pPr>
              <a:r>
                <a:rPr kumimoji="1" lang="zh-CN" altLang="en-US" sz="1600" b="1">
                  <a:solidFill>
                    <a:srgbClr val="FFFFFF"/>
                  </a:solidFill>
                  <a:latin typeface="微软雅黑" panose="020b0503020204020204" pitchFamily="34" charset="-122"/>
                  <a:ea typeface="微软雅黑" panose="020b0503020204020204" pitchFamily="34" charset="-122"/>
                </a:rPr>
                <a:t>新技术、工具</a:t>
              </a:r>
            </a:p>
          </p:txBody>
        </p:sp>
      </p:grpSp>
      <p:sp>
        <p:nvSpPr>
          <p:cNvPr id="4100" name="Rectangle 27"/>
          <p:cNvSpPr>
            <a:spLocks noChangeArrowheads="1"/>
          </p:cNvSpPr>
          <p:nvPr/>
        </p:nvSpPr>
        <p:spPr bwMode="auto">
          <a:xfrm>
            <a:off x="6186489" y="1911351"/>
            <a:ext cx="1995487" cy="1731963"/>
          </a:xfrm>
          <a:prstGeom prst="rect">
            <a:avLst/>
          </a:prstGeom>
          <a:solidFill>
            <a:schemeClr val="accent3">
              <a:lumMod val="75000"/>
            </a:schemeClr>
          </a:solidFill>
          <a:ln>
            <a:noFill/>
          </a:ln>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01" name="Freeform 28"/>
          <p:cNvSpPr/>
          <p:nvPr/>
        </p:nvSpPr>
        <p:spPr bwMode="auto">
          <a:xfrm>
            <a:off x="6186489" y="1911351"/>
            <a:ext cx="141287" cy="1738313"/>
          </a:xfrm>
          <a:custGeom>
            <a:gdLst>
              <a:gd name="T0" fmla="*/ 0 w 100"/>
              <a:gd name="T1" fmla="*/ 0 h 1095"/>
              <a:gd name="T2" fmla="*/ 0 w 100"/>
              <a:gd name="T3" fmla="*/ 1736725 h 1095"/>
              <a:gd name="T4" fmla="*/ 139874 w 100"/>
              <a:gd name="T5" fmla="*/ 1560513 h 1095"/>
              <a:gd name="T6" fmla="*/ 139874 w 100"/>
              <a:gd name="T7" fmla="*/ 176213 h 1095"/>
              <a:gd name="T8" fmla="*/ 0 w 100"/>
              <a:gd name="T9" fmla="*/ 0 h 1095"/>
              <a:gd name="T10" fmla="*/ 0 60000 65536"/>
              <a:gd name="T11" fmla="*/ 0 60000 65536"/>
              <a:gd name="T12" fmla="*/ 0 60000 65536"/>
              <a:gd name="T13" fmla="*/ 0 60000 65536"/>
              <a:gd name="T14" fmla="*/ 0 60000 65536"/>
              <a:gd name="T15" fmla="*/ 0 w 100"/>
              <a:gd name="T16" fmla="*/ 0 h 1095"/>
              <a:gd name="T17" fmla="*/ 100 w 100"/>
              <a:gd name="T18" fmla="*/ 1095 h 1095"/>
            </a:gdLst>
            <a:cxnLst>
              <a:cxn ang="T10">
                <a:pos x="T0" y="T1"/>
              </a:cxn>
              <a:cxn ang="T11">
                <a:pos x="T2" y="T3"/>
              </a:cxn>
              <a:cxn ang="T12">
                <a:pos x="T4" y="T5"/>
              </a:cxn>
              <a:cxn ang="T13">
                <a:pos x="T6" y="T7"/>
              </a:cxn>
              <a:cxn ang="T14">
                <a:pos x="T8" y="T9"/>
              </a:cxn>
            </a:cxnLst>
            <a:rect l="T15" t="T16" r="T17" b="T18"/>
            <a:pathLst>
              <a:path w="100" h="1095">
                <a:moveTo>
                  <a:pt x="0" y="0"/>
                </a:moveTo>
                <a:lnTo>
                  <a:pt x="0" y="1094"/>
                </a:lnTo>
                <a:lnTo>
                  <a:pt x="99" y="983"/>
                </a:lnTo>
                <a:lnTo>
                  <a:pt x="99" y="111"/>
                </a:lnTo>
                <a:lnTo>
                  <a:pt x="0" y="0"/>
                </a:lnTo>
              </a:path>
            </a:pathLst>
          </a:custGeom>
          <a:solidFill>
            <a:schemeClr val="accent3">
              <a:lumMod val="60000"/>
              <a:lumOff val="40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02" name="Freeform 29"/>
          <p:cNvSpPr/>
          <p:nvPr/>
        </p:nvSpPr>
        <p:spPr bwMode="auto">
          <a:xfrm>
            <a:off x="8056563" y="1916113"/>
            <a:ext cx="125412" cy="1758950"/>
          </a:xfrm>
          <a:custGeom>
            <a:gdLst>
              <a:gd name="T0" fmla="*/ 124003 w 89"/>
              <a:gd name="T1" fmla="*/ 0 h 1108"/>
              <a:gd name="T2" fmla="*/ 124003 w 89"/>
              <a:gd name="T3" fmla="*/ 1757363 h 1108"/>
              <a:gd name="T4" fmla="*/ 0 w 89"/>
              <a:gd name="T5" fmla="*/ 1579563 h 1108"/>
              <a:gd name="T6" fmla="*/ 0 w 89"/>
              <a:gd name="T7" fmla="*/ 177800 h 1108"/>
              <a:gd name="T8" fmla="*/ 124003 w 89"/>
              <a:gd name="T9" fmla="*/ 0 h 1108"/>
              <a:gd name="T10" fmla="*/ 0 60000 65536"/>
              <a:gd name="T11" fmla="*/ 0 60000 65536"/>
              <a:gd name="T12" fmla="*/ 0 60000 65536"/>
              <a:gd name="T13" fmla="*/ 0 60000 65536"/>
              <a:gd name="T14" fmla="*/ 0 60000 65536"/>
              <a:gd name="T15" fmla="*/ 0 w 89"/>
              <a:gd name="T16" fmla="*/ 0 h 1108"/>
              <a:gd name="T17" fmla="*/ 89 w 89"/>
              <a:gd name="T18" fmla="*/ 1108 h 1108"/>
            </a:gdLst>
            <a:cxnLst>
              <a:cxn ang="T10">
                <a:pos x="T0" y="T1"/>
              </a:cxn>
              <a:cxn ang="T11">
                <a:pos x="T2" y="T3"/>
              </a:cxn>
              <a:cxn ang="T12">
                <a:pos x="T4" y="T5"/>
              </a:cxn>
              <a:cxn ang="T13">
                <a:pos x="T6" y="T7"/>
              </a:cxn>
              <a:cxn ang="T14">
                <a:pos x="T8" y="T9"/>
              </a:cxn>
            </a:cxnLst>
            <a:rect l="T15" t="T16" r="T17" b="T18"/>
            <a:pathLst>
              <a:path w="89" h="1108">
                <a:moveTo>
                  <a:pt x="88" y="0"/>
                </a:moveTo>
                <a:lnTo>
                  <a:pt x="88" y="1107"/>
                </a:lnTo>
                <a:lnTo>
                  <a:pt x="0" y="995"/>
                </a:lnTo>
                <a:lnTo>
                  <a:pt x="0" y="112"/>
                </a:lnTo>
                <a:lnTo>
                  <a:pt x="88" y="0"/>
                </a:lnTo>
              </a:path>
            </a:pathLst>
          </a:custGeom>
          <a:solidFill>
            <a:schemeClr val="accent3">
              <a:lumMod val="50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03" name="Freeform 30"/>
          <p:cNvSpPr/>
          <p:nvPr/>
        </p:nvSpPr>
        <p:spPr bwMode="auto">
          <a:xfrm>
            <a:off x="6189663" y="1914525"/>
            <a:ext cx="1993900" cy="173038"/>
          </a:xfrm>
          <a:custGeom>
            <a:gdLst>
              <a:gd name="T0" fmla="*/ 0 w 1413"/>
              <a:gd name="T1" fmla="*/ 0 h 109"/>
              <a:gd name="T2" fmla="*/ 1992489 w 1413"/>
              <a:gd name="T3" fmla="*/ 0 h 109"/>
              <a:gd name="T4" fmla="*/ 1868311 w 1413"/>
              <a:gd name="T5" fmla="*/ 171450 h 109"/>
              <a:gd name="T6" fmla="*/ 141111 w 1413"/>
              <a:gd name="T7" fmla="*/ 171450 h 109"/>
              <a:gd name="T8" fmla="*/ 0 w 1413"/>
              <a:gd name="T9" fmla="*/ 0 h 109"/>
              <a:gd name="T10" fmla="*/ 0 60000 65536"/>
              <a:gd name="T11" fmla="*/ 0 60000 65536"/>
              <a:gd name="T12" fmla="*/ 0 60000 65536"/>
              <a:gd name="T13" fmla="*/ 0 60000 65536"/>
              <a:gd name="T14" fmla="*/ 0 60000 65536"/>
              <a:gd name="T15" fmla="*/ 0 w 1413"/>
              <a:gd name="T16" fmla="*/ 0 h 109"/>
              <a:gd name="T17" fmla="*/ 1413 w 1413"/>
              <a:gd name="T18" fmla="*/ 109 h 109"/>
            </a:gdLst>
            <a:cxnLst>
              <a:cxn ang="T10">
                <a:pos x="T0" y="T1"/>
              </a:cxn>
              <a:cxn ang="T11">
                <a:pos x="T2" y="T3"/>
              </a:cxn>
              <a:cxn ang="T12">
                <a:pos x="T4" y="T5"/>
              </a:cxn>
              <a:cxn ang="T13">
                <a:pos x="T6" y="T7"/>
              </a:cxn>
              <a:cxn ang="T14">
                <a:pos x="T8" y="T9"/>
              </a:cxn>
            </a:cxnLst>
            <a:rect l="T15" t="T16" r="T17" b="T18"/>
            <a:pathLst>
              <a:path w="1413" h="109">
                <a:moveTo>
                  <a:pt x="0" y="0"/>
                </a:moveTo>
                <a:lnTo>
                  <a:pt x="1412" y="0"/>
                </a:lnTo>
                <a:lnTo>
                  <a:pt x="1324" y="108"/>
                </a:lnTo>
                <a:lnTo>
                  <a:pt x="100" y="108"/>
                </a:lnTo>
                <a:lnTo>
                  <a:pt x="0" y="0"/>
                </a:lnTo>
              </a:path>
            </a:pathLst>
          </a:custGeom>
          <a:solidFill>
            <a:schemeClr val="accent3">
              <a:lumMod val="60000"/>
              <a:lumOff val="40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04" name="Freeform 31"/>
          <p:cNvSpPr/>
          <p:nvPr/>
        </p:nvSpPr>
        <p:spPr bwMode="auto">
          <a:xfrm>
            <a:off x="6184901" y="3486150"/>
            <a:ext cx="1998663" cy="173038"/>
          </a:xfrm>
          <a:custGeom>
            <a:gdLst>
              <a:gd name="T0" fmla="*/ 0 w 1416"/>
              <a:gd name="T1" fmla="*/ 171450 h 109"/>
              <a:gd name="T2" fmla="*/ 1997252 w 1416"/>
              <a:gd name="T3" fmla="*/ 171450 h 109"/>
              <a:gd name="T4" fmla="*/ 1873041 w 1416"/>
              <a:gd name="T5" fmla="*/ 0 h 109"/>
              <a:gd name="T6" fmla="*/ 141149 w 1416"/>
              <a:gd name="T7" fmla="*/ 0 h 109"/>
              <a:gd name="T8" fmla="*/ 0 w 1416"/>
              <a:gd name="T9" fmla="*/ 171450 h 109"/>
              <a:gd name="T10" fmla="*/ 0 60000 65536"/>
              <a:gd name="T11" fmla="*/ 0 60000 65536"/>
              <a:gd name="T12" fmla="*/ 0 60000 65536"/>
              <a:gd name="T13" fmla="*/ 0 60000 65536"/>
              <a:gd name="T14" fmla="*/ 0 60000 65536"/>
              <a:gd name="T15" fmla="*/ 0 w 1416"/>
              <a:gd name="T16" fmla="*/ 0 h 109"/>
              <a:gd name="T17" fmla="*/ 1416 w 1416"/>
              <a:gd name="T18" fmla="*/ 109 h 109"/>
            </a:gdLst>
            <a:cxnLst>
              <a:cxn ang="T10">
                <a:pos x="T0" y="T1"/>
              </a:cxn>
              <a:cxn ang="T11">
                <a:pos x="T2" y="T3"/>
              </a:cxn>
              <a:cxn ang="T12">
                <a:pos x="T4" y="T5"/>
              </a:cxn>
              <a:cxn ang="T13">
                <a:pos x="T6" y="T7"/>
              </a:cxn>
              <a:cxn ang="T14">
                <a:pos x="T8" y="T9"/>
              </a:cxn>
            </a:cxnLst>
            <a:rect l="T15" t="T16" r="T17" b="T18"/>
            <a:pathLst>
              <a:path w="1416" h="109">
                <a:moveTo>
                  <a:pt x="0" y="108"/>
                </a:moveTo>
                <a:lnTo>
                  <a:pt x="1415" y="108"/>
                </a:lnTo>
                <a:lnTo>
                  <a:pt x="1327" y="0"/>
                </a:lnTo>
                <a:lnTo>
                  <a:pt x="100" y="0"/>
                </a:lnTo>
                <a:lnTo>
                  <a:pt x="0" y="108"/>
                </a:lnTo>
              </a:path>
            </a:pathLst>
          </a:custGeom>
          <a:solidFill>
            <a:srgbClr val="003E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05" name="Rectangle 32"/>
          <p:cNvSpPr>
            <a:spLocks noChangeArrowheads="1"/>
          </p:cNvSpPr>
          <p:nvPr/>
        </p:nvSpPr>
        <p:spPr bwMode="auto">
          <a:xfrm>
            <a:off x="6363494" y="2146300"/>
            <a:ext cx="2036762" cy="1018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defPPr>
              <a:defRPr lang="zh-CN"/>
            </a:defPPr>
            <a:lvl1pPr marL="0" algn="l" defTabSz="668338" rtl="0" eaLnBrk="1" latinLnBrk="0" hangingPunct="1">
              <a:defRPr sz="2200" kern="1200">
                <a:solidFill>
                  <a:schemeClr val="tx1"/>
                </a:solidFill>
                <a:latin typeface="Arial" pitchFamily="34" charset="0"/>
                <a:ea typeface="宋体" pitchFamily="2" charset="-122"/>
                <a:cs typeface="+mn-cs"/>
              </a:defRPr>
            </a:lvl1pPr>
            <a:lvl2pPr marL="742950" indent="-285750" algn="l" defTabSz="668338" rtl="0" eaLnBrk="1" latinLnBrk="0" hangingPunct="1">
              <a:defRPr sz="2200" kern="1200">
                <a:solidFill>
                  <a:schemeClr val="tx1"/>
                </a:solidFill>
                <a:latin typeface="Arial" pitchFamily="34" charset="0"/>
                <a:ea typeface="宋体" pitchFamily="2" charset="-122"/>
                <a:cs typeface="+mn-cs"/>
              </a:defRPr>
            </a:lvl2pPr>
            <a:lvl3pPr marL="1143000" indent="-228600" algn="l" defTabSz="668338" rtl="0" eaLnBrk="1" latinLnBrk="0" hangingPunct="1">
              <a:defRPr sz="2200" kern="1200">
                <a:solidFill>
                  <a:schemeClr val="tx1"/>
                </a:solidFill>
                <a:latin typeface="Arial" pitchFamily="34" charset="0"/>
                <a:ea typeface="宋体" pitchFamily="2" charset="-122"/>
                <a:cs typeface="+mn-cs"/>
              </a:defRPr>
            </a:lvl3pPr>
            <a:lvl4pPr marL="1600200" indent="-228600" algn="l" defTabSz="668338" rtl="0" eaLnBrk="1" latinLnBrk="0" hangingPunct="1">
              <a:defRPr sz="2200" kern="1200">
                <a:solidFill>
                  <a:schemeClr val="tx1"/>
                </a:solidFill>
                <a:latin typeface="Arial" pitchFamily="34" charset="0"/>
                <a:ea typeface="宋体" pitchFamily="2" charset="-122"/>
                <a:cs typeface="+mn-cs"/>
              </a:defRPr>
            </a:lvl4pPr>
            <a:lvl5pPr marL="2057400" indent="-228600" algn="l" defTabSz="668338" rtl="0" eaLnBrk="1" latinLnBrk="0" hangingPunct="1">
              <a:defRPr sz="2200" kern="1200">
                <a:solidFill>
                  <a:schemeClr val="tx1"/>
                </a:solidFill>
                <a:latin typeface="Arial" pitchFamily="34" charset="0"/>
                <a:ea typeface="宋体" pitchFamily="2" charset="-122"/>
                <a:cs typeface="+mn-cs"/>
              </a:defRPr>
            </a:lvl5pPr>
            <a:lvl6pPr marL="25146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r>
              <a:rPr kumimoji="1" lang="zh-CN" altLang="en-US" sz="1800" b="1">
                <a:solidFill>
                  <a:srgbClr val="FFFFFF"/>
                </a:solidFill>
                <a:latin typeface="微软雅黑" panose="020b0503020204020204" pitchFamily="34" charset="-122"/>
                <a:ea typeface="微软雅黑" panose="020b0503020204020204" pitchFamily="34" charset="-122"/>
              </a:rPr>
              <a:t>资源整合:</a:t>
            </a:r>
          </a:p>
          <a:p>
            <a:pPr eaLnBrk="1" hangingPunct="1"/>
            <a:endParaRPr kumimoji="1" lang="zh-CN" altLang="en-US" sz="1100" b="1">
              <a:solidFill>
                <a:srgbClr val="FFFFFF"/>
              </a:solidFill>
              <a:latin typeface="微软雅黑" panose="020b0503020204020204" pitchFamily="34" charset="-122"/>
              <a:ea typeface="微软雅黑" panose="020b0503020204020204" pitchFamily="34" charset="-122"/>
            </a:endParaRPr>
          </a:p>
          <a:p>
            <a:pPr eaLnBrk="1" hangingPunct="1">
              <a:buFontTx/>
              <a:buChar char="•"/>
            </a:pPr>
            <a:r>
              <a:rPr kumimoji="1" lang="zh-CN" altLang="en-US" sz="1600" b="1">
                <a:solidFill>
                  <a:srgbClr val="FFFFFF"/>
                </a:solidFill>
                <a:latin typeface="微软雅黑" panose="020b0503020204020204" pitchFamily="34" charset="-122"/>
                <a:ea typeface="微软雅黑" panose="020b0503020204020204" pitchFamily="34" charset="-122"/>
              </a:rPr>
              <a:t>降低成本</a:t>
            </a:r>
          </a:p>
          <a:p>
            <a:pPr eaLnBrk="1" hangingPunct="1">
              <a:buFontTx/>
              <a:buChar char="•"/>
            </a:pPr>
            <a:r>
              <a:rPr kumimoji="1" lang="zh-CN" altLang="en-US" sz="1600" b="1">
                <a:solidFill>
                  <a:srgbClr val="FFFFFF"/>
                </a:solidFill>
                <a:latin typeface="微软雅黑" panose="020b0503020204020204" pitchFamily="34" charset="-122"/>
                <a:ea typeface="微软雅黑" panose="020b0503020204020204" pitchFamily="34" charset="-122"/>
              </a:rPr>
              <a:t>资源共享</a:t>
            </a:r>
          </a:p>
        </p:txBody>
      </p:sp>
      <p:grpSp>
        <p:nvGrpSpPr>
          <p:cNvPr id="4106" name="Group 33"/>
          <p:cNvGrpSpPr/>
          <p:nvPr/>
        </p:nvGrpSpPr>
        <p:grpSpPr>
          <a:xfrm>
            <a:off x="6170613" y="4195763"/>
            <a:ext cx="1998662" cy="1763712"/>
            <a:chOff x="3065" y="2579"/>
            <a:chExt cx="1416" cy="1111"/>
          </a:xfrm>
        </p:grpSpPr>
        <p:sp>
          <p:nvSpPr>
            <p:cNvPr id="4113" name="Rectangle 34"/>
            <p:cNvSpPr>
              <a:spLocks noChangeArrowheads="1"/>
            </p:cNvSpPr>
            <p:nvPr/>
          </p:nvSpPr>
          <p:spPr bwMode="auto">
            <a:xfrm>
              <a:off x="3066" y="2579"/>
              <a:ext cx="1414" cy="1091"/>
            </a:xfrm>
            <a:prstGeom prst="rect">
              <a:avLst/>
            </a:prstGeom>
            <a:solidFill>
              <a:schemeClr val="accent2">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14" name="Freeform 35"/>
            <p:cNvSpPr/>
            <p:nvPr/>
          </p:nvSpPr>
          <p:spPr bwMode="auto">
            <a:xfrm>
              <a:off x="3066" y="2579"/>
              <a:ext cx="100" cy="1095"/>
            </a:xfrm>
            <a:custGeom>
              <a:gdLst>
                <a:gd name="T0" fmla="*/ 0 w 100"/>
                <a:gd name="T1" fmla="*/ 0 h 1095"/>
                <a:gd name="T2" fmla="*/ 0 w 100"/>
                <a:gd name="T3" fmla="*/ 1094 h 1095"/>
                <a:gd name="T4" fmla="*/ 99 w 100"/>
                <a:gd name="T5" fmla="*/ 983 h 1095"/>
                <a:gd name="T6" fmla="*/ 99 w 100"/>
                <a:gd name="T7" fmla="*/ 111 h 1095"/>
                <a:gd name="T8" fmla="*/ 0 w 100"/>
                <a:gd name="T9" fmla="*/ 0 h 1095"/>
                <a:gd name="T10" fmla="*/ 0 60000 65536"/>
                <a:gd name="T11" fmla="*/ 0 60000 65536"/>
                <a:gd name="T12" fmla="*/ 0 60000 65536"/>
                <a:gd name="T13" fmla="*/ 0 60000 65536"/>
                <a:gd name="T14" fmla="*/ 0 60000 65536"/>
                <a:gd name="T15" fmla="*/ 0 w 100"/>
                <a:gd name="T16" fmla="*/ 0 h 1095"/>
                <a:gd name="T17" fmla="*/ 100 w 100"/>
                <a:gd name="T18" fmla="*/ 1095 h 1095"/>
              </a:gdLst>
              <a:cxnLst>
                <a:cxn ang="T10">
                  <a:pos x="T0" y="T1"/>
                </a:cxn>
                <a:cxn ang="T11">
                  <a:pos x="T2" y="T3"/>
                </a:cxn>
                <a:cxn ang="T12">
                  <a:pos x="T4" y="T5"/>
                </a:cxn>
                <a:cxn ang="T13">
                  <a:pos x="T6" y="T7"/>
                </a:cxn>
                <a:cxn ang="T14">
                  <a:pos x="T8" y="T9"/>
                </a:cxn>
              </a:cxnLst>
              <a:rect l="T15" t="T16" r="T17" b="T18"/>
              <a:pathLst>
                <a:path w="100" h="1095">
                  <a:moveTo>
                    <a:pt x="0" y="0"/>
                  </a:moveTo>
                  <a:lnTo>
                    <a:pt x="0" y="1094"/>
                  </a:lnTo>
                  <a:lnTo>
                    <a:pt x="99" y="983"/>
                  </a:lnTo>
                  <a:lnTo>
                    <a:pt x="99" y="111"/>
                  </a:lnTo>
                  <a:lnTo>
                    <a:pt x="0" y="0"/>
                  </a:lnTo>
                </a:path>
              </a:pathLst>
            </a:custGeom>
            <a:solidFill>
              <a:schemeClr val="accent2">
                <a:lumMod val="40000"/>
                <a:lumOff val="6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15" name="Freeform 36"/>
            <p:cNvSpPr/>
            <p:nvPr/>
          </p:nvSpPr>
          <p:spPr bwMode="auto">
            <a:xfrm>
              <a:off x="4391" y="2583"/>
              <a:ext cx="89" cy="1107"/>
            </a:xfrm>
            <a:custGeom>
              <a:gdLst>
                <a:gd name="T0" fmla="*/ 88 w 89"/>
                <a:gd name="T1" fmla="*/ 0 h 1107"/>
                <a:gd name="T2" fmla="*/ 88 w 89"/>
                <a:gd name="T3" fmla="*/ 1106 h 1107"/>
                <a:gd name="T4" fmla="*/ 0 w 89"/>
                <a:gd name="T5" fmla="*/ 994 h 1107"/>
                <a:gd name="T6" fmla="*/ 0 w 89"/>
                <a:gd name="T7" fmla="*/ 112 h 1107"/>
                <a:gd name="T8" fmla="*/ 88 w 89"/>
                <a:gd name="T9" fmla="*/ 0 h 1107"/>
                <a:gd name="T10" fmla="*/ 0 60000 65536"/>
                <a:gd name="T11" fmla="*/ 0 60000 65536"/>
                <a:gd name="T12" fmla="*/ 0 60000 65536"/>
                <a:gd name="T13" fmla="*/ 0 60000 65536"/>
                <a:gd name="T14" fmla="*/ 0 60000 65536"/>
                <a:gd name="T15" fmla="*/ 0 w 89"/>
                <a:gd name="T16" fmla="*/ 0 h 1107"/>
                <a:gd name="T17" fmla="*/ 89 w 89"/>
                <a:gd name="T18" fmla="*/ 1107 h 1107"/>
              </a:gdLst>
              <a:cxnLst>
                <a:cxn ang="T10">
                  <a:pos x="T0" y="T1"/>
                </a:cxn>
                <a:cxn ang="T11">
                  <a:pos x="T2" y="T3"/>
                </a:cxn>
                <a:cxn ang="T12">
                  <a:pos x="T4" y="T5"/>
                </a:cxn>
                <a:cxn ang="T13">
                  <a:pos x="T6" y="T7"/>
                </a:cxn>
                <a:cxn ang="T14">
                  <a:pos x="T8" y="T9"/>
                </a:cxn>
              </a:cxnLst>
              <a:rect l="T15" t="T16" r="T17" b="T18"/>
              <a:pathLst>
                <a:path w="89" h="1107">
                  <a:moveTo>
                    <a:pt x="88" y="0"/>
                  </a:moveTo>
                  <a:lnTo>
                    <a:pt x="88" y="1106"/>
                  </a:lnTo>
                  <a:lnTo>
                    <a:pt x="0" y="994"/>
                  </a:lnTo>
                  <a:lnTo>
                    <a:pt x="0" y="112"/>
                  </a:lnTo>
                  <a:lnTo>
                    <a:pt x="88" y="0"/>
                  </a:lnTo>
                </a:path>
              </a:pathLst>
            </a:custGeom>
            <a:solidFill>
              <a:schemeClr val="accent2">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16" name="Freeform 37"/>
            <p:cNvSpPr/>
            <p:nvPr/>
          </p:nvSpPr>
          <p:spPr bwMode="auto">
            <a:xfrm>
              <a:off x="3068" y="2582"/>
              <a:ext cx="1413" cy="108"/>
            </a:xfrm>
            <a:custGeom>
              <a:gdLst>
                <a:gd name="T0" fmla="*/ 0 w 1413"/>
                <a:gd name="T1" fmla="*/ 0 h 108"/>
                <a:gd name="T2" fmla="*/ 1412 w 1413"/>
                <a:gd name="T3" fmla="*/ 0 h 108"/>
                <a:gd name="T4" fmla="*/ 1324 w 1413"/>
                <a:gd name="T5" fmla="*/ 107 h 108"/>
                <a:gd name="T6" fmla="*/ 100 w 1413"/>
                <a:gd name="T7" fmla="*/ 107 h 108"/>
                <a:gd name="T8" fmla="*/ 0 w 1413"/>
                <a:gd name="T9" fmla="*/ 0 h 108"/>
                <a:gd name="T10" fmla="*/ 0 60000 65536"/>
                <a:gd name="T11" fmla="*/ 0 60000 65536"/>
                <a:gd name="T12" fmla="*/ 0 60000 65536"/>
                <a:gd name="T13" fmla="*/ 0 60000 65536"/>
                <a:gd name="T14" fmla="*/ 0 60000 65536"/>
                <a:gd name="T15" fmla="*/ 0 w 1413"/>
                <a:gd name="T16" fmla="*/ 0 h 108"/>
                <a:gd name="T17" fmla="*/ 1413 w 1413"/>
                <a:gd name="T18" fmla="*/ 108 h 108"/>
              </a:gdLst>
              <a:cxnLst>
                <a:cxn ang="T10">
                  <a:pos x="T0" y="T1"/>
                </a:cxn>
                <a:cxn ang="T11">
                  <a:pos x="T2" y="T3"/>
                </a:cxn>
                <a:cxn ang="T12">
                  <a:pos x="T4" y="T5"/>
                </a:cxn>
                <a:cxn ang="T13">
                  <a:pos x="T6" y="T7"/>
                </a:cxn>
                <a:cxn ang="T14">
                  <a:pos x="T8" y="T9"/>
                </a:cxn>
              </a:cxnLst>
              <a:rect l="T15" t="T16" r="T17" b="T18"/>
              <a:pathLst>
                <a:path w="1413" h="108">
                  <a:moveTo>
                    <a:pt x="0" y="0"/>
                  </a:moveTo>
                  <a:lnTo>
                    <a:pt x="1412" y="0"/>
                  </a:lnTo>
                  <a:lnTo>
                    <a:pt x="1324" y="107"/>
                  </a:lnTo>
                  <a:lnTo>
                    <a:pt x="100" y="107"/>
                  </a:lnTo>
                  <a:lnTo>
                    <a:pt x="0" y="0"/>
                  </a:lnTo>
                </a:path>
              </a:pathLst>
            </a:custGeom>
            <a:solidFill>
              <a:schemeClr val="accent2">
                <a:lumMod val="60000"/>
                <a:lumOff val="4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17" name="Freeform 38"/>
            <p:cNvSpPr/>
            <p:nvPr/>
          </p:nvSpPr>
          <p:spPr bwMode="auto">
            <a:xfrm>
              <a:off x="3065" y="3572"/>
              <a:ext cx="1416" cy="108"/>
            </a:xfrm>
            <a:custGeom>
              <a:gdLst>
                <a:gd name="T0" fmla="*/ 0 w 1416"/>
                <a:gd name="T1" fmla="*/ 107 h 108"/>
                <a:gd name="T2" fmla="*/ 1415 w 1416"/>
                <a:gd name="T3" fmla="*/ 107 h 108"/>
                <a:gd name="T4" fmla="*/ 1327 w 1416"/>
                <a:gd name="T5" fmla="*/ 0 h 108"/>
                <a:gd name="T6" fmla="*/ 100 w 1416"/>
                <a:gd name="T7" fmla="*/ 0 h 108"/>
                <a:gd name="T8" fmla="*/ 0 w 1416"/>
                <a:gd name="T9" fmla="*/ 107 h 108"/>
                <a:gd name="T10" fmla="*/ 0 60000 65536"/>
                <a:gd name="T11" fmla="*/ 0 60000 65536"/>
                <a:gd name="T12" fmla="*/ 0 60000 65536"/>
                <a:gd name="T13" fmla="*/ 0 60000 65536"/>
                <a:gd name="T14" fmla="*/ 0 60000 65536"/>
                <a:gd name="T15" fmla="*/ 0 w 1416"/>
                <a:gd name="T16" fmla="*/ 0 h 108"/>
                <a:gd name="T17" fmla="*/ 1416 w 1416"/>
                <a:gd name="T18" fmla="*/ 108 h 108"/>
              </a:gdLst>
              <a:cxnLst>
                <a:cxn ang="T10">
                  <a:pos x="T0" y="T1"/>
                </a:cxn>
                <a:cxn ang="T11">
                  <a:pos x="T2" y="T3"/>
                </a:cxn>
                <a:cxn ang="T12">
                  <a:pos x="T4" y="T5"/>
                </a:cxn>
                <a:cxn ang="T13">
                  <a:pos x="T6" y="T7"/>
                </a:cxn>
                <a:cxn ang="T14">
                  <a:pos x="T8" y="T9"/>
                </a:cxn>
              </a:cxnLst>
              <a:rect l="T15" t="T16" r="T17" b="T18"/>
              <a:pathLst>
                <a:path w="1416" h="108">
                  <a:moveTo>
                    <a:pt x="0" y="107"/>
                  </a:moveTo>
                  <a:lnTo>
                    <a:pt x="1415" y="107"/>
                  </a:lnTo>
                  <a:lnTo>
                    <a:pt x="1327" y="0"/>
                  </a:lnTo>
                  <a:lnTo>
                    <a:pt x="100" y="0"/>
                  </a:lnTo>
                  <a:lnTo>
                    <a:pt x="0" y="107"/>
                  </a:lnTo>
                </a:path>
              </a:pathLst>
            </a:custGeom>
            <a:solidFill>
              <a:schemeClr val="accent2">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grpSp>
      <p:sp>
        <p:nvSpPr>
          <p:cNvPr id="4107" name="Rectangle 39"/>
          <p:cNvSpPr>
            <a:spLocks noChangeArrowheads="1"/>
          </p:cNvSpPr>
          <p:nvPr/>
        </p:nvSpPr>
        <p:spPr bwMode="auto">
          <a:xfrm>
            <a:off x="6302375" y="4483100"/>
            <a:ext cx="1773238" cy="1172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defPPr>
              <a:defRPr lang="zh-CN"/>
            </a:defPPr>
            <a:lvl1pPr marL="114300" indent="-114300" algn="l" defTabSz="668338" rtl="0" eaLnBrk="1" latinLnBrk="0" hangingPunct="1">
              <a:defRPr sz="2200" kern="1200">
                <a:solidFill>
                  <a:schemeClr val="tx1"/>
                </a:solidFill>
                <a:latin typeface="Arial" pitchFamily="34" charset="0"/>
                <a:ea typeface="宋体" pitchFamily="2" charset="-122"/>
                <a:cs typeface="+mn-cs"/>
              </a:defRPr>
            </a:lvl1pPr>
            <a:lvl2pPr marL="742950" indent="-285750" algn="l" defTabSz="668338" rtl="0" eaLnBrk="1" latinLnBrk="0" hangingPunct="1">
              <a:defRPr sz="2200" kern="1200">
                <a:solidFill>
                  <a:schemeClr val="tx1"/>
                </a:solidFill>
                <a:latin typeface="Arial" pitchFamily="34" charset="0"/>
                <a:ea typeface="宋体" pitchFamily="2" charset="-122"/>
                <a:cs typeface="+mn-cs"/>
              </a:defRPr>
            </a:lvl2pPr>
            <a:lvl3pPr marL="1143000" indent="-228600" algn="l" defTabSz="668338" rtl="0" eaLnBrk="1" latinLnBrk="0" hangingPunct="1">
              <a:defRPr sz="2200" kern="1200">
                <a:solidFill>
                  <a:schemeClr val="tx1"/>
                </a:solidFill>
                <a:latin typeface="Arial" pitchFamily="34" charset="0"/>
                <a:ea typeface="宋体" pitchFamily="2" charset="-122"/>
                <a:cs typeface="+mn-cs"/>
              </a:defRPr>
            </a:lvl3pPr>
            <a:lvl4pPr marL="1600200" indent="-228600" algn="l" defTabSz="668338" rtl="0" eaLnBrk="1" latinLnBrk="0" hangingPunct="1">
              <a:defRPr sz="2200" kern="1200">
                <a:solidFill>
                  <a:schemeClr val="tx1"/>
                </a:solidFill>
                <a:latin typeface="Arial" pitchFamily="34" charset="0"/>
                <a:ea typeface="宋体" pitchFamily="2" charset="-122"/>
                <a:cs typeface="+mn-cs"/>
              </a:defRPr>
            </a:lvl4pPr>
            <a:lvl5pPr marL="2057400" indent="-228600" algn="l" defTabSz="668338" rtl="0" eaLnBrk="1" latinLnBrk="0" hangingPunct="1">
              <a:defRPr sz="2200" kern="1200">
                <a:solidFill>
                  <a:schemeClr val="tx1"/>
                </a:solidFill>
                <a:latin typeface="Arial" pitchFamily="34" charset="0"/>
                <a:ea typeface="宋体" pitchFamily="2" charset="-122"/>
                <a:cs typeface="+mn-cs"/>
              </a:defRPr>
            </a:lvl5pPr>
            <a:lvl6pPr marL="25146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6683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r>
              <a:rPr kumimoji="1" lang="zh-CN" altLang="en-US" sz="1800" b="1">
                <a:solidFill>
                  <a:srgbClr val="FFFFFF"/>
                </a:solidFill>
                <a:latin typeface="微软雅黑" panose="020b0503020204020204" pitchFamily="34" charset="-122"/>
                <a:ea typeface="微软雅黑" panose="020b0503020204020204" pitchFamily="34" charset="-122"/>
              </a:rPr>
              <a:t>变革:</a:t>
            </a:r>
          </a:p>
          <a:p>
            <a:pPr eaLnBrk="1" hangingPunct="1"/>
            <a:endParaRPr kumimoji="1" lang="zh-CN" altLang="en-US" sz="1100" b="1">
              <a:solidFill>
                <a:srgbClr val="FFFFFF"/>
              </a:solidFill>
              <a:latin typeface="微软雅黑" panose="020b0503020204020204" pitchFamily="34" charset="-122"/>
              <a:ea typeface="微软雅黑" panose="020b0503020204020204" pitchFamily="34" charset="-122"/>
            </a:endParaRPr>
          </a:p>
          <a:p>
            <a:pPr algn="l" eaLnBrk="1" hangingPunct="1">
              <a:buFontTx/>
              <a:buChar char="•"/>
            </a:pPr>
            <a:r>
              <a:rPr kumimoji="1" lang="zh-CN" altLang="en-US" sz="1400" b="1">
                <a:solidFill>
                  <a:srgbClr val="FFFFFF"/>
                </a:solidFill>
                <a:latin typeface="微软雅黑" panose="020b0503020204020204" pitchFamily="34" charset="-122"/>
                <a:ea typeface="微软雅黑" panose="020b0503020204020204" pitchFamily="34" charset="-122"/>
              </a:rPr>
              <a:t>价值链重新设计</a:t>
            </a:r>
          </a:p>
          <a:p>
            <a:pPr algn="l" eaLnBrk="1" hangingPunct="1">
              <a:buFontTx/>
              <a:buChar char="•"/>
            </a:pPr>
            <a:r>
              <a:rPr kumimoji="1" lang="zh-CN" altLang="en-US" sz="1400" b="1">
                <a:solidFill>
                  <a:srgbClr val="FFFFFF"/>
                </a:solidFill>
                <a:latin typeface="微软雅黑" panose="020b0503020204020204" pitchFamily="34" charset="-122"/>
                <a:ea typeface="微软雅黑" panose="020b0503020204020204" pitchFamily="34" charset="-122"/>
              </a:rPr>
              <a:t>产业转型</a:t>
            </a:r>
          </a:p>
          <a:p>
            <a:pPr algn="l" eaLnBrk="1" hangingPunct="1">
              <a:buFontTx/>
              <a:buChar char="•"/>
            </a:pPr>
            <a:r>
              <a:rPr kumimoji="1" lang="zh-CN" altLang="en-US" sz="1400" b="1">
                <a:solidFill>
                  <a:srgbClr val="FFFFFF"/>
                </a:solidFill>
                <a:latin typeface="微软雅黑" panose="020b0503020204020204" pitchFamily="34" charset="-122"/>
                <a:ea typeface="微软雅黑" panose="020b0503020204020204" pitchFamily="34" charset="-122"/>
              </a:rPr>
              <a:t>企业发展阶段</a:t>
            </a:r>
          </a:p>
        </p:txBody>
      </p:sp>
      <p:sp>
        <p:nvSpPr>
          <p:cNvPr id="4109" name="Line 65"/>
          <p:cNvSpPr>
            <a:spLocks noChangeShapeType="1"/>
          </p:cNvSpPr>
          <p:nvPr/>
        </p:nvSpPr>
        <p:spPr bwMode="auto">
          <a:xfrm flipV="1">
            <a:off x="2481263" y="3860801"/>
            <a:ext cx="7315200" cy="87313"/>
          </a:xfrm>
          <a:prstGeom prst="line">
            <a:avLst/>
          </a:prstGeom>
          <a:noFill/>
          <a:ln w="57150">
            <a:solidFill>
              <a:srgbClr val="3366FF"/>
            </a:solidFill>
            <a:round/>
            <a:tailEnd type="triangle" w="med" len="med"/>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10" name="Line 67"/>
          <p:cNvSpPr>
            <a:spLocks noChangeShapeType="1"/>
          </p:cNvSpPr>
          <p:nvPr/>
        </p:nvSpPr>
        <p:spPr bwMode="auto">
          <a:xfrm flipH="1" flipV="1">
            <a:off x="5921375" y="1089025"/>
            <a:ext cx="14288" cy="5094288"/>
          </a:xfrm>
          <a:prstGeom prst="line">
            <a:avLst/>
          </a:prstGeom>
          <a:noFill/>
          <a:ln w="57150">
            <a:solidFill>
              <a:srgbClr val="3366FF"/>
            </a:solidFill>
            <a:round/>
            <a:tailEnd type="triangle" w="med" len="med"/>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4111" name="Text Box 68"/>
          <p:cNvSpPr txBox="1">
            <a:spLocks noChangeArrowheads="1"/>
          </p:cNvSpPr>
          <p:nvPr/>
        </p:nvSpPr>
        <p:spPr bwMode="auto">
          <a:xfrm>
            <a:off x="6256339" y="1117600"/>
            <a:ext cx="1493837" cy="400110"/>
          </a:xfrm>
          <a:prstGeom prst="rect">
            <a:avLst/>
          </a:prstGeom>
          <a:noFill/>
          <a:ln>
            <a:noFill/>
          </a:ln>
        </p:spPr>
        <p:txBody>
          <a:bodyPr>
            <a:spAutoFit/>
          </a:bodyP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spcBef>
                <a:spcPct val="50000"/>
              </a:spcBef>
            </a:pPr>
            <a:r>
              <a:rPr lang="zh-CN" altLang="en-US" sz="2000" b="1">
                <a:latin typeface="微软雅黑" panose="020b0503020204020204" pitchFamily="34" charset="-122"/>
                <a:ea typeface="微软雅黑" panose="020b0503020204020204" pitchFamily="34" charset="-122"/>
              </a:rPr>
              <a:t>成本与效率</a:t>
            </a:r>
          </a:p>
        </p:txBody>
      </p:sp>
      <p:sp>
        <p:nvSpPr>
          <p:cNvPr id="4112" name="Text Box 69"/>
          <p:cNvSpPr txBox="1">
            <a:spLocks noChangeArrowheads="1"/>
          </p:cNvSpPr>
          <p:nvPr/>
        </p:nvSpPr>
        <p:spPr bwMode="auto">
          <a:xfrm>
            <a:off x="8818564" y="4027489"/>
            <a:ext cx="1493837" cy="396875"/>
          </a:xfrm>
          <a:prstGeom prst="rect">
            <a:avLst/>
          </a:prstGeom>
          <a:noFill/>
          <a:ln>
            <a:noFill/>
          </a:ln>
        </p:spPr>
        <p:txBody>
          <a:bodyPr>
            <a:spAutoFit/>
          </a:bodyPr>
          <a:lstStyle>
            <a:defPPr>
              <a:defRPr lang="zh-CN"/>
            </a:defPPr>
            <a:lvl1pPr marL="0" algn="l" defTabSz="914400" rtl="0" eaLnBrk="1" latinLnBrk="0" hangingPunct="1">
              <a:spcBef>
                <a:spcPct val="50000"/>
              </a:spcBef>
              <a:defRPr sz="2000" b="1" kern="1200">
                <a:solidFill>
                  <a:schemeClr val="tx1"/>
                </a:solidFill>
                <a:latin typeface="微软雅黑" panose="020b0503020204020204" pitchFamily="34" charset="-122"/>
                <a:ea typeface="微软雅黑" panose="020b0503020204020204" pitchFamily="34"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r>
              <a:rPr lang="zh-CN" altLang="en-US"/>
              <a:t>战略与发展</a:t>
            </a:r>
          </a:p>
        </p:txBody>
      </p:sp>
      <p:sp>
        <p:nvSpPr>
          <p:cNvPr id="37" name="矩形 36"/>
          <p:cNvSpPr/>
          <p:nvPr/>
        </p:nvSpPr>
        <p:spPr>
          <a:xfrm>
            <a:off x="1781592" y="148570"/>
            <a:ext cx="3397084"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1.1</a:t>
            </a:r>
            <a:r>
              <a:rPr lang="zh-CN" altLang="en-US" sz="2000" b="1">
                <a:solidFill>
                  <a:srgbClr val="C00000"/>
                </a:solidFill>
                <a:latin typeface="微软雅黑" panose="020b0503020204020204" pitchFamily="34" charset="-122"/>
                <a:ea typeface="微软雅黑" panose="020b0503020204020204" pitchFamily="34" charset="-122"/>
              </a:rPr>
              <a:t>这些因素引发组织的转变</a:t>
            </a:r>
          </a:p>
        </p:txBody>
      </p:sp>
    </p:spTree>
    <p:extLst>
      <p:ext uri="{BB962C8B-B14F-4D97-AF65-F5344CB8AC3E}">
        <p14:creationId xmlns:p14="http://schemas.microsoft.com/office/powerpoint/2010/main" val="530397877"/>
      </p:ext>
    </p:extLst>
  </p:cSld>
  <p:clrMapOvr>
    <a:masterClrMapping/>
  </p:clrMapOvr>
  <p:transition spd="med">
    <p:cover dir="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2649538" y="1523007"/>
            <a:ext cx="8198704" cy="4834532"/>
            <a:chOff x="1125538" y="1327150"/>
            <a:chExt cx="8198704" cy="4834532"/>
          </a:xfrm>
        </p:grpSpPr>
        <p:sp>
          <p:nvSpPr>
            <p:cNvPr id="1203204" name="Freeform 4"/>
            <p:cNvSpPr/>
            <p:nvPr/>
          </p:nvSpPr>
          <p:spPr bwMode="auto">
            <a:xfrm>
              <a:off x="1889125" y="4117975"/>
              <a:ext cx="700088" cy="187325"/>
            </a:xfrm>
            <a:custGeom>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5" name="Line 5"/>
            <p:cNvSpPr>
              <a:spLocks noChangeShapeType="1"/>
            </p:cNvSpPr>
            <p:nvPr/>
          </p:nvSpPr>
          <p:spPr bwMode="auto">
            <a:xfrm flipH="1">
              <a:off x="1125538" y="1509713"/>
              <a:ext cx="0" cy="3852862"/>
            </a:xfrm>
            <a:prstGeom prst="line">
              <a:avLst/>
            </a:prstGeom>
            <a:noFill/>
            <a:ln w="31750">
              <a:solidFill>
                <a:schemeClr val="tx1"/>
              </a:solidFill>
              <a:miter lim="800000"/>
              <a:headEnd type="triangle"/>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6" name="Line 6"/>
            <p:cNvSpPr>
              <a:spLocks noChangeShapeType="1"/>
            </p:cNvSpPr>
            <p:nvPr/>
          </p:nvSpPr>
          <p:spPr bwMode="auto">
            <a:xfrm>
              <a:off x="1125538" y="5362575"/>
              <a:ext cx="6551612" cy="0"/>
            </a:xfrm>
            <a:prstGeom prst="line">
              <a:avLst/>
            </a:prstGeom>
            <a:noFill/>
            <a:ln w="31750">
              <a:solidFill>
                <a:schemeClr val="tx1"/>
              </a:solidFill>
              <a:miter lim="800000"/>
              <a:headEnd type="none"/>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7" name="Line 7"/>
            <p:cNvSpPr>
              <a:spLocks noChangeShapeType="1"/>
            </p:cNvSpPr>
            <p:nvPr/>
          </p:nvSpPr>
          <p:spPr bwMode="auto">
            <a:xfrm>
              <a:off x="1125538" y="4887913"/>
              <a:ext cx="6551612" cy="0"/>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8" name="Line 8"/>
            <p:cNvSpPr>
              <a:spLocks noChangeShapeType="1"/>
            </p:cNvSpPr>
            <p:nvPr/>
          </p:nvSpPr>
          <p:spPr bwMode="auto">
            <a:xfrm flipH="1">
              <a:off x="2589213" y="1509713"/>
              <a:ext cx="0" cy="3852862"/>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9" name="Line 9"/>
            <p:cNvSpPr>
              <a:spLocks noChangeShapeType="1"/>
            </p:cNvSpPr>
            <p:nvPr/>
          </p:nvSpPr>
          <p:spPr bwMode="auto">
            <a:xfrm flipH="1">
              <a:off x="4178300" y="1509713"/>
              <a:ext cx="0" cy="3852862"/>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0" name="Line 10"/>
            <p:cNvSpPr>
              <a:spLocks noChangeShapeType="1"/>
            </p:cNvSpPr>
            <p:nvPr/>
          </p:nvSpPr>
          <p:spPr bwMode="auto">
            <a:xfrm flipH="1">
              <a:off x="5641975" y="1509713"/>
              <a:ext cx="0" cy="3852862"/>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1" name="Line 11"/>
            <p:cNvSpPr>
              <a:spLocks noChangeShapeType="1"/>
            </p:cNvSpPr>
            <p:nvPr/>
          </p:nvSpPr>
          <p:spPr bwMode="auto">
            <a:xfrm flipH="1">
              <a:off x="7232650" y="1509713"/>
              <a:ext cx="0" cy="3852862"/>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2" name="Line 12"/>
            <p:cNvSpPr>
              <a:spLocks noChangeShapeType="1"/>
            </p:cNvSpPr>
            <p:nvPr/>
          </p:nvSpPr>
          <p:spPr bwMode="auto">
            <a:xfrm flipV="1">
              <a:off x="1125538" y="4176713"/>
              <a:ext cx="763587" cy="711200"/>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3" name="Freeform 13"/>
            <p:cNvSpPr/>
            <p:nvPr/>
          </p:nvSpPr>
          <p:spPr bwMode="auto">
            <a:xfrm>
              <a:off x="3479800" y="3406775"/>
              <a:ext cx="698500" cy="187325"/>
            </a:xfrm>
            <a:custGeom>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4" name="Line 14"/>
            <p:cNvSpPr>
              <a:spLocks noChangeShapeType="1"/>
            </p:cNvSpPr>
            <p:nvPr/>
          </p:nvSpPr>
          <p:spPr bwMode="auto">
            <a:xfrm flipV="1">
              <a:off x="2589213" y="3465513"/>
              <a:ext cx="890587" cy="830262"/>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5" name="Freeform 15"/>
            <p:cNvSpPr/>
            <p:nvPr/>
          </p:nvSpPr>
          <p:spPr bwMode="auto">
            <a:xfrm>
              <a:off x="4941888" y="2813050"/>
              <a:ext cx="700087" cy="187325"/>
            </a:xfrm>
            <a:custGeom>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6" name="Line 16"/>
            <p:cNvSpPr>
              <a:spLocks noChangeShapeType="1"/>
            </p:cNvSpPr>
            <p:nvPr/>
          </p:nvSpPr>
          <p:spPr bwMode="auto">
            <a:xfrm flipV="1">
              <a:off x="4178300" y="2873375"/>
              <a:ext cx="763588" cy="711200"/>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7" name="Freeform 17"/>
            <p:cNvSpPr/>
            <p:nvPr/>
          </p:nvSpPr>
          <p:spPr bwMode="auto">
            <a:xfrm>
              <a:off x="6596063" y="2043113"/>
              <a:ext cx="700087" cy="187325"/>
            </a:xfrm>
            <a:custGeom>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8" name="Line 18"/>
            <p:cNvSpPr>
              <a:spLocks noChangeShapeType="1"/>
            </p:cNvSpPr>
            <p:nvPr/>
          </p:nvSpPr>
          <p:spPr bwMode="auto">
            <a:xfrm flipV="1">
              <a:off x="5641975" y="2101850"/>
              <a:ext cx="954088" cy="889000"/>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9" name="Line 19"/>
            <p:cNvSpPr>
              <a:spLocks noChangeShapeType="1"/>
            </p:cNvSpPr>
            <p:nvPr/>
          </p:nvSpPr>
          <p:spPr bwMode="auto">
            <a:xfrm>
              <a:off x="7296150" y="2220913"/>
              <a:ext cx="381000" cy="177800"/>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0" name="Line 20"/>
            <p:cNvSpPr>
              <a:spLocks noChangeShapeType="1"/>
            </p:cNvSpPr>
            <p:nvPr/>
          </p:nvSpPr>
          <p:spPr bwMode="auto">
            <a:xfrm>
              <a:off x="7232650" y="2160588"/>
              <a:ext cx="444500" cy="0"/>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1" name="Line 21"/>
            <p:cNvSpPr>
              <a:spLocks noChangeShapeType="1"/>
            </p:cNvSpPr>
            <p:nvPr/>
          </p:nvSpPr>
          <p:spPr bwMode="auto">
            <a:xfrm flipV="1">
              <a:off x="7232650" y="1865313"/>
              <a:ext cx="317500" cy="295275"/>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2" name="Rectangle 22"/>
            <p:cNvSpPr>
              <a:spLocks noChangeArrowheads="1"/>
            </p:cNvSpPr>
            <p:nvPr/>
          </p:nvSpPr>
          <p:spPr bwMode="auto">
            <a:xfrm>
              <a:off x="2016125" y="4313263"/>
              <a:ext cx="1079501" cy="614819"/>
            </a:xfrm>
            <a:prstGeom prst="rect">
              <a:avLst/>
            </a:prstGeom>
            <a:solidFill>
              <a:schemeClr val="accent3">
                <a:lumMod val="75000"/>
              </a:schemeClr>
            </a:solidFill>
            <a:ln w="31750">
              <a:solidFill>
                <a:schemeClr val="tx1"/>
              </a:solidFill>
              <a:miter lim="800000"/>
              <a:tailEnd type="none" w="med" len="lg"/>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23" name="Text Box 23"/>
            <p:cNvSpPr txBox="1">
              <a:spLocks noChangeArrowheads="1"/>
            </p:cNvSpPr>
            <p:nvPr/>
          </p:nvSpPr>
          <p:spPr bwMode="auto">
            <a:xfrm>
              <a:off x="1979712" y="4348582"/>
              <a:ext cx="118100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spcBef>
                  <a:spcPct val="50000"/>
                </a:spcBef>
                <a:defRPr/>
              </a:pPr>
              <a:r>
                <a:rPr kumimoji="1" lang="zh-CN" altLang="en-US" sz="1600" b="1">
                  <a:solidFill>
                    <a:schemeClr val="bg1"/>
                  </a:solidFill>
                  <a:latin typeface="微软雅黑" panose="020b0503020204020204" pitchFamily="34" charset="-122"/>
                  <a:ea typeface="微软雅黑" panose="020b0503020204020204" pitchFamily="34" charset="-122"/>
                </a:rPr>
                <a:t>靠创造力而成长</a:t>
              </a:r>
            </a:p>
          </p:txBody>
        </p:sp>
        <p:sp>
          <p:nvSpPr>
            <p:cNvPr id="1203224" name="Line 24"/>
            <p:cNvSpPr>
              <a:spLocks noChangeShapeType="1"/>
            </p:cNvSpPr>
            <p:nvPr/>
          </p:nvSpPr>
          <p:spPr bwMode="auto">
            <a:xfrm flipH="1" flipV="1">
              <a:off x="1698625" y="4354513"/>
              <a:ext cx="317500" cy="238125"/>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5" name="Text Box 25"/>
            <p:cNvSpPr txBox="1">
              <a:spLocks noChangeArrowheads="1"/>
            </p:cNvSpPr>
            <p:nvPr/>
          </p:nvSpPr>
          <p:spPr bwMode="auto">
            <a:xfrm>
              <a:off x="1252538" y="3168650"/>
              <a:ext cx="114458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领导危机</a:t>
              </a:r>
            </a:p>
          </p:txBody>
        </p:sp>
        <p:sp>
          <p:nvSpPr>
            <p:cNvPr id="1203226" name="Rectangle 26"/>
            <p:cNvSpPr>
              <a:spLocks noChangeArrowheads="1"/>
            </p:cNvSpPr>
            <p:nvPr/>
          </p:nvSpPr>
          <p:spPr bwMode="auto">
            <a:xfrm>
              <a:off x="1252538" y="3168650"/>
              <a:ext cx="1017587" cy="355600"/>
            </a:xfrm>
            <a:prstGeom prst="rect">
              <a:avLst/>
            </a:prstGeom>
            <a:noFill/>
            <a:ln w="31750">
              <a:solidFill>
                <a:schemeClr val="tx1"/>
              </a:solidFill>
              <a:miter lim="800000"/>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27" name="Line 27"/>
            <p:cNvSpPr>
              <a:spLocks noChangeShapeType="1"/>
            </p:cNvSpPr>
            <p:nvPr/>
          </p:nvSpPr>
          <p:spPr bwMode="auto">
            <a:xfrm>
              <a:off x="1570038" y="3524250"/>
              <a:ext cx="636587" cy="593725"/>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8" name="Rectangle 28"/>
            <p:cNvSpPr>
              <a:spLocks noChangeArrowheads="1"/>
            </p:cNvSpPr>
            <p:nvPr/>
          </p:nvSpPr>
          <p:spPr bwMode="auto">
            <a:xfrm>
              <a:off x="3924300" y="3998913"/>
              <a:ext cx="1144588" cy="593725"/>
            </a:xfrm>
            <a:prstGeom prst="rect">
              <a:avLst/>
            </a:prstGeom>
            <a:solidFill>
              <a:schemeClr val="accent1">
                <a:lumMod val="75000"/>
              </a:schemeClr>
            </a:solidFill>
            <a:ln w="31750">
              <a:solidFill>
                <a:schemeClr val="tx1"/>
              </a:solidFill>
              <a:miter lim="800000"/>
              <a:tailEnd type="none" w="med" len="lg"/>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29" name="Line 29"/>
            <p:cNvSpPr>
              <a:spLocks noChangeShapeType="1"/>
            </p:cNvSpPr>
            <p:nvPr/>
          </p:nvSpPr>
          <p:spPr bwMode="auto">
            <a:xfrm flipH="1" flipV="1">
              <a:off x="3160713" y="3821113"/>
              <a:ext cx="763587" cy="355600"/>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30" name="Text Box 30"/>
            <p:cNvSpPr txBox="1">
              <a:spLocks noChangeArrowheads="1"/>
            </p:cNvSpPr>
            <p:nvPr/>
          </p:nvSpPr>
          <p:spPr bwMode="auto">
            <a:xfrm>
              <a:off x="2779713" y="2517775"/>
              <a:ext cx="114458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僵化危机</a:t>
              </a:r>
            </a:p>
          </p:txBody>
        </p:sp>
        <p:sp>
          <p:nvSpPr>
            <p:cNvPr id="1203231" name="Rectangle 31"/>
            <p:cNvSpPr>
              <a:spLocks noChangeArrowheads="1"/>
            </p:cNvSpPr>
            <p:nvPr/>
          </p:nvSpPr>
          <p:spPr bwMode="auto">
            <a:xfrm>
              <a:off x="2779713" y="2517775"/>
              <a:ext cx="1017587" cy="355600"/>
            </a:xfrm>
            <a:prstGeom prst="rect">
              <a:avLst/>
            </a:prstGeom>
            <a:noFill/>
            <a:ln w="31750">
              <a:solidFill>
                <a:schemeClr val="tx1"/>
              </a:solidFill>
              <a:miter lim="800000"/>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32" name="Line 32"/>
            <p:cNvSpPr>
              <a:spLocks noChangeShapeType="1"/>
            </p:cNvSpPr>
            <p:nvPr/>
          </p:nvSpPr>
          <p:spPr bwMode="auto">
            <a:xfrm>
              <a:off x="3097213" y="2873375"/>
              <a:ext cx="636587" cy="592138"/>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33" name="Rectangle 33"/>
            <p:cNvSpPr>
              <a:spLocks noChangeArrowheads="1"/>
            </p:cNvSpPr>
            <p:nvPr/>
          </p:nvSpPr>
          <p:spPr bwMode="auto">
            <a:xfrm>
              <a:off x="5260975" y="3168650"/>
              <a:ext cx="1081088" cy="652463"/>
            </a:xfrm>
            <a:prstGeom prst="rect">
              <a:avLst/>
            </a:prstGeom>
            <a:solidFill>
              <a:schemeClr val="accent4">
                <a:lumMod val="75000"/>
              </a:schemeClr>
            </a:solidFill>
            <a:ln w="31750">
              <a:solidFill>
                <a:schemeClr val="tx1"/>
              </a:solidFill>
              <a:miter lim="800000"/>
              <a:tailEnd type="none" w="med" len="lg"/>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34" name="Text Box 34"/>
            <p:cNvSpPr txBox="1">
              <a:spLocks noChangeArrowheads="1"/>
            </p:cNvSpPr>
            <p:nvPr/>
          </p:nvSpPr>
          <p:spPr bwMode="auto">
            <a:xfrm>
              <a:off x="5265185" y="3208049"/>
              <a:ext cx="127158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b="1">
                  <a:solidFill>
                    <a:schemeClr val="bg1"/>
                  </a:solidFill>
                  <a:latin typeface="微软雅黑" panose="020b0503020204020204" pitchFamily="34" charset="-122"/>
                  <a:ea typeface="微软雅黑" panose="020b0503020204020204" pitchFamily="34" charset="-122"/>
                </a:rPr>
                <a:t>靠分权、</a:t>
              </a:r>
              <a:endParaRPr kumimoji="1" lang="en-US" altLang="zh-CN" sz="1600" b="1">
                <a:solidFill>
                  <a:schemeClr val="bg1"/>
                </a:solidFill>
                <a:latin typeface="微软雅黑" panose="020b0503020204020204" pitchFamily="34" charset="-122"/>
                <a:ea typeface="微软雅黑" panose="020b0503020204020204" pitchFamily="34" charset="-122"/>
              </a:endParaRPr>
            </a:p>
            <a:p>
              <a:pPr eaLnBrk="1" hangingPunct="1">
                <a:defRPr/>
              </a:pPr>
              <a:r>
                <a:rPr kumimoji="1" lang="zh-CN" altLang="en-US" sz="1600" b="1">
                  <a:solidFill>
                    <a:schemeClr val="bg1"/>
                  </a:solidFill>
                  <a:latin typeface="微软雅黑" panose="020b0503020204020204" pitchFamily="34" charset="-122"/>
                  <a:ea typeface="微软雅黑" panose="020b0503020204020204" pitchFamily="34" charset="-122"/>
                </a:rPr>
                <a:t>协调成长</a:t>
              </a:r>
            </a:p>
          </p:txBody>
        </p:sp>
        <p:sp>
          <p:nvSpPr>
            <p:cNvPr id="1203235" name="Line 35"/>
            <p:cNvSpPr>
              <a:spLocks noChangeShapeType="1"/>
            </p:cNvSpPr>
            <p:nvPr/>
          </p:nvSpPr>
          <p:spPr bwMode="auto">
            <a:xfrm flipH="1" flipV="1">
              <a:off x="4751388" y="3109913"/>
              <a:ext cx="509587" cy="474662"/>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36" name="Text Box 36"/>
            <p:cNvSpPr txBox="1">
              <a:spLocks noChangeArrowheads="1"/>
            </p:cNvSpPr>
            <p:nvPr/>
          </p:nvSpPr>
          <p:spPr bwMode="auto">
            <a:xfrm>
              <a:off x="4217490" y="1864991"/>
              <a:ext cx="143463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资源分散危机</a:t>
              </a:r>
            </a:p>
          </p:txBody>
        </p:sp>
        <p:sp>
          <p:nvSpPr>
            <p:cNvPr id="1203237" name="Rectangle 37"/>
            <p:cNvSpPr>
              <a:spLocks noChangeArrowheads="1"/>
            </p:cNvSpPr>
            <p:nvPr/>
          </p:nvSpPr>
          <p:spPr bwMode="auto">
            <a:xfrm>
              <a:off x="4211960" y="1804988"/>
              <a:ext cx="1370013" cy="459979"/>
            </a:xfrm>
            <a:prstGeom prst="rect">
              <a:avLst/>
            </a:prstGeom>
            <a:noFill/>
            <a:ln w="31750">
              <a:solidFill>
                <a:schemeClr val="tx1"/>
              </a:solidFill>
              <a:miter lim="800000"/>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38" name="Line 38"/>
            <p:cNvSpPr>
              <a:spLocks noChangeShapeType="1"/>
            </p:cNvSpPr>
            <p:nvPr/>
          </p:nvSpPr>
          <p:spPr bwMode="auto">
            <a:xfrm>
              <a:off x="4624388" y="2338388"/>
              <a:ext cx="636587" cy="593725"/>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39" name="Rectangle 39"/>
            <p:cNvSpPr>
              <a:spLocks noChangeArrowheads="1"/>
            </p:cNvSpPr>
            <p:nvPr/>
          </p:nvSpPr>
          <p:spPr bwMode="auto">
            <a:xfrm>
              <a:off x="6405563" y="2517775"/>
              <a:ext cx="954087" cy="711200"/>
            </a:xfrm>
            <a:prstGeom prst="rect">
              <a:avLst/>
            </a:prstGeom>
            <a:solidFill>
              <a:schemeClr val="accent2">
                <a:lumMod val="75000"/>
              </a:schemeClr>
            </a:solidFill>
            <a:ln w="31750">
              <a:solidFill>
                <a:schemeClr val="tx1"/>
              </a:solidFill>
              <a:miter lim="800000"/>
              <a:tailEnd type="none" w="med" len="lg"/>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40" name="Text Box 40"/>
            <p:cNvSpPr txBox="1">
              <a:spLocks noChangeArrowheads="1"/>
            </p:cNvSpPr>
            <p:nvPr/>
          </p:nvSpPr>
          <p:spPr bwMode="auto">
            <a:xfrm>
              <a:off x="6444208" y="2576513"/>
              <a:ext cx="1017587" cy="584775"/>
            </a:xfrm>
            <a:prstGeom prst="rect">
              <a:avLst/>
            </a:prstGeom>
            <a:noFill/>
            <a:ln>
              <a:noFill/>
            </a:ln>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b="1">
                  <a:solidFill>
                    <a:schemeClr val="bg1"/>
                  </a:solidFill>
                  <a:latin typeface="微软雅黑" panose="020b0503020204020204" pitchFamily="34" charset="-122"/>
                  <a:ea typeface="微软雅黑" panose="020b0503020204020204" pitchFamily="34" charset="-122"/>
                </a:rPr>
                <a:t>靠合作</a:t>
              </a:r>
              <a:endParaRPr kumimoji="1" lang="en-US" altLang="zh-CN" sz="1600" b="1">
                <a:solidFill>
                  <a:schemeClr val="bg1"/>
                </a:solidFill>
                <a:latin typeface="微软雅黑" panose="020b0503020204020204" pitchFamily="34" charset="-122"/>
                <a:ea typeface="微软雅黑" panose="020b0503020204020204" pitchFamily="34" charset="-122"/>
              </a:endParaRPr>
            </a:p>
            <a:p>
              <a:pPr eaLnBrk="1" hangingPunct="1">
                <a:defRPr/>
              </a:pPr>
              <a:r>
                <a:rPr kumimoji="1" lang="zh-CN" altLang="en-US" sz="1600" b="1">
                  <a:solidFill>
                    <a:schemeClr val="bg1"/>
                  </a:solidFill>
                  <a:latin typeface="微软雅黑" panose="020b0503020204020204" pitchFamily="34" charset="-122"/>
                  <a:ea typeface="微软雅黑" panose="020b0503020204020204" pitchFamily="34" charset="-122"/>
                </a:rPr>
                <a:t>而成长</a:t>
              </a:r>
              <a:endParaRPr kumimoji="1" lang="zh-CN" altLang="en-US" b="1">
                <a:solidFill>
                  <a:schemeClr val="bg1"/>
                </a:solidFill>
                <a:latin typeface="微软雅黑" panose="020b0503020204020204" pitchFamily="34" charset="-122"/>
                <a:ea typeface="微软雅黑" panose="020b0503020204020204" pitchFamily="34" charset="-122"/>
              </a:endParaRPr>
            </a:p>
          </p:txBody>
        </p:sp>
        <p:sp>
          <p:nvSpPr>
            <p:cNvPr id="1203241" name="Line 41"/>
            <p:cNvSpPr>
              <a:spLocks noChangeShapeType="1"/>
            </p:cNvSpPr>
            <p:nvPr/>
          </p:nvSpPr>
          <p:spPr bwMode="auto">
            <a:xfrm flipH="1" flipV="1">
              <a:off x="5959475" y="2695575"/>
              <a:ext cx="446088" cy="177800"/>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42" name="Text Box 42"/>
            <p:cNvSpPr txBox="1">
              <a:spLocks noChangeArrowheads="1"/>
            </p:cNvSpPr>
            <p:nvPr/>
          </p:nvSpPr>
          <p:spPr bwMode="auto">
            <a:xfrm>
              <a:off x="5724128" y="1384425"/>
              <a:ext cx="164623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核心能力危机</a:t>
              </a:r>
            </a:p>
          </p:txBody>
        </p:sp>
        <p:sp>
          <p:nvSpPr>
            <p:cNvPr id="1203243" name="Rectangle 43"/>
            <p:cNvSpPr>
              <a:spLocks noChangeArrowheads="1"/>
            </p:cNvSpPr>
            <p:nvPr/>
          </p:nvSpPr>
          <p:spPr bwMode="auto">
            <a:xfrm>
              <a:off x="5724128" y="1327150"/>
              <a:ext cx="1455738" cy="419100"/>
            </a:xfrm>
            <a:prstGeom prst="rect">
              <a:avLst/>
            </a:prstGeom>
            <a:noFill/>
            <a:ln w="31750">
              <a:solidFill>
                <a:schemeClr val="tx1"/>
              </a:solidFill>
              <a:miter lim="800000"/>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44" name="Line 44"/>
            <p:cNvSpPr>
              <a:spLocks noChangeShapeType="1"/>
            </p:cNvSpPr>
            <p:nvPr/>
          </p:nvSpPr>
          <p:spPr bwMode="auto">
            <a:xfrm>
              <a:off x="6405563" y="1746250"/>
              <a:ext cx="444500" cy="414338"/>
            </a:xfrm>
            <a:prstGeom prst="line">
              <a:avLst/>
            </a:prstGeom>
            <a:noFill/>
            <a:ln w="31750">
              <a:solidFill>
                <a:schemeClr val="tx1"/>
              </a:solidFill>
              <a:miter lim="800000"/>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45" name="Text Box 45"/>
            <p:cNvSpPr txBox="1">
              <a:spLocks noChangeArrowheads="1"/>
            </p:cNvSpPr>
            <p:nvPr/>
          </p:nvSpPr>
          <p:spPr bwMode="auto">
            <a:xfrm>
              <a:off x="7423150" y="1568450"/>
              <a:ext cx="9540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再发展</a:t>
              </a:r>
            </a:p>
          </p:txBody>
        </p:sp>
        <p:sp>
          <p:nvSpPr>
            <p:cNvPr id="1203246" name="Text Box 46"/>
            <p:cNvSpPr txBox="1">
              <a:spLocks noChangeArrowheads="1"/>
            </p:cNvSpPr>
            <p:nvPr/>
          </p:nvSpPr>
          <p:spPr bwMode="auto">
            <a:xfrm>
              <a:off x="7677150" y="1982788"/>
              <a:ext cx="7000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稳定</a:t>
              </a:r>
            </a:p>
          </p:txBody>
        </p:sp>
        <p:sp>
          <p:nvSpPr>
            <p:cNvPr id="1203247" name="Text Box 47"/>
            <p:cNvSpPr txBox="1">
              <a:spLocks noChangeArrowheads="1"/>
            </p:cNvSpPr>
            <p:nvPr/>
          </p:nvSpPr>
          <p:spPr bwMode="auto">
            <a:xfrm>
              <a:off x="7677150" y="2279650"/>
              <a:ext cx="7635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衰退</a:t>
              </a:r>
            </a:p>
          </p:txBody>
        </p:sp>
        <p:sp>
          <p:nvSpPr>
            <p:cNvPr id="1203248" name="Text Box 48"/>
            <p:cNvSpPr txBox="1">
              <a:spLocks noChangeArrowheads="1"/>
            </p:cNvSpPr>
            <p:nvPr/>
          </p:nvSpPr>
          <p:spPr bwMode="auto">
            <a:xfrm>
              <a:off x="1363117" y="4961335"/>
              <a:ext cx="13366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创业阶段</a:t>
              </a:r>
            </a:p>
          </p:txBody>
        </p:sp>
        <p:sp>
          <p:nvSpPr>
            <p:cNvPr id="1203249" name="Text Box 49"/>
            <p:cNvSpPr txBox="1">
              <a:spLocks noChangeArrowheads="1"/>
            </p:cNvSpPr>
            <p:nvPr/>
          </p:nvSpPr>
          <p:spPr bwMode="auto">
            <a:xfrm>
              <a:off x="2612777" y="4961335"/>
              <a:ext cx="15271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集合阶段</a:t>
              </a:r>
            </a:p>
          </p:txBody>
        </p:sp>
        <p:sp>
          <p:nvSpPr>
            <p:cNvPr id="1203250" name="Text Box 50"/>
            <p:cNvSpPr txBox="1">
              <a:spLocks noChangeArrowheads="1"/>
            </p:cNvSpPr>
            <p:nvPr/>
          </p:nvSpPr>
          <p:spPr bwMode="auto">
            <a:xfrm>
              <a:off x="4268961" y="4961335"/>
              <a:ext cx="15271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正规化阶段</a:t>
              </a:r>
            </a:p>
          </p:txBody>
        </p:sp>
        <p:sp>
          <p:nvSpPr>
            <p:cNvPr id="1203251" name="Text Box 51"/>
            <p:cNvSpPr txBox="1">
              <a:spLocks noChangeArrowheads="1"/>
            </p:cNvSpPr>
            <p:nvPr/>
          </p:nvSpPr>
          <p:spPr bwMode="auto">
            <a:xfrm>
              <a:off x="5645621" y="4961335"/>
              <a:ext cx="15906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精细阶段</a:t>
              </a:r>
            </a:p>
          </p:txBody>
        </p:sp>
        <p:sp>
          <p:nvSpPr>
            <p:cNvPr id="1203252" name="Text Box 52"/>
            <p:cNvSpPr txBox="1">
              <a:spLocks noChangeArrowheads="1"/>
            </p:cNvSpPr>
            <p:nvPr/>
          </p:nvSpPr>
          <p:spPr bwMode="auto">
            <a:xfrm>
              <a:off x="7225567" y="5500688"/>
              <a:ext cx="20986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b="1">
                  <a:latin typeface="微软雅黑" panose="020b0503020204020204" pitchFamily="34" charset="-122"/>
                  <a:ea typeface="微软雅黑" panose="020b0503020204020204" pitchFamily="34" charset="-122"/>
                </a:rPr>
                <a:t>组织年龄</a:t>
              </a:r>
            </a:p>
          </p:txBody>
        </p:sp>
        <p:sp>
          <p:nvSpPr>
            <p:cNvPr id="1203253" name="Freeform 53"/>
            <p:cNvSpPr/>
            <p:nvPr/>
          </p:nvSpPr>
          <p:spPr bwMode="auto">
            <a:xfrm>
              <a:off x="3473926" y="5875932"/>
              <a:ext cx="698500" cy="187325"/>
            </a:xfrm>
            <a:custGeom>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54" name="Text Box 54"/>
            <p:cNvSpPr txBox="1">
              <a:spLocks noChangeArrowheads="1"/>
            </p:cNvSpPr>
            <p:nvPr/>
          </p:nvSpPr>
          <p:spPr bwMode="auto">
            <a:xfrm>
              <a:off x="4301014" y="5825132"/>
              <a:ext cx="139858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突变</a:t>
              </a:r>
            </a:p>
          </p:txBody>
        </p:sp>
        <p:sp>
          <p:nvSpPr>
            <p:cNvPr id="1203255" name="Line 55"/>
            <p:cNvSpPr>
              <a:spLocks noChangeShapeType="1"/>
            </p:cNvSpPr>
            <p:nvPr/>
          </p:nvSpPr>
          <p:spPr bwMode="auto">
            <a:xfrm>
              <a:off x="3410426" y="5647332"/>
              <a:ext cx="825500" cy="0"/>
            </a:xfrm>
            <a:prstGeom prst="line">
              <a:avLst/>
            </a:prstGeom>
            <a:noFill/>
            <a:ln w="31750">
              <a:solidFill>
                <a:schemeClr val="tx1"/>
              </a:solidFill>
              <a:miter lim="800000"/>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56" name="Text Box 56"/>
            <p:cNvSpPr txBox="1">
              <a:spLocks noChangeArrowheads="1"/>
            </p:cNvSpPr>
            <p:nvPr/>
          </p:nvSpPr>
          <p:spPr bwMode="auto">
            <a:xfrm>
              <a:off x="4235926" y="5469532"/>
              <a:ext cx="15906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latin typeface="微软雅黑" panose="020b0503020204020204" pitchFamily="34" charset="-122"/>
                  <a:ea typeface="微软雅黑" panose="020b0503020204020204" pitchFamily="34" charset="-122"/>
                </a:rPr>
                <a:t>渐变</a:t>
              </a:r>
            </a:p>
          </p:txBody>
        </p:sp>
        <p:sp>
          <p:nvSpPr>
            <p:cNvPr id="1203257" name="Text Box 57"/>
            <p:cNvSpPr txBox="1">
              <a:spLocks noChangeArrowheads="1"/>
            </p:cNvSpPr>
            <p:nvPr/>
          </p:nvSpPr>
          <p:spPr bwMode="auto">
            <a:xfrm>
              <a:off x="4051300" y="3998913"/>
              <a:ext cx="1144588" cy="584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0">
                  <a:solidFill>
                    <a:srgbClr val="0000FF"/>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b="1">
                  <a:solidFill>
                    <a:schemeClr val="bg1"/>
                  </a:solidFill>
                  <a:latin typeface="微软雅黑" panose="020b0503020204020204" pitchFamily="34" charset="-122"/>
                  <a:ea typeface="微软雅黑" panose="020b0503020204020204" pitchFamily="34" charset="-122"/>
                </a:rPr>
                <a:t>靠规范</a:t>
              </a:r>
            </a:p>
            <a:p>
              <a:pPr eaLnBrk="1" hangingPunct="1">
                <a:lnSpc>
                  <a:spcPct val="40000"/>
                </a:lnSpc>
                <a:spcBef>
                  <a:spcPct val="50000"/>
                </a:spcBef>
                <a:defRPr/>
              </a:pPr>
              <a:r>
                <a:rPr kumimoji="1" lang="zh-CN" altLang="en-US" sz="1600" b="1">
                  <a:solidFill>
                    <a:schemeClr val="bg1"/>
                  </a:solidFill>
                  <a:latin typeface="微软雅黑" panose="020b0503020204020204" pitchFamily="34" charset="-122"/>
                  <a:ea typeface="微软雅黑" panose="020b0503020204020204" pitchFamily="34" charset="-122"/>
                </a:rPr>
                <a:t>而成长</a:t>
              </a:r>
            </a:p>
          </p:txBody>
        </p:sp>
      </p:grpSp>
      <p:sp>
        <p:nvSpPr>
          <p:cNvPr id="58" name="Text Box 52"/>
          <p:cNvSpPr txBox="1">
            <a:spLocks noChangeArrowheads="1"/>
          </p:cNvSpPr>
          <p:nvPr/>
        </p:nvSpPr>
        <p:spPr bwMode="auto">
          <a:xfrm>
            <a:off x="1568452" y="1573846"/>
            <a:ext cx="20986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b="1">
                <a:latin typeface="微软雅黑" panose="020b0503020204020204" pitchFamily="34" charset="-122"/>
                <a:ea typeface="微软雅黑" panose="020b0503020204020204" pitchFamily="34" charset="-122"/>
              </a:rPr>
              <a:t>企业发展</a:t>
            </a:r>
          </a:p>
        </p:txBody>
      </p:sp>
      <p:sp>
        <p:nvSpPr>
          <p:cNvPr id="59" name="矩形 58"/>
          <p:cNvSpPr/>
          <p:nvPr/>
        </p:nvSpPr>
        <p:spPr>
          <a:xfrm>
            <a:off x="1781592" y="148570"/>
            <a:ext cx="3397084"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1.2</a:t>
            </a:r>
            <a:r>
              <a:rPr lang="zh-CN" altLang="en-US" sz="2000" b="1">
                <a:solidFill>
                  <a:srgbClr val="C00000"/>
                </a:solidFill>
                <a:latin typeface="微软雅黑" panose="020b0503020204020204" pitchFamily="34" charset="-122"/>
                <a:ea typeface="微软雅黑" panose="020b0503020204020204" pitchFamily="34" charset="-122"/>
              </a:rPr>
              <a:t>变革在企业发展中的作用</a:t>
            </a:r>
          </a:p>
        </p:txBody>
      </p:sp>
    </p:spTree>
    <p:extLst>
      <p:ext uri="{BB962C8B-B14F-4D97-AF65-F5344CB8AC3E}">
        <p14:creationId xmlns:p14="http://schemas.microsoft.com/office/powerpoint/2010/main" val="1846831583"/>
      </p:ext>
    </p:extLst>
  </p:cSld>
  <p:clrMapOvr>
    <a:masterClrMapping/>
  </p:clrMapOvr>
  <p:transition>
    <p:pull dir="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1847528" y="1484785"/>
            <a:ext cx="8280920" cy="424731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微软雅黑" panose="020b0503020204020204" pitchFamily="34" charset="-122"/>
                <a:ea typeface="微软雅黑" panose="020b0503020204020204" pitchFamily="34" charset="-122"/>
              </a:rPr>
              <a:t>       就总体而言，变革将使企业获得新的活力，也将使企业的管理与分配机制更趋合理与公平，最大限度地提高企业的运营管理水平、企业精神与文化的凝聚力、产品开发及市场拓展的获利能力。</a:t>
            </a:r>
            <a:endParaRPr lang="en-US" altLang="zh-CN" sz="2000">
              <a:latin typeface="微软雅黑" panose="020b0503020204020204" pitchFamily="34" charset="-122"/>
              <a:ea typeface="微软雅黑" panose="020b0503020204020204" pitchFamily="34" charset="-122"/>
            </a:endParaRPr>
          </a:p>
          <a:p>
            <a:pPr>
              <a:lnSpc>
                <a:spcPct val="150000"/>
              </a:lnSpc>
            </a:pPr>
            <a:r>
              <a:rPr lang="en-US" altLang="zh-CN" sz="2000">
                <a:latin typeface="微软雅黑" panose="020b0503020204020204" pitchFamily="34" charset="-122"/>
                <a:ea typeface="微软雅黑" panose="020b0503020204020204" pitchFamily="34" charset="-122"/>
              </a:rPr>
              <a:t>       </a:t>
            </a:r>
            <a:r>
              <a:rPr lang="zh-CN" altLang="en-US" sz="2000">
                <a:latin typeface="微软雅黑" panose="020b0503020204020204" pitchFamily="34" charset="-122"/>
                <a:ea typeface="微软雅黑" panose="020b0503020204020204" pitchFamily="34" charset="-122"/>
              </a:rPr>
              <a:t>就员工个体而言，管理变革过程中人力资源的优化配置、绩效考核及分配体系的公平趋向与关联性等，将使员工获得发挥自身特长与能力的最佳环境，激发员工个人的积极性与创新精神，获得与自身能力和贡献相一致的评价及报酬。</a:t>
            </a:r>
            <a:endParaRPr lang="en-US" altLang="zh-CN" sz="2000">
              <a:latin typeface="微软雅黑" panose="020b0503020204020204" pitchFamily="34" charset="-122"/>
              <a:ea typeface="微软雅黑" panose="020b0503020204020204" pitchFamily="34" charset="-122"/>
            </a:endParaRPr>
          </a:p>
          <a:p>
            <a:pPr>
              <a:lnSpc>
                <a:spcPct val="150000"/>
              </a:lnSpc>
            </a:pPr>
            <a:r>
              <a:rPr lang="en-US" altLang="zh-CN" sz="2000">
                <a:latin typeface="微软雅黑" panose="020b0503020204020204" pitchFamily="34" charset="-122"/>
                <a:ea typeface="微软雅黑" panose="020b0503020204020204" pitchFamily="34" charset="-122"/>
              </a:rPr>
              <a:t>       </a:t>
            </a:r>
            <a:r>
              <a:rPr lang="zh-CN" altLang="en-US" sz="2000">
                <a:latin typeface="微软雅黑" panose="020b0503020204020204" pitchFamily="34" charset="-122"/>
                <a:ea typeface="微软雅黑" panose="020b0503020204020204" pitchFamily="34" charset="-122"/>
              </a:rPr>
              <a:t>同时新的理念、知识、技能等培训通过提升员工的职业素质与能力，也会进一步推动企业的发展。</a:t>
            </a:r>
          </a:p>
        </p:txBody>
      </p:sp>
      <p:sp>
        <p:nvSpPr>
          <p:cNvPr id="6" name="Rectangle 61"/>
          <p:cNvSpPr>
            <a:spLocks noGrp="1" noChangeArrowheads="1"/>
          </p:cNvSpPr>
          <p:nvPr>
            <p:ph type="title"/>
          </p:nvPr>
        </p:nvSpPr>
        <p:spPr bwMode="auto">
          <a:xfrm>
            <a:off x="1739354" y="778928"/>
            <a:ext cx="7092950" cy="430887"/>
          </a:xfrm>
          <a:noFill/>
        </p:spPr>
        <p:txBody>
          <a:bodyPr vert="horz" lIns="91440" tIns="45720" rIns="91440" bIns="45720" rtlCol="0" anchor="ctr">
            <a:normAutofit/>
          </a:bodyPr>
          <a:lstStyle/>
          <a:p>
            <a:pPr algn="l"/>
            <a:r>
              <a:rPr lang="zh-CN" altLang="en-US" sz="2200" b="1">
                <a:latin typeface="微软雅黑" panose="020b0503020204020204" pitchFamily="34" charset="-122"/>
                <a:ea typeface="微软雅黑" panose="020b0503020204020204" pitchFamily="34" charset="-122"/>
              </a:rPr>
              <a:t>变革在企业发展中的作用</a:t>
            </a:r>
          </a:p>
        </p:txBody>
      </p:sp>
    </p:spTree>
    <p:extLst>
      <p:ext uri="{BB962C8B-B14F-4D97-AF65-F5344CB8AC3E}">
        <p14:creationId xmlns:p14="http://schemas.microsoft.com/office/powerpoint/2010/main" val="1231722516"/>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5"/>
          <p:cNvSpPr>
            <a:spLocks noChangeArrowheads="1"/>
          </p:cNvSpPr>
          <p:nvPr/>
        </p:nvSpPr>
        <p:spPr bwMode="auto">
          <a:xfrm>
            <a:off x="1714500" y="3092451"/>
            <a:ext cx="8953500" cy="597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nSpc>
                <a:spcPct val="130000"/>
              </a:lnSpc>
              <a:spcBef>
                <a:spcPct val="20000"/>
              </a:spcBef>
              <a:buClr>
                <a:schemeClr val="bg2"/>
              </a:buClr>
              <a:buSzPct val="90000"/>
              <a:buFont typeface="Wingdings" panose="05000000000000000000" pitchFamily="2" charset="2"/>
              <a:buNone/>
            </a:pPr>
            <a:r>
              <a:rPr lang="zh-CN" altLang="en-US" sz="2800" b="1">
                <a:latin typeface="微软雅黑" panose="020b0503020204020204" pitchFamily="34" charset="-122"/>
                <a:ea typeface="微软雅黑" panose="020b0503020204020204" pitchFamily="34" charset="-122"/>
              </a:rPr>
              <a:t>二、组织变革的主要内容</a:t>
            </a:r>
          </a:p>
        </p:txBody>
      </p:sp>
    </p:spTree>
    <p:extLst>
      <p:ext uri="{BB962C8B-B14F-4D97-AF65-F5344CB8AC3E}">
        <p14:creationId xmlns:p14="http://schemas.microsoft.com/office/powerpoint/2010/main" val="1310199008"/>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id" hidden="1"/>
          <p:cNvGrpSpPr/>
          <p:nvPr>
            <p:custDataLst>
              <p:tags r:id="rId3"/>
            </p:custDataLst>
          </p:nvPr>
        </p:nvGrpSpPr>
        <p:grpSpPr>
          <a:xfrm>
            <a:off x="2126316" y="605119"/>
            <a:ext cx="7939368" cy="5922309"/>
            <a:chOff x="530352" y="685800"/>
            <a:chExt cx="8997696" cy="6711696"/>
          </a:xfrm>
        </p:grpSpPr>
        <p:sp>
          <p:nvSpPr>
            <p:cNvPr id="31786" name="Footer block" hidden="1"/>
            <p:cNvSpPr>
              <a:spLocks noChangeArrowheads="1"/>
            </p:cNvSpPr>
            <p:nvPr/>
          </p:nvSpPr>
          <p:spPr bwMode="gray">
            <a:xfrm>
              <a:off x="530352" y="6784848"/>
              <a:ext cx="8988552" cy="612648"/>
            </a:xfrm>
            <a:prstGeom prst="rect">
              <a:avLst/>
            </a:prstGeom>
            <a:solidFill>
              <a:srgbClr val="CCFFFF">
                <a:alpha val="25098"/>
              </a:srgbClr>
            </a:solidFill>
            <a:ln w="6350" cap="rnd">
              <a:solidFill>
                <a:srgbClr val="CCFFFF"/>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787" name="Title block" hidden="1"/>
            <p:cNvSpPr>
              <a:spLocks noChangeArrowheads="1"/>
            </p:cNvSpPr>
            <p:nvPr/>
          </p:nvSpPr>
          <p:spPr bwMode="gray">
            <a:xfrm>
              <a:off x="530352" y="1143000"/>
              <a:ext cx="8988552" cy="914400"/>
            </a:xfrm>
            <a:prstGeom prst="rect">
              <a:avLst/>
            </a:prstGeom>
            <a:solidFill>
              <a:srgbClr val="FCC3D7">
                <a:alpha val="25098"/>
              </a:srgbClr>
            </a:solidFill>
            <a:ln w="6350" cap="rnd">
              <a:solidFill>
                <a:srgbClr val="FCC3D7"/>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788" name="Header block" hidden="1"/>
            <p:cNvSpPr>
              <a:spLocks noChangeArrowheads="1"/>
            </p:cNvSpPr>
            <p:nvPr/>
          </p:nvSpPr>
          <p:spPr bwMode="gray">
            <a:xfrm>
              <a:off x="530352" y="685800"/>
              <a:ext cx="8988552" cy="301752"/>
            </a:xfrm>
            <a:prstGeom prst="rect">
              <a:avLst/>
            </a:prstGeom>
            <a:solidFill>
              <a:srgbClr val="CCFFFF">
                <a:alpha val="25098"/>
              </a:srgbClr>
            </a:solidFill>
            <a:ln w="6350" cap="rnd">
              <a:solidFill>
                <a:srgbClr val="CCFFFF"/>
              </a:solidFill>
              <a:prstDash val="sysDot"/>
              <a:miter lim="800000"/>
            </a:ln>
          </p:spPr>
          <p:txBody>
            <a:bodyPr wrap="none" lIns="55858" tIns="0" rIns="57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707409">
                <a:buSzPct val="90000"/>
              </a:pPr>
              <a:endParaRPr lang="zh-CN" altLang="en-US" sz="1235">
                <a:solidFill>
                  <a:schemeClr val="folHlink"/>
                </a:solidFill>
                <a:cs typeface="Arial"/>
              </a:endParaRPr>
            </a:p>
          </p:txBody>
        </p:sp>
        <p:grpSp>
          <p:nvGrpSpPr>
            <p:cNvPr id="3" name="Group 600" hidden="1"/>
            <p:cNvGrpSpPr/>
            <p:nvPr/>
          </p:nvGrpSpPr>
          <p:grpSpPr>
            <a:xfrm>
              <a:off x="530352" y="6016752"/>
              <a:ext cx="8997696" cy="609600"/>
              <a:chOff x="530352" y="6016752"/>
              <a:chExt cx="8997696" cy="609600"/>
            </a:xfrm>
          </p:grpSpPr>
          <p:sp>
            <p:nvSpPr>
              <p:cNvPr id="31825" name="Content block 606" hidden="1"/>
              <p:cNvSpPr>
                <a:spLocks noChangeArrowheads="1"/>
              </p:cNvSpPr>
              <p:nvPr/>
            </p:nvSpPr>
            <p:spPr bwMode="gray">
              <a:xfrm>
                <a:off x="8156448"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26" name="Content block 605" hidden="1"/>
              <p:cNvSpPr>
                <a:spLocks noChangeArrowheads="1"/>
              </p:cNvSpPr>
              <p:nvPr/>
            </p:nvSpPr>
            <p:spPr bwMode="gray">
              <a:xfrm>
                <a:off x="6629400"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27" name="Content block 604" hidden="1"/>
              <p:cNvSpPr>
                <a:spLocks noChangeArrowheads="1"/>
              </p:cNvSpPr>
              <p:nvPr/>
            </p:nvSpPr>
            <p:spPr bwMode="gray">
              <a:xfrm>
                <a:off x="5102352"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28" name="Content block 603" hidden="1"/>
              <p:cNvSpPr>
                <a:spLocks noChangeArrowheads="1"/>
              </p:cNvSpPr>
              <p:nvPr/>
            </p:nvSpPr>
            <p:spPr bwMode="gray">
              <a:xfrm>
                <a:off x="3584742"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29" name="Content block 602" hidden="1"/>
              <p:cNvSpPr>
                <a:spLocks noChangeArrowheads="1"/>
              </p:cNvSpPr>
              <p:nvPr/>
            </p:nvSpPr>
            <p:spPr bwMode="gray">
              <a:xfrm>
                <a:off x="2057400"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30" name="Content block 601" hidden="1"/>
              <p:cNvSpPr>
                <a:spLocks noChangeArrowheads="1"/>
              </p:cNvSpPr>
              <p:nvPr/>
            </p:nvSpPr>
            <p:spPr bwMode="gray">
              <a:xfrm>
                <a:off x="530352"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4" name="Group 500" hidden="1"/>
            <p:cNvGrpSpPr/>
            <p:nvPr/>
          </p:nvGrpSpPr>
          <p:grpSpPr>
            <a:xfrm>
              <a:off x="530352" y="5257800"/>
              <a:ext cx="8997696" cy="609600"/>
              <a:chOff x="530352" y="5257800"/>
              <a:chExt cx="8997696" cy="609600"/>
            </a:xfrm>
          </p:grpSpPr>
          <p:sp>
            <p:nvSpPr>
              <p:cNvPr id="31819" name="Content block 506" hidden="1"/>
              <p:cNvSpPr>
                <a:spLocks noChangeArrowheads="1"/>
              </p:cNvSpPr>
              <p:nvPr/>
            </p:nvSpPr>
            <p:spPr bwMode="gray">
              <a:xfrm>
                <a:off x="8156448"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20" name="Content block 505" hidden="1"/>
              <p:cNvSpPr>
                <a:spLocks noChangeArrowheads="1"/>
              </p:cNvSpPr>
              <p:nvPr/>
            </p:nvSpPr>
            <p:spPr bwMode="gray">
              <a:xfrm>
                <a:off x="6629400"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21" name="Content block 504" hidden="1"/>
              <p:cNvSpPr>
                <a:spLocks noChangeArrowheads="1"/>
              </p:cNvSpPr>
              <p:nvPr/>
            </p:nvSpPr>
            <p:spPr bwMode="gray">
              <a:xfrm>
                <a:off x="5102352"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22" name="Content block 503" hidden="1"/>
              <p:cNvSpPr>
                <a:spLocks noChangeArrowheads="1"/>
              </p:cNvSpPr>
              <p:nvPr/>
            </p:nvSpPr>
            <p:spPr bwMode="gray">
              <a:xfrm>
                <a:off x="3584742"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23" name="Content block 502" hidden="1"/>
              <p:cNvSpPr>
                <a:spLocks noChangeArrowheads="1"/>
              </p:cNvSpPr>
              <p:nvPr/>
            </p:nvSpPr>
            <p:spPr bwMode="gray">
              <a:xfrm>
                <a:off x="2057400"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24" name="Content block 501" hidden="1"/>
              <p:cNvSpPr>
                <a:spLocks noChangeArrowheads="1"/>
              </p:cNvSpPr>
              <p:nvPr/>
            </p:nvSpPr>
            <p:spPr bwMode="gray">
              <a:xfrm>
                <a:off x="530352"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5" name="Group 400" hidden="1"/>
            <p:cNvGrpSpPr/>
            <p:nvPr/>
          </p:nvGrpSpPr>
          <p:grpSpPr>
            <a:xfrm>
              <a:off x="530352" y="4498848"/>
              <a:ext cx="8997696" cy="609600"/>
              <a:chOff x="530352" y="4498848"/>
              <a:chExt cx="8997696" cy="609600"/>
            </a:xfrm>
          </p:grpSpPr>
          <p:sp>
            <p:nvSpPr>
              <p:cNvPr id="31813" name="Content block 406" hidden="1"/>
              <p:cNvSpPr>
                <a:spLocks noChangeArrowheads="1"/>
              </p:cNvSpPr>
              <p:nvPr/>
            </p:nvSpPr>
            <p:spPr bwMode="gray">
              <a:xfrm>
                <a:off x="8156448"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14" name="Content block 405" hidden="1"/>
              <p:cNvSpPr>
                <a:spLocks noChangeArrowheads="1"/>
              </p:cNvSpPr>
              <p:nvPr/>
            </p:nvSpPr>
            <p:spPr bwMode="gray">
              <a:xfrm>
                <a:off x="6629400"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15" name="Content block 404" hidden="1"/>
              <p:cNvSpPr>
                <a:spLocks noChangeArrowheads="1"/>
              </p:cNvSpPr>
              <p:nvPr/>
            </p:nvSpPr>
            <p:spPr bwMode="gray">
              <a:xfrm>
                <a:off x="5102352"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16" name="Content block 403" hidden="1"/>
              <p:cNvSpPr>
                <a:spLocks noChangeArrowheads="1"/>
              </p:cNvSpPr>
              <p:nvPr/>
            </p:nvSpPr>
            <p:spPr bwMode="gray">
              <a:xfrm>
                <a:off x="3584742"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17" name="Content block 402" hidden="1"/>
              <p:cNvSpPr>
                <a:spLocks noChangeArrowheads="1"/>
              </p:cNvSpPr>
              <p:nvPr/>
            </p:nvSpPr>
            <p:spPr bwMode="gray">
              <a:xfrm>
                <a:off x="2057400"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18" name="Content block 401" hidden="1"/>
              <p:cNvSpPr>
                <a:spLocks noChangeArrowheads="1"/>
              </p:cNvSpPr>
              <p:nvPr/>
            </p:nvSpPr>
            <p:spPr bwMode="gray">
              <a:xfrm>
                <a:off x="530352"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6" name="Group 300" hidden="1"/>
            <p:cNvGrpSpPr/>
            <p:nvPr/>
          </p:nvGrpSpPr>
          <p:grpSpPr>
            <a:xfrm>
              <a:off x="530352" y="3730752"/>
              <a:ext cx="8997696" cy="609600"/>
              <a:chOff x="530352" y="3730752"/>
              <a:chExt cx="8997696" cy="609600"/>
            </a:xfrm>
          </p:grpSpPr>
          <p:sp>
            <p:nvSpPr>
              <p:cNvPr id="31807" name="Content block 306" hidden="1"/>
              <p:cNvSpPr>
                <a:spLocks noChangeArrowheads="1"/>
              </p:cNvSpPr>
              <p:nvPr/>
            </p:nvSpPr>
            <p:spPr bwMode="gray">
              <a:xfrm>
                <a:off x="8156448"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08" name="Content block 305" hidden="1"/>
              <p:cNvSpPr>
                <a:spLocks noChangeArrowheads="1"/>
              </p:cNvSpPr>
              <p:nvPr/>
            </p:nvSpPr>
            <p:spPr bwMode="gray">
              <a:xfrm>
                <a:off x="6629400"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09" name="Content block 304" hidden="1"/>
              <p:cNvSpPr>
                <a:spLocks noChangeArrowheads="1"/>
              </p:cNvSpPr>
              <p:nvPr/>
            </p:nvSpPr>
            <p:spPr bwMode="gray">
              <a:xfrm>
                <a:off x="5102352"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10" name="Content block 303" hidden="1"/>
              <p:cNvSpPr>
                <a:spLocks noChangeArrowheads="1"/>
              </p:cNvSpPr>
              <p:nvPr/>
            </p:nvSpPr>
            <p:spPr bwMode="gray">
              <a:xfrm>
                <a:off x="3584742"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11" name="Content block 302" hidden="1"/>
              <p:cNvSpPr>
                <a:spLocks noChangeArrowheads="1"/>
              </p:cNvSpPr>
              <p:nvPr/>
            </p:nvSpPr>
            <p:spPr bwMode="gray">
              <a:xfrm>
                <a:off x="2057400"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12" name="Content block 301" hidden="1"/>
              <p:cNvSpPr>
                <a:spLocks noChangeArrowheads="1"/>
              </p:cNvSpPr>
              <p:nvPr/>
            </p:nvSpPr>
            <p:spPr bwMode="gray">
              <a:xfrm>
                <a:off x="530352"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7" name="Group 200" hidden="1"/>
            <p:cNvGrpSpPr/>
            <p:nvPr/>
          </p:nvGrpSpPr>
          <p:grpSpPr>
            <a:xfrm>
              <a:off x="530352" y="2971800"/>
              <a:ext cx="8997696" cy="609600"/>
              <a:chOff x="530352" y="2971800"/>
              <a:chExt cx="8997696" cy="609600"/>
            </a:xfrm>
          </p:grpSpPr>
          <p:sp>
            <p:nvSpPr>
              <p:cNvPr id="31801" name="Content block 206" hidden="1"/>
              <p:cNvSpPr>
                <a:spLocks noChangeArrowheads="1"/>
              </p:cNvSpPr>
              <p:nvPr/>
            </p:nvSpPr>
            <p:spPr bwMode="gray">
              <a:xfrm>
                <a:off x="8156448"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02" name="Content block 205" hidden="1"/>
              <p:cNvSpPr>
                <a:spLocks noChangeArrowheads="1"/>
              </p:cNvSpPr>
              <p:nvPr/>
            </p:nvSpPr>
            <p:spPr bwMode="gray">
              <a:xfrm>
                <a:off x="6629400"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03" name="Content block 204" hidden="1"/>
              <p:cNvSpPr>
                <a:spLocks noChangeArrowheads="1"/>
              </p:cNvSpPr>
              <p:nvPr/>
            </p:nvSpPr>
            <p:spPr bwMode="gray">
              <a:xfrm>
                <a:off x="5102352"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04" name="Content block 203" hidden="1"/>
              <p:cNvSpPr>
                <a:spLocks noChangeArrowheads="1"/>
              </p:cNvSpPr>
              <p:nvPr/>
            </p:nvSpPr>
            <p:spPr bwMode="gray">
              <a:xfrm>
                <a:off x="3584742"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05" name="Content block 202" hidden="1"/>
              <p:cNvSpPr>
                <a:spLocks noChangeArrowheads="1"/>
              </p:cNvSpPr>
              <p:nvPr/>
            </p:nvSpPr>
            <p:spPr bwMode="gray">
              <a:xfrm>
                <a:off x="2057400"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06" name="Content block 201" hidden="1"/>
              <p:cNvSpPr>
                <a:spLocks noChangeArrowheads="1"/>
              </p:cNvSpPr>
              <p:nvPr/>
            </p:nvSpPr>
            <p:spPr bwMode="gray">
              <a:xfrm>
                <a:off x="530352"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8" name="Group 100" hidden="1"/>
            <p:cNvGrpSpPr/>
            <p:nvPr/>
          </p:nvGrpSpPr>
          <p:grpSpPr>
            <a:xfrm>
              <a:off x="530352" y="2212848"/>
              <a:ext cx="8997696" cy="609600"/>
              <a:chOff x="530352" y="2212848"/>
              <a:chExt cx="8997696" cy="609600"/>
            </a:xfrm>
          </p:grpSpPr>
          <p:sp>
            <p:nvSpPr>
              <p:cNvPr id="31795" name="Content block 106" hidden="1"/>
              <p:cNvSpPr>
                <a:spLocks noChangeArrowheads="1"/>
              </p:cNvSpPr>
              <p:nvPr/>
            </p:nvSpPr>
            <p:spPr bwMode="gray">
              <a:xfrm>
                <a:off x="8156448"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796" name="Content block 105" hidden="1"/>
              <p:cNvSpPr>
                <a:spLocks noChangeArrowheads="1"/>
              </p:cNvSpPr>
              <p:nvPr/>
            </p:nvSpPr>
            <p:spPr bwMode="gray">
              <a:xfrm>
                <a:off x="6629400"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797" name="Content block 104" hidden="1"/>
              <p:cNvSpPr>
                <a:spLocks noChangeArrowheads="1"/>
              </p:cNvSpPr>
              <p:nvPr/>
            </p:nvSpPr>
            <p:spPr bwMode="gray">
              <a:xfrm>
                <a:off x="5102352"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798" name="Content block 103" hidden="1"/>
              <p:cNvSpPr>
                <a:spLocks noChangeArrowheads="1"/>
              </p:cNvSpPr>
              <p:nvPr/>
            </p:nvSpPr>
            <p:spPr bwMode="gray">
              <a:xfrm>
                <a:off x="3584448"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799" name="Content block 102" hidden="1"/>
              <p:cNvSpPr>
                <a:spLocks noChangeArrowheads="1"/>
              </p:cNvSpPr>
              <p:nvPr/>
            </p:nvSpPr>
            <p:spPr bwMode="gray">
              <a:xfrm>
                <a:off x="2057400"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31800" name="Content block 101" hidden="1"/>
              <p:cNvSpPr>
                <a:spLocks noChangeArrowheads="1"/>
              </p:cNvSpPr>
              <p:nvPr/>
            </p:nvSpPr>
            <p:spPr bwMode="gray">
              <a:xfrm>
                <a:off x="530352"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sp>
        <p:nvSpPr>
          <p:cNvPr id="31746" name="Title 1"/>
          <p:cNvSpPr>
            <a:spLocks noGrp="1"/>
          </p:cNvSpPr>
          <p:nvPr>
            <p:ph type="title" idx="4294967295"/>
          </p:nvPr>
        </p:nvSpPr>
        <p:spPr bwMode="auto">
          <a:xfrm>
            <a:off x="2329818" y="1628801"/>
            <a:ext cx="7939368" cy="479173"/>
          </a:xfrm>
          <a:prstGeom prst="rect">
            <a:avLst/>
          </a:prstGeom>
          <a:noFill/>
          <a:ln>
            <a:miter lim="800000"/>
          </a:ln>
        </p:spPr>
        <p:txBody>
          <a:bodyPr>
            <a:noAutofit/>
          </a:bodyPr>
          <a:lstStyle/>
          <a:p>
            <a:pPr algn="ctr" eaLnBrk="1" hangingPunct="1"/>
            <a:r>
              <a:rPr lang="zh-CN" altLang="en-US" sz="2000">
                <a:latin typeface="微软雅黑"/>
                <a:ea typeface="微软雅黑"/>
                <a:cs typeface="微软雅黑"/>
              </a:rPr>
              <a:t>有效的变革管理可以提升变革成功率</a:t>
            </a:r>
          </a:p>
        </p:txBody>
      </p:sp>
      <p:sp>
        <p:nvSpPr>
          <p:cNvPr id="31747" name="Executive Summary" hidden="1"/>
          <p:cNvSpPr txBox="1">
            <a:spLocks noChangeArrowheads="1"/>
          </p:cNvSpPr>
          <p:nvPr>
            <p:custDataLst>
              <p:tags r:id="rId4"/>
            </p:custDataLst>
          </p:nvPr>
        </p:nvSpPr>
        <p:spPr bwMode="auto">
          <a:xfrm>
            <a:off x="2126318" y="6115610"/>
            <a:ext cx="65" cy="179536"/>
          </a:xfrm>
          <a:prstGeom prst="rect">
            <a:avLst/>
          </a:prstGeom>
          <a:noFill/>
          <a:ln w="9525">
            <a:noFill/>
            <a:miter lim="800000"/>
          </a:ln>
        </p:spPr>
        <p:txBody>
          <a:bodyPr wrap="non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412"/>
              </a:lnSpc>
            </a:pPr>
            <a:endParaRPr lang="zh-CN" altLang="en-US" sz="1412" noProof="1"/>
          </a:p>
        </p:txBody>
      </p:sp>
      <p:sp>
        <p:nvSpPr>
          <p:cNvPr id="31748" name="Section Header" hidden="1"/>
          <p:cNvSpPr txBox="1">
            <a:spLocks noChangeArrowheads="1"/>
          </p:cNvSpPr>
          <p:nvPr>
            <p:custDataLst>
              <p:tags r:id="rId5"/>
            </p:custDataLst>
          </p:nvPr>
        </p:nvSpPr>
        <p:spPr bwMode="auto">
          <a:xfrm>
            <a:off x="2126317" y="750796"/>
            <a:ext cx="4840941" cy="120463"/>
          </a:xfrm>
          <a:prstGeom prst="rect">
            <a:avLst/>
          </a:prstGeom>
          <a:noFill/>
          <a:ln w="9525">
            <a:noFill/>
            <a:miter lim="800000"/>
          </a:ln>
        </p:spPr>
        <p:txBody>
          <a:bodyPr lIns="0" tIns="0" rIns="0" bIns="0" anchor="b"/>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94" noProof="1"/>
              <a:t>  </a:t>
            </a:r>
            <a:r>
              <a:rPr lang="zh-CN" altLang="zh-CN" sz="794" noProof="1"/>
              <a:t>– </a:t>
            </a:r>
            <a:endParaRPr lang="zh-CN" altLang="en-US" sz="794" noProof="1"/>
          </a:p>
        </p:txBody>
      </p:sp>
      <p:sp>
        <p:nvSpPr>
          <p:cNvPr id="31749" name="TextBox 53"/>
          <p:cNvSpPr txBox="1">
            <a:spLocks noChangeArrowheads="1"/>
          </p:cNvSpPr>
          <p:nvPr/>
        </p:nvSpPr>
        <p:spPr bwMode="auto">
          <a:xfrm>
            <a:off x="2046274" y="719390"/>
            <a:ext cx="8235170" cy="782074"/>
          </a:xfrm>
          <a:prstGeom prst="rect">
            <a:avLst/>
          </a:prstGeom>
          <a:noFill/>
          <a:ln w="9525">
            <a:noFill/>
            <a:miter lim="800000"/>
          </a:ln>
        </p:spPr>
        <p:txBody>
          <a:bodyPr wrap="squar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a:latin typeface="微软雅黑"/>
                <a:ea typeface="微软雅黑"/>
                <a:cs typeface="Arial"/>
              </a:rPr>
              <a:t>变革管理：使用系统化的工具和手段，管理企业内部变革，以提升变革成功可能性的过程。</a:t>
            </a:r>
          </a:p>
        </p:txBody>
      </p:sp>
      <p:cxnSp>
        <p:nvCxnSpPr>
          <p:cNvPr id="31750" name="AutoShape 10"/>
          <p:cNvCxnSpPr>
            <a:cxnSpLocks noChangeShapeType="1"/>
          </p:cNvCxnSpPr>
          <p:nvPr/>
        </p:nvCxnSpPr>
        <p:spPr bwMode="auto">
          <a:xfrm rot="16200000" flipH="1">
            <a:off x="7249305" y="2225400"/>
            <a:ext cx="11206" cy="3200680"/>
          </a:xfrm>
          <a:prstGeom prst="curvedConnector3">
            <a:avLst>
              <a:gd name="adj1" fmla="val 1800000"/>
            </a:avLst>
          </a:prstGeom>
          <a:noFill/>
          <a:ln w="9525">
            <a:noFill/>
            <a:round/>
          </a:ln>
        </p:spPr>
      </p:cxnSp>
      <p:grpSp>
        <p:nvGrpSpPr>
          <p:cNvPr id="9" name="Group 55"/>
          <p:cNvGrpSpPr/>
          <p:nvPr/>
        </p:nvGrpSpPr>
        <p:grpSpPr>
          <a:xfrm>
            <a:off x="4684019" y="2170071"/>
            <a:ext cx="2914062" cy="3808262"/>
            <a:chOff x="417855" y="2782325"/>
            <a:chExt cx="3303451" cy="4316586"/>
          </a:xfrm>
        </p:grpSpPr>
        <p:grpSp>
          <p:nvGrpSpPr>
            <p:cNvPr id="10" name="Group 105"/>
            <p:cNvGrpSpPr/>
            <p:nvPr/>
          </p:nvGrpSpPr>
          <p:grpSpPr>
            <a:xfrm>
              <a:off x="417855" y="2782325"/>
              <a:ext cx="3303451" cy="4316586"/>
              <a:chOff x="417855" y="2782325"/>
              <a:chExt cx="3303451" cy="4316586"/>
            </a:xfrm>
          </p:grpSpPr>
          <p:sp>
            <p:nvSpPr>
              <p:cNvPr id="31781" name="Rectangle 74"/>
              <p:cNvSpPr>
                <a:spLocks noChangeArrowheads="1"/>
              </p:cNvSpPr>
              <p:nvPr/>
            </p:nvSpPr>
            <p:spPr bwMode="auto">
              <a:xfrm>
                <a:off x="537495" y="2782325"/>
                <a:ext cx="2880000" cy="360000"/>
              </a:xfrm>
              <a:prstGeom prst="rect">
                <a:avLst/>
              </a:prstGeom>
              <a:solidFill>
                <a:srgbClr val="00269B"/>
              </a:solidFill>
              <a:ln w="6350">
                <a:no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588" b="1">
                    <a:solidFill>
                      <a:schemeClr val="bg1"/>
                    </a:solidFill>
                    <a:latin typeface="微软雅黑"/>
                    <a:ea typeface="微软雅黑"/>
                    <a:cs typeface="微软雅黑"/>
                  </a:rPr>
                  <a:t>大家理解的变革管理</a:t>
                </a:r>
              </a:p>
            </p:txBody>
          </p:sp>
          <p:sp>
            <p:nvSpPr>
              <p:cNvPr id="77" name="Rectangle 76"/>
              <p:cNvSpPr/>
              <p:nvPr/>
            </p:nvSpPr>
            <p:spPr>
              <a:xfrm>
                <a:off x="530414" y="3161787"/>
                <a:ext cx="2880464" cy="3527880"/>
              </a:xfrm>
              <a:prstGeom prst="rect">
                <a:avLst/>
              </a:prstGeom>
              <a:solidFill>
                <a:schemeClr val="bg1">
                  <a:lumMod val="95000"/>
                </a:schemeClr>
              </a:solidFill>
              <a:ln w="6350">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99010">
                  <a:defRPr/>
                </a:pPr>
                <a:endParaRPr lang="zh-CN" altLang="en-US" sz="1588">
                  <a:latin typeface="微软雅黑" panose="020b0503020204020204" pitchFamily="34" charset="-122"/>
                  <a:ea typeface="微软雅黑" panose="020b0503020204020204" pitchFamily="34" charset="-122"/>
                </a:endParaRPr>
              </a:p>
            </p:txBody>
          </p:sp>
          <p:sp>
            <p:nvSpPr>
              <p:cNvPr id="31783" name="Text Box 4"/>
              <p:cNvSpPr txBox="1">
                <a:spLocks noChangeArrowheads="1"/>
              </p:cNvSpPr>
              <p:nvPr/>
            </p:nvSpPr>
            <p:spPr bwMode="auto">
              <a:xfrm>
                <a:off x="417855" y="6747944"/>
                <a:ext cx="3303451" cy="350967"/>
              </a:xfrm>
              <a:prstGeom prst="rect">
                <a:avLst/>
              </a:prstGeom>
              <a:noFill/>
              <a:ln w="12700">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1412" b="1">
                    <a:solidFill>
                      <a:schemeClr val="tx2"/>
                    </a:solidFill>
                    <a:latin typeface="微软雅黑"/>
                    <a:ea typeface="微软雅黑"/>
                    <a:cs typeface="微软雅黑"/>
                  </a:rPr>
                  <a:t>如何只做对的事情？理想化的变革</a:t>
                </a:r>
              </a:p>
            </p:txBody>
          </p:sp>
          <p:sp>
            <p:nvSpPr>
              <p:cNvPr id="31784" name="Oval 88"/>
              <p:cNvSpPr>
                <a:spLocks noChangeArrowheads="1"/>
              </p:cNvSpPr>
              <p:nvPr/>
            </p:nvSpPr>
            <p:spPr bwMode="auto">
              <a:xfrm>
                <a:off x="681381" y="5539550"/>
                <a:ext cx="648000" cy="648000"/>
              </a:xfrm>
              <a:prstGeom prst="ellipse">
                <a:avLst/>
              </a:prstGeom>
              <a:solidFill>
                <a:srgbClr val="7A003C"/>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现状</a:t>
                </a:r>
              </a:p>
            </p:txBody>
          </p:sp>
          <p:sp>
            <p:nvSpPr>
              <p:cNvPr id="31785" name="Oval 89"/>
              <p:cNvSpPr>
                <a:spLocks noChangeArrowheads="1"/>
              </p:cNvSpPr>
              <p:nvPr/>
            </p:nvSpPr>
            <p:spPr bwMode="auto">
              <a:xfrm>
                <a:off x="2466098" y="3581891"/>
                <a:ext cx="648000" cy="648000"/>
              </a:xfrm>
              <a:prstGeom prst="ellipse">
                <a:avLst/>
              </a:prstGeom>
              <a:solidFill>
                <a:srgbClr val="C00000"/>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未来</a:t>
                </a:r>
              </a:p>
            </p:txBody>
          </p:sp>
        </p:grpSp>
        <p:cxnSp>
          <p:nvCxnSpPr>
            <p:cNvPr id="58" name="Elbow Connector 57"/>
            <p:cNvCxnSpPr>
              <a:stCxn id="31784" idx="0"/>
              <a:endCxn id="31785" idx="4"/>
            </p:cNvCxnSpPr>
            <p:nvPr/>
          </p:nvCxnSpPr>
          <p:spPr>
            <a:xfrm rot="5400000" flipH="1" flipV="1">
              <a:off x="1242673" y="3992836"/>
              <a:ext cx="1309857" cy="1784808"/>
            </a:xfrm>
            <a:prstGeom prst="bentConnector3">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grpSp>
      <p:grpSp>
        <p:nvGrpSpPr>
          <p:cNvPr id="11" name="Group 58"/>
          <p:cNvGrpSpPr/>
          <p:nvPr/>
        </p:nvGrpSpPr>
        <p:grpSpPr>
          <a:xfrm>
            <a:off x="2046274" y="2181276"/>
            <a:ext cx="2540934" cy="3447210"/>
            <a:chOff x="3597456" y="2782325"/>
            <a:chExt cx="2880000" cy="3907342"/>
          </a:xfrm>
        </p:grpSpPr>
        <p:sp>
          <p:nvSpPr>
            <p:cNvPr id="121" name="Rectangle 120"/>
            <p:cNvSpPr/>
            <p:nvPr/>
          </p:nvSpPr>
          <p:spPr>
            <a:xfrm>
              <a:off x="3597456" y="3161787"/>
              <a:ext cx="2880000" cy="3527880"/>
            </a:xfrm>
            <a:prstGeom prst="rect">
              <a:avLst/>
            </a:prstGeom>
            <a:solidFill>
              <a:schemeClr val="bg1">
                <a:lumMod val="95000"/>
              </a:schemeClr>
            </a:solidFill>
            <a:ln w="6350">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99010">
                <a:defRPr/>
              </a:pPr>
              <a:endParaRPr lang="zh-CN" altLang="en-US" sz="1588">
                <a:latin typeface="微软雅黑" panose="020b0503020204020204" pitchFamily="34" charset="-122"/>
                <a:ea typeface="微软雅黑" panose="020b0503020204020204" pitchFamily="34" charset="-122"/>
              </a:endParaRPr>
            </a:p>
          </p:txBody>
        </p:sp>
        <p:sp>
          <p:nvSpPr>
            <p:cNvPr id="31769" name="Rectangle 61"/>
            <p:cNvSpPr>
              <a:spLocks noChangeArrowheads="1"/>
            </p:cNvSpPr>
            <p:nvPr/>
          </p:nvSpPr>
          <p:spPr bwMode="auto">
            <a:xfrm>
              <a:off x="3597456" y="2782325"/>
              <a:ext cx="2880000" cy="360000"/>
            </a:xfrm>
            <a:prstGeom prst="rect">
              <a:avLst/>
            </a:prstGeom>
            <a:solidFill>
              <a:srgbClr val="00269B"/>
            </a:solidFill>
            <a:ln w="6350">
              <a:no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588" b="1">
                  <a:solidFill>
                    <a:schemeClr val="bg1"/>
                  </a:solidFill>
                  <a:latin typeface="微软雅黑"/>
                  <a:ea typeface="微软雅黑"/>
                  <a:cs typeface="微软雅黑"/>
                </a:rPr>
                <a:t>缺乏有效的变革管理</a:t>
              </a:r>
            </a:p>
          </p:txBody>
        </p:sp>
        <p:pic>
          <p:nvPicPr>
            <p:cNvPr id="31770" name="Picture 2"/>
            <p:cNvPicPr>
              <a:picLocks noChangeAspect="1" noChangeArrowheads="1"/>
            </p:cNvPicPr>
            <p:nvPr/>
          </p:nvPicPr>
          <p:blipFill>
            <a:blip r:embed="rId6"/>
            <a:srcRect r="30531"/>
            <a:stretch>
              <a:fillRect/>
            </a:stretch>
          </p:blipFill>
          <p:spPr bwMode="auto">
            <a:xfrm rot="-1683581">
              <a:off x="4039129" y="3333914"/>
              <a:ext cx="1903997" cy="1887484"/>
            </a:xfrm>
            <a:prstGeom prst="rect">
              <a:avLst/>
            </a:prstGeom>
            <a:noFill/>
            <a:ln w="9525">
              <a:noFill/>
              <a:miter lim="800000"/>
            </a:ln>
          </p:spPr>
        </p:pic>
        <p:pic>
          <p:nvPicPr>
            <p:cNvPr id="31771" name="Picture 2"/>
            <p:cNvPicPr>
              <a:picLocks noChangeAspect="1" noChangeArrowheads="1"/>
            </p:cNvPicPr>
            <p:nvPr/>
          </p:nvPicPr>
          <p:blipFill>
            <a:blip r:embed="rId6"/>
            <a:srcRect r="30531"/>
            <a:stretch>
              <a:fillRect/>
            </a:stretch>
          </p:blipFill>
          <p:spPr bwMode="auto">
            <a:xfrm rot="788392">
              <a:off x="4165928" y="4117552"/>
              <a:ext cx="1790144" cy="1887484"/>
            </a:xfrm>
            <a:prstGeom prst="rect">
              <a:avLst/>
            </a:prstGeom>
            <a:noFill/>
            <a:ln w="9525">
              <a:noFill/>
              <a:miter lim="800000"/>
            </a:ln>
          </p:spPr>
        </p:pic>
        <p:pic>
          <p:nvPicPr>
            <p:cNvPr id="31772" name="Picture 2"/>
            <p:cNvPicPr>
              <a:picLocks noChangeAspect="1" noChangeArrowheads="1"/>
            </p:cNvPicPr>
            <p:nvPr/>
          </p:nvPicPr>
          <p:blipFill>
            <a:blip r:embed="rId6"/>
            <a:srcRect r="30531"/>
            <a:stretch>
              <a:fillRect/>
            </a:stretch>
          </p:blipFill>
          <p:spPr bwMode="auto">
            <a:xfrm>
              <a:off x="4279298" y="3746964"/>
              <a:ext cx="1737454" cy="1887484"/>
            </a:xfrm>
            <a:prstGeom prst="rect">
              <a:avLst/>
            </a:prstGeom>
            <a:noFill/>
            <a:ln w="9525">
              <a:noFill/>
              <a:miter lim="800000"/>
            </a:ln>
          </p:spPr>
        </p:pic>
        <p:pic>
          <p:nvPicPr>
            <p:cNvPr id="31773" name="Picture 2"/>
            <p:cNvPicPr>
              <a:picLocks noChangeAspect="1" noChangeArrowheads="1"/>
            </p:cNvPicPr>
            <p:nvPr/>
          </p:nvPicPr>
          <p:blipFill>
            <a:blip r:embed="rId6"/>
            <a:srcRect r="30531"/>
            <a:stretch>
              <a:fillRect/>
            </a:stretch>
          </p:blipFill>
          <p:spPr bwMode="auto">
            <a:xfrm rot="2112317">
              <a:off x="4005909" y="4761648"/>
              <a:ext cx="1932410" cy="1559140"/>
            </a:xfrm>
            <a:prstGeom prst="rect">
              <a:avLst/>
            </a:prstGeom>
            <a:noFill/>
            <a:ln w="9525">
              <a:noFill/>
              <a:miter lim="800000"/>
            </a:ln>
          </p:spPr>
        </p:pic>
        <p:sp>
          <p:nvSpPr>
            <p:cNvPr id="31774" name="Oval 79"/>
            <p:cNvSpPr>
              <a:spLocks noChangeArrowheads="1"/>
            </p:cNvSpPr>
            <p:nvPr/>
          </p:nvSpPr>
          <p:spPr bwMode="auto">
            <a:xfrm>
              <a:off x="5736292" y="3377299"/>
              <a:ext cx="648000" cy="648000"/>
            </a:xfrm>
            <a:prstGeom prst="ellipse">
              <a:avLst/>
            </a:prstGeom>
            <a:solidFill>
              <a:srgbClr val="C00000"/>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未来</a:t>
              </a:r>
            </a:p>
          </p:txBody>
        </p:sp>
        <p:sp>
          <p:nvSpPr>
            <p:cNvPr id="31775" name="Oval 81"/>
            <p:cNvSpPr>
              <a:spLocks noChangeArrowheads="1"/>
            </p:cNvSpPr>
            <p:nvPr/>
          </p:nvSpPr>
          <p:spPr bwMode="auto">
            <a:xfrm>
              <a:off x="5736292" y="4961475"/>
              <a:ext cx="648000" cy="648000"/>
            </a:xfrm>
            <a:prstGeom prst="ellipse">
              <a:avLst/>
            </a:prstGeom>
            <a:solidFill>
              <a:srgbClr val="C00000"/>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未来</a:t>
              </a:r>
            </a:p>
          </p:txBody>
        </p:sp>
        <p:sp>
          <p:nvSpPr>
            <p:cNvPr id="31776" name="Oval 82"/>
            <p:cNvSpPr>
              <a:spLocks noChangeArrowheads="1"/>
            </p:cNvSpPr>
            <p:nvPr/>
          </p:nvSpPr>
          <p:spPr bwMode="auto">
            <a:xfrm>
              <a:off x="5736292" y="5816962"/>
              <a:ext cx="648000" cy="648000"/>
            </a:xfrm>
            <a:prstGeom prst="ellipse">
              <a:avLst/>
            </a:prstGeom>
            <a:solidFill>
              <a:srgbClr val="C00000"/>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未来</a:t>
              </a:r>
            </a:p>
          </p:txBody>
        </p:sp>
        <p:sp>
          <p:nvSpPr>
            <p:cNvPr id="31777" name="Oval 80"/>
            <p:cNvSpPr>
              <a:spLocks noChangeArrowheads="1"/>
            </p:cNvSpPr>
            <p:nvPr/>
          </p:nvSpPr>
          <p:spPr bwMode="auto">
            <a:xfrm>
              <a:off x="5736292" y="4160778"/>
              <a:ext cx="648000" cy="648000"/>
            </a:xfrm>
            <a:prstGeom prst="ellipse">
              <a:avLst/>
            </a:prstGeom>
            <a:solidFill>
              <a:srgbClr val="C00000"/>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未来</a:t>
              </a:r>
            </a:p>
          </p:txBody>
        </p:sp>
        <p:sp>
          <p:nvSpPr>
            <p:cNvPr id="31778" name="Oval 56"/>
            <p:cNvSpPr>
              <a:spLocks noChangeArrowheads="1"/>
            </p:cNvSpPr>
            <p:nvPr/>
          </p:nvSpPr>
          <p:spPr bwMode="auto">
            <a:xfrm>
              <a:off x="3641514" y="4496102"/>
              <a:ext cx="648000" cy="648000"/>
            </a:xfrm>
            <a:prstGeom prst="ellipse">
              <a:avLst/>
            </a:prstGeom>
            <a:solidFill>
              <a:srgbClr val="7A003C"/>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现状</a:t>
              </a:r>
            </a:p>
          </p:txBody>
        </p:sp>
      </p:grpSp>
      <p:sp>
        <p:nvSpPr>
          <p:cNvPr id="87" name="Rectangle 86"/>
          <p:cNvSpPr/>
          <p:nvPr/>
        </p:nvSpPr>
        <p:spPr bwMode="auto">
          <a:xfrm>
            <a:off x="7488170" y="2487677"/>
            <a:ext cx="2538132" cy="3113834"/>
          </a:xfrm>
          <a:prstGeom prst="rect">
            <a:avLst/>
          </a:prstGeom>
          <a:solidFill>
            <a:schemeClr val="bg1">
              <a:lumMod val="95000"/>
            </a:schemeClr>
          </a:solidFill>
          <a:ln w="6350">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99010">
              <a:defRPr/>
            </a:pPr>
            <a:endParaRPr lang="zh-CN" altLang="en-US" sz="1588">
              <a:latin typeface="微软雅黑" panose="020b0503020204020204" pitchFamily="34" charset="-122"/>
              <a:ea typeface="微软雅黑" panose="020b0503020204020204" pitchFamily="34" charset="-122"/>
            </a:endParaRPr>
          </a:p>
        </p:txBody>
      </p:sp>
      <p:sp>
        <p:nvSpPr>
          <p:cNvPr id="31762" name="Text Box 4"/>
          <p:cNvSpPr txBox="1">
            <a:spLocks noChangeArrowheads="1"/>
          </p:cNvSpPr>
          <p:nvPr/>
        </p:nvSpPr>
        <p:spPr bwMode="auto">
          <a:xfrm>
            <a:off x="7617977" y="5660382"/>
            <a:ext cx="2761205" cy="309637"/>
          </a:xfrm>
          <a:prstGeom prst="rect">
            <a:avLst/>
          </a:prstGeom>
          <a:noFill/>
          <a:ln w="12700">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50000"/>
              </a:spcBef>
            </a:pPr>
            <a:r>
              <a:rPr lang="zh-CN" altLang="en-US" sz="1412" b="1">
                <a:solidFill>
                  <a:schemeClr val="tx2"/>
                </a:solidFill>
                <a:latin typeface="微软雅黑"/>
                <a:ea typeface="微软雅黑"/>
                <a:cs typeface="微软雅黑"/>
              </a:rPr>
              <a:t>如何保持弹性？动态调整的变革</a:t>
            </a:r>
          </a:p>
        </p:txBody>
      </p:sp>
      <p:sp>
        <p:nvSpPr>
          <p:cNvPr id="31765" name="Rectangle 95"/>
          <p:cNvSpPr>
            <a:spLocks noChangeArrowheads="1"/>
          </p:cNvSpPr>
          <p:nvPr/>
        </p:nvSpPr>
        <p:spPr bwMode="auto">
          <a:xfrm>
            <a:off x="7499962" y="2168178"/>
            <a:ext cx="2537843" cy="317705"/>
          </a:xfrm>
          <a:prstGeom prst="rect">
            <a:avLst/>
          </a:prstGeom>
          <a:solidFill>
            <a:srgbClr val="00269B"/>
          </a:solidFill>
          <a:ln w="6350">
            <a:no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588" b="1">
                <a:solidFill>
                  <a:schemeClr val="bg1"/>
                </a:solidFill>
                <a:latin typeface="微软雅黑"/>
                <a:ea typeface="微软雅黑"/>
                <a:cs typeface="微软雅黑"/>
              </a:rPr>
              <a:t>真实的变革管理</a:t>
            </a:r>
          </a:p>
        </p:txBody>
      </p:sp>
      <p:grpSp>
        <p:nvGrpSpPr>
          <p:cNvPr id="89" name="组合 88"/>
          <p:cNvGrpSpPr/>
          <p:nvPr/>
        </p:nvGrpSpPr>
        <p:grpSpPr>
          <a:xfrm rot="20788846">
            <a:off x="7110383" y="2990666"/>
            <a:ext cx="2946986" cy="2283466"/>
            <a:chOff x="9874234" y="3583259"/>
            <a:chExt cx="3339917" cy="2587928"/>
          </a:xfrm>
        </p:grpSpPr>
        <p:sp>
          <p:nvSpPr>
            <p:cNvPr id="88" name="Trapezoid 87"/>
            <p:cNvSpPr/>
            <p:nvPr/>
          </p:nvSpPr>
          <p:spPr bwMode="auto">
            <a:xfrm rot="13585180">
              <a:off x="10698021" y="3215358"/>
              <a:ext cx="1692344" cy="3339917"/>
            </a:xfrm>
            <a:prstGeom prst="trapezoid">
              <a:avLst>
                <a:gd name="adj" fmla="val 34104"/>
              </a:avLst>
            </a:prstGeom>
            <a:solidFill>
              <a:schemeClr val="tx2">
                <a:lumMod val="60000"/>
                <a:lumOff val="40000"/>
              </a:schemeClr>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412" b="1">
                <a:solidFill>
                  <a:schemeClr val="bg1"/>
                </a:solidFill>
                <a:latin typeface="微软雅黑"/>
                <a:ea typeface="微软雅黑"/>
                <a:cs typeface="微软雅黑"/>
              </a:endParaRPr>
            </a:p>
          </p:txBody>
        </p:sp>
        <p:sp>
          <p:nvSpPr>
            <p:cNvPr id="31763" name="Oval 91"/>
            <p:cNvSpPr>
              <a:spLocks noChangeArrowheads="1"/>
            </p:cNvSpPr>
            <p:nvPr/>
          </p:nvSpPr>
          <p:spPr bwMode="auto">
            <a:xfrm rot="811154">
              <a:off x="10182901" y="5523066"/>
              <a:ext cx="647150" cy="648121"/>
            </a:xfrm>
            <a:prstGeom prst="ellipse">
              <a:avLst/>
            </a:prstGeom>
            <a:solidFill>
              <a:srgbClr val="7A003C"/>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现状</a:t>
              </a:r>
            </a:p>
          </p:txBody>
        </p:sp>
        <p:sp>
          <p:nvSpPr>
            <p:cNvPr id="31764" name="Oval 92"/>
            <p:cNvSpPr>
              <a:spLocks noChangeArrowheads="1"/>
            </p:cNvSpPr>
            <p:nvPr/>
          </p:nvSpPr>
          <p:spPr bwMode="auto">
            <a:xfrm>
              <a:off x="12041025" y="3583259"/>
              <a:ext cx="647150" cy="648120"/>
            </a:xfrm>
            <a:prstGeom prst="ellipse">
              <a:avLst/>
            </a:prstGeom>
            <a:solidFill>
              <a:srgbClr val="C00000"/>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未来</a:t>
              </a:r>
            </a:p>
          </p:txBody>
        </p:sp>
        <p:grpSp>
          <p:nvGrpSpPr>
            <p:cNvPr id="14" name="Group 100"/>
            <p:cNvGrpSpPr/>
            <p:nvPr/>
          </p:nvGrpSpPr>
          <p:grpSpPr>
            <a:xfrm>
              <a:off x="10576389" y="4012419"/>
              <a:ext cx="1782376" cy="1791995"/>
              <a:chOff x="7133621" y="4010972"/>
              <a:chExt cx="1784717" cy="1791664"/>
            </a:xfrm>
          </p:grpSpPr>
          <p:cxnSp>
            <p:nvCxnSpPr>
              <p:cNvPr id="102" name="Curved Connector 101"/>
              <p:cNvCxnSpPr/>
              <p:nvPr/>
            </p:nvCxnSpPr>
            <p:spPr>
              <a:xfrm rot="5400000" flipH="1" flipV="1">
                <a:off x="7395637" y="4278899"/>
                <a:ext cx="1585620" cy="1460828"/>
              </a:xfrm>
              <a:prstGeom prst="curvedConnector3">
                <a:avLst>
                  <a:gd name="adj1" fmla="val 22153"/>
                </a:avLst>
              </a:prstGeom>
              <a:solidFill>
                <a:schemeClr val="accent3">
                  <a:lumMod val="75000"/>
                </a:schemeClr>
              </a:solidFill>
              <a:ln w="6350">
                <a:noFill/>
                <a:round/>
              </a:ln>
            </p:spPr>
          </p:cxnSp>
          <p:cxnSp>
            <p:nvCxnSpPr>
              <p:cNvPr id="103" name="Curved Connector 102"/>
              <p:cNvCxnSpPr/>
              <p:nvPr/>
            </p:nvCxnSpPr>
            <p:spPr>
              <a:xfrm rot="5400000" flipH="1" flipV="1">
                <a:off x="7174702" y="4199710"/>
                <a:ext cx="1607840" cy="1231928"/>
              </a:xfrm>
              <a:prstGeom prst="curvedConnector3">
                <a:avLst>
                  <a:gd name="adj1" fmla="val 59471"/>
                </a:avLst>
              </a:prstGeom>
              <a:solidFill>
                <a:schemeClr val="accent3">
                  <a:lumMod val="75000"/>
                </a:schemeClr>
              </a:solidFill>
              <a:ln w="6350">
                <a:noFill/>
                <a:round/>
              </a:ln>
            </p:spPr>
          </p:cxnSp>
          <p:cxnSp>
            <p:nvCxnSpPr>
              <p:cNvPr id="105" name="Curved Connector 104"/>
              <p:cNvCxnSpPr/>
              <p:nvPr/>
            </p:nvCxnSpPr>
            <p:spPr>
              <a:xfrm rot="5400000" flipH="1" flipV="1">
                <a:off x="7372381" y="3977880"/>
                <a:ext cx="1307858" cy="1785104"/>
              </a:xfrm>
              <a:prstGeom prst="curvedConnector3">
                <a:avLst>
                  <a:gd name="adj1" fmla="val 46509"/>
                </a:avLst>
              </a:prstGeom>
              <a:solidFill>
                <a:schemeClr val="accent3">
                  <a:lumMod val="75000"/>
                </a:schemeClr>
              </a:solidFill>
              <a:ln w="6350">
                <a:noFill/>
                <a:round/>
              </a:ln>
            </p:spPr>
          </p:cxnSp>
          <p:cxnSp>
            <p:nvCxnSpPr>
              <p:cNvPr id="107" name="Curved Connector 106"/>
              <p:cNvCxnSpPr/>
              <p:nvPr/>
            </p:nvCxnSpPr>
            <p:spPr>
              <a:xfrm rot="5400000" flipH="1" flipV="1">
                <a:off x="7210314" y="4044714"/>
                <a:ext cx="1403091" cy="1556203"/>
              </a:xfrm>
              <a:prstGeom prst="curvedConnector3">
                <a:avLst>
                  <a:gd name="adj1" fmla="val 53255"/>
                </a:avLst>
              </a:prstGeom>
              <a:solidFill>
                <a:schemeClr val="accent3">
                  <a:lumMod val="75000"/>
                </a:schemeClr>
              </a:solidFill>
              <a:ln w="6350">
                <a:noFill/>
                <a:round/>
              </a:ln>
            </p:spPr>
          </p:cxnSp>
        </p:grpSp>
      </p:grpSp>
      <p:sp>
        <p:nvSpPr>
          <p:cNvPr id="86" name="Text Box 4"/>
          <p:cNvSpPr txBox="1">
            <a:spLocks noChangeArrowheads="1"/>
          </p:cNvSpPr>
          <p:nvPr/>
        </p:nvSpPr>
        <p:spPr bwMode="auto">
          <a:xfrm>
            <a:off x="1997483" y="5650875"/>
            <a:ext cx="2678206" cy="526939"/>
          </a:xfrm>
          <a:prstGeom prst="rect">
            <a:avLst/>
          </a:prstGeom>
          <a:noFill/>
          <a:ln w="12700">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1412" b="1">
                <a:solidFill>
                  <a:schemeClr val="tx2"/>
                </a:solidFill>
                <a:latin typeface="微软雅黑"/>
                <a:ea typeface="微软雅黑"/>
                <a:cs typeface="微软雅黑"/>
              </a:rPr>
              <a:t>不知道去哪里，缺乏规划的变革</a:t>
            </a:r>
          </a:p>
        </p:txBody>
      </p:sp>
      <p:sp>
        <p:nvSpPr>
          <p:cNvPr id="90" name="Oval 79"/>
          <p:cNvSpPr>
            <a:spLocks noChangeArrowheads="1"/>
          </p:cNvSpPr>
          <p:nvPr/>
        </p:nvSpPr>
        <p:spPr bwMode="auto">
          <a:xfrm>
            <a:off x="5654568" y="3749313"/>
            <a:ext cx="571710" cy="571691"/>
          </a:xfrm>
          <a:prstGeom prst="ellipse">
            <a:avLst/>
          </a:prstGeom>
          <a:solidFill>
            <a:schemeClr val="tx2"/>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变革</a:t>
            </a:r>
          </a:p>
        </p:txBody>
      </p:sp>
      <p:sp>
        <p:nvSpPr>
          <p:cNvPr id="91" name="Oval 79"/>
          <p:cNvSpPr>
            <a:spLocks noChangeArrowheads="1"/>
          </p:cNvSpPr>
          <p:nvPr/>
        </p:nvSpPr>
        <p:spPr bwMode="auto">
          <a:xfrm>
            <a:off x="8021002" y="3881099"/>
            <a:ext cx="571710" cy="571691"/>
          </a:xfrm>
          <a:prstGeom prst="ellipse">
            <a:avLst/>
          </a:prstGeom>
          <a:solidFill>
            <a:schemeClr val="tx2"/>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三</a:t>
            </a:r>
          </a:p>
        </p:txBody>
      </p:sp>
      <p:sp>
        <p:nvSpPr>
          <p:cNvPr id="92" name="Oval 79"/>
          <p:cNvSpPr>
            <a:spLocks noChangeArrowheads="1"/>
          </p:cNvSpPr>
          <p:nvPr/>
        </p:nvSpPr>
        <p:spPr bwMode="auto">
          <a:xfrm>
            <a:off x="8343315" y="3364146"/>
            <a:ext cx="571710" cy="571691"/>
          </a:xfrm>
          <a:prstGeom prst="ellipse">
            <a:avLst/>
          </a:prstGeom>
          <a:solidFill>
            <a:schemeClr val="tx2"/>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五</a:t>
            </a:r>
          </a:p>
        </p:txBody>
      </p:sp>
      <p:sp>
        <p:nvSpPr>
          <p:cNvPr id="93" name="Oval 79"/>
          <p:cNvSpPr>
            <a:spLocks noChangeArrowheads="1"/>
          </p:cNvSpPr>
          <p:nvPr/>
        </p:nvSpPr>
        <p:spPr bwMode="auto">
          <a:xfrm>
            <a:off x="7771605" y="4419002"/>
            <a:ext cx="571710" cy="571691"/>
          </a:xfrm>
          <a:prstGeom prst="ellipse">
            <a:avLst/>
          </a:prstGeom>
          <a:solidFill>
            <a:schemeClr val="tx2"/>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一</a:t>
            </a:r>
          </a:p>
        </p:txBody>
      </p:sp>
      <p:sp>
        <p:nvSpPr>
          <p:cNvPr id="94" name="Oval 79"/>
          <p:cNvSpPr>
            <a:spLocks noChangeArrowheads="1"/>
          </p:cNvSpPr>
          <p:nvPr/>
        </p:nvSpPr>
        <p:spPr bwMode="auto">
          <a:xfrm>
            <a:off x="8457349" y="3749313"/>
            <a:ext cx="571710" cy="571691"/>
          </a:xfrm>
          <a:prstGeom prst="ellipse">
            <a:avLst/>
          </a:prstGeom>
          <a:solidFill>
            <a:schemeClr val="tx2"/>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四</a:t>
            </a:r>
          </a:p>
        </p:txBody>
      </p:sp>
      <p:sp>
        <p:nvSpPr>
          <p:cNvPr id="95" name="Oval 79"/>
          <p:cNvSpPr>
            <a:spLocks noChangeArrowheads="1"/>
          </p:cNvSpPr>
          <p:nvPr/>
        </p:nvSpPr>
        <p:spPr bwMode="auto">
          <a:xfrm>
            <a:off x="8146541" y="4262085"/>
            <a:ext cx="571710" cy="571691"/>
          </a:xfrm>
          <a:prstGeom prst="ellipse">
            <a:avLst/>
          </a:prstGeom>
          <a:solidFill>
            <a:schemeClr val="tx2"/>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二</a:t>
            </a:r>
          </a:p>
        </p:txBody>
      </p:sp>
      <p:sp>
        <p:nvSpPr>
          <p:cNvPr id="96" name="Oval 79"/>
          <p:cNvSpPr>
            <a:spLocks noChangeArrowheads="1"/>
          </p:cNvSpPr>
          <p:nvPr/>
        </p:nvSpPr>
        <p:spPr bwMode="auto">
          <a:xfrm>
            <a:off x="8743204" y="3364146"/>
            <a:ext cx="571710" cy="571691"/>
          </a:xfrm>
          <a:prstGeom prst="ellipse">
            <a:avLst/>
          </a:prstGeom>
          <a:solidFill>
            <a:schemeClr val="tx2"/>
          </a:solidFill>
          <a:ln w="6350">
            <a:noFill/>
            <a:round/>
          </a:ln>
        </p:spPr>
        <p:txBody>
          <a:bodyPr lIns="0" r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12" b="1">
                <a:solidFill>
                  <a:schemeClr val="bg1"/>
                </a:solidFill>
                <a:latin typeface="微软雅黑"/>
                <a:ea typeface="微软雅黑"/>
                <a:cs typeface="微软雅黑"/>
              </a:rPr>
              <a:t>六</a:t>
            </a:r>
          </a:p>
        </p:txBody>
      </p:sp>
      <p:sp>
        <p:nvSpPr>
          <p:cNvPr id="97" name="矩形 96"/>
          <p:cNvSpPr/>
          <p:nvPr/>
        </p:nvSpPr>
        <p:spPr>
          <a:xfrm>
            <a:off x="1781592" y="148570"/>
            <a:ext cx="244490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2.1.</a:t>
            </a:r>
            <a:r>
              <a:rPr lang="zh-CN" altLang="en-US" sz="2000" b="1">
                <a:solidFill>
                  <a:srgbClr val="C00000"/>
                </a:solidFill>
                <a:latin typeface="微软雅黑" panose="020b0503020204020204" pitchFamily="34" charset="-122"/>
                <a:ea typeface="微软雅黑" panose="020b0503020204020204" pitchFamily="34" charset="-122"/>
              </a:rPr>
              <a:t>何为变革管理？</a:t>
            </a:r>
          </a:p>
        </p:txBody>
      </p:sp>
    </p:spTree>
    <p:custDataLst>
      <p:tags r:id="rId7"/>
    </p:custDataLst>
    <p:extLst>
      <p:ext uri="{BB962C8B-B14F-4D97-AF65-F5344CB8AC3E}">
        <p14:creationId xmlns:p14="http://schemas.microsoft.com/office/powerpoint/2010/main" val="23728286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par>
                          <p:cTn id="13" fill="hold" nodeType="afterGroup">
                            <p:stCondLst>
                              <p:cond delay="500"/>
                            </p:stCondLst>
                            <p:childTnLst>
                              <p:par>
                                <p:cTn id="14" presetID="2" presetClass="entr" presetSubtype="4" dur="500" fill="hold" grpId="0" nodeType="afterEffect">
                                  <p:stCondLst>
                                    <p:cond delay="0"/>
                                  </p:stCondLst>
                                  <p:childTnLst>
                                    <p:set>
                                      <p:cBhvr>
                                        <p:cTn id="15" dur="1" fill="hold">
                                          <p:stCondLst>
                                            <p:cond delay="0"/>
                                          </p:stCondLst>
                                        </p:cTn>
                                        <p:tgtEl>
                                          <p:spTgt spid="90"/>
                                        </p:tgtEl>
                                        <p:attrNameLst>
                                          <p:attrName>style.visibility</p:attrName>
                                        </p:attrNameLst>
                                      </p:cBhvr>
                                      <p:to>
                                        <p:strVal val="visible"/>
                                      </p:to>
                                    </p:set>
                                    <p:anim calcmode="lin" valueType="num">
                                      <p:cBhvr additive="base">
                                        <p:cTn id="16" dur="500" fill="hold"/>
                                        <p:tgtEl>
                                          <p:spTgt spid="90"/>
                                        </p:tgtEl>
                                        <p:attrNameLst>
                                          <p:attrName>ppt_x</p:attrName>
                                        </p:attrNameLst>
                                      </p:cBhvr>
                                      <p:tavLst>
                                        <p:tav tm="0">
                                          <p:val>
                                            <p:strVal val="#ppt_x"/>
                                          </p:val>
                                        </p:tav>
                                        <p:tav tm="100000">
                                          <p:val>
                                            <p:strVal val="#ppt_x"/>
                                          </p:val>
                                        </p:tav>
                                      </p:tavLst>
                                    </p:anim>
                                    <p:anim calcmode="lin" valueType="num">
                                      <p:cBhvr additive="base">
                                        <p:cTn id="17" dur="500" fill="hold"/>
                                        <p:tgtEl>
                                          <p:spTgt spid="90"/>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stCondLst>
                      <p:childTnLst>
                        <p:par>
                          <p:cTn id="19" fill="hold">
                            <p:stCondLst>
                              <p:cond delay="0"/>
                            </p:stCondLst>
                            <p:childTnLst>
                              <p:par>
                                <p:cTn id="20" presetID="2" presetClass="entr" presetSubtype="4" dur="500" fill="hold" grpId="0" nodeType="clickEffect">
                                  <p:stCondLst>
                                    <p:cond delay="0"/>
                                  </p:stCondLst>
                                  <p:childTnLst>
                                    <p:set>
                                      <p:cBhvr>
                                        <p:cTn id="21" dur="1" fill="hold">
                                          <p:stCondLst>
                                            <p:cond delay="0"/>
                                          </p:stCondLst>
                                        </p:cTn>
                                        <p:tgtEl>
                                          <p:spTgt spid="87"/>
                                        </p:tgtEl>
                                        <p:attrNameLst>
                                          <p:attrName>style.visibility</p:attrName>
                                        </p:attrNameLst>
                                      </p:cBhvr>
                                      <p:to>
                                        <p:strVal val="visible"/>
                                      </p:to>
                                    </p:set>
                                    <p:anim calcmode="lin" valueType="num">
                                      <p:cBhvr additive="base">
                                        <p:cTn id="22" dur="500" fill="hold"/>
                                        <p:tgtEl>
                                          <p:spTgt spid="87"/>
                                        </p:tgtEl>
                                        <p:attrNameLst>
                                          <p:attrName>ppt_x</p:attrName>
                                        </p:attrNameLst>
                                      </p:cBhvr>
                                      <p:tavLst>
                                        <p:tav tm="0">
                                          <p:val>
                                            <p:strVal val="#ppt_x"/>
                                          </p:val>
                                        </p:tav>
                                        <p:tav tm="100000">
                                          <p:val>
                                            <p:strVal val="#ppt_x"/>
                                          </p:val>
                                        </p:tav>
                                      </p:tavLst>
                                    </p:anim>
                                    <p:anim calcmode="lin" valueType="num">
                                      <p:cBhvr additive="base">
                                        <p:cTn id="23" dur="500" fill="hold"/>
                                        <p:tgtEl>
                                          <p:spTgt spid="87"/>
                                        </p:tgtEl>
                                        <p:attrNameLst>
                                          <p:attrName>ppt_y</p:attrName>
                                        </p:attrNameLst>
                                      </p:cBhvr>
                                      <p:tavLst>
                                        <p:tav tm="0">
                                          <p:val>
                                            <p:strVal val="1+#ppt_h/2"/>
                                          </p:val>
                                        </p:tav>
                                        <p:tav tm="100000">
                                          <p:val>
                                            <p:strVal val="#ppt_y"/>
                                          </p:val>
                                        </p:tav>
                                      </p:tavLst>
                                    </p:anim>
                                  </p:childTnLst>
                                </p:cTn>
                              </p:par>
                              <p:par>
                                <p:cTn id="24" presetID="2" presetClass="entr" presetSubtype="4" dur="500" fill="hold" grpId="0" nodeType="withEffect">
                                  <p:stCondLst>
                                    <p:cond delay="0"/>
                                  </p:stCondLst>
                                  <p:childTnLst>
                                    <p:set>
                                      <p:cBhvr>
                                        <p:cTn id="25" dur="1" fill="hold">
                                          <p:stCondLst>
                                            <p:cond delay="0"/>
                                          </p:stCondLst>
                                        </p:cTn>
                                        <p:tgtEl>
                                          <p:spTgt spid="31762"/>
                                        </p:tgtEl>
                                        <p:attrNameLst>
                                          <p:attrName>style.visibility</p:attrName>
                                        </p:attrNameLst>
                                      </p:cBhvr>
                                      <p:to>
                                        <p:strVal val="visible"/>
                                      </p:to>
                                    </p:set>
                                    <p:anim calcmode="lin" valueType="num">
                                      <p:cBhvr additive="base">
                                        <p:cTn id="26" dur="500" fill="hold"/>
                                        <p:tgtEl>
                                          <p:spTgt spid="31762"/>
                                        </p:tgtEl>
                                        <p:attrNameLst>
                                          <p:attrName>ppt_x</p:attrName>
                                        </p:attrNameLst>
                                      </p:cBhvr>
                                      <p:tavLst>
                                        <p:tav tm="0">
                                          <p:val>
                                            <p:strVal val="#ppt_x"/>
                                          </p:val>
                                        </p:tav>
                                        <p:tav tm="100000">
                                          <p:val>
                                            <p:strVal val="#ppt_x"/>
                                          </p:val>
                                        </p:tav>
                                      </p:tavLst>
                                    </p:anim>
                                    <p:anim calcmode="lin" valueType="num">
                                      <p:cBhvr additive="base">
                                        <p:cTn id="27" dur="500" fill="hold"/>
                                        <p:tgtEl>
                                          <p:spTgt spid="31762"/>
                                        </p:tgtEl>
                                        <p:attrNameLst>
                                          <p:attrName>ppt_y</p:attrName>
                                        </p:attrNameLst>
                                      </p:cBhvr>
                                      <p:tavLst>
                                        <p:tav tm="0">
                                          <p:val>
                                            <p:strVal val="1+#ppt_h/2"/>
                                          </p:val>
                                        </p:tav>
                                        <p:tav tm="100000">
                                          <p:val>
                                            <p:strVal val="#ppt_y"/>
                                          </p:val>
                                        </p:tav>
                                      </p:tavLst>
                                    </p:anim>
                                  </p:childTnLst>
                                </p:cTn>
                              </p:par>
                              <p:par>
                                <p:cTn id="28" presetID="2" presetClass="entr" presetSubtype="4" dur="500" fill="hold" grpId="0" nodeType="withEffect">
                                  <p:stCondLst>
                                    <p:cond delay="0"/>
                                  </p:stCondLst>
                                  <p:childTnLst>
                                    <p:set>
                                      <p:cBhvr>
                                        <p:cTn id="29" dur="1" fill="hold">
                                          <p:stCondLst>
                                            <p:cond delay="0"/>
                                          </p:stCondLst>
                                        </p:cTn>
                                        <p:tgtEl>
                                          <p:spTgt spid="31765"/>
                                        </p:tgtEl>
                                        <p:attrNameLst>
                                          <p:attrName>style.visibility</p:attrName>
                                        </p:attrNameLst>
                                      </p:cBhvr>
                                      <p:to>
                                        <p:strVal val="visible"/>
                                      </p:to>
                                    </p:set>
                                    <p:anim calcmode="lin" valueType="num">
                                      <p:cBhvr additive="base">
                                        <p:cTn id="30" dur="500" fill="hold"/>
                                        <p:tgtEl>
                                          <p:spTgt spid="31765"/>
                                        </p:tgtEl>
                                        <p:attrNameLst>
                                          <p:attrName>ppt_x</p:attrName>
                                        </p:attrNameLst>
                                      </p:cBhvr>
                                      <p:tavLst>
                                        <p:tav tm="0">
                                          <p:val>
                                            <p:strVal val="#ppt_x"/>
                                          </p:val>
                                        </p:tav>
                                        <p:tav tm="100000">
                                          <p:val>
                                            <p:strVal val="#ppt_x"/>
                                          </p:val>
                                        </p:tav>
                                      </p:tavLst>
                                    </p:anim>
                                    <p:anim calcmode="lin" valueType="num">
                                      <p:cBhvr additive="base">
                                        <p:cTn id="31" dur="500" fill="hold"/>
                                        <p:tgtEl>
                                          <p:spTgt spid="31765"/>
                                        </p:tgtEl>
                                        <p:attrNameLst>
                                          <p:attrName>ppt_y</p:attrName>
                                        </p:attrNameLst>
                                      </p:cBhvr>
                                      <p:tavLst>
                                        <p:tav tm="0">
                                          <p:val>
                                            <p:strVal val="1+#ppt_h/2"/>
                                          </p:val>
                                        </p:tav>
                                        <p:tav tm="100000">
                                          <p:val>
                                            <p:strVal val="#ppt_y"/>
                                          </p:val>
                                        </p:tav>
                                      </p:tavLst>
                                    </p:anim>
                                  </p:childTnLst>
                                </p:cTn>
                              </p:par>
                              <p:par>
                                <p:cTn id="32" presetID="2" presetClass="entr" presetSubtype="4" dur="500" fill="hold" nodeType="withEffect">
                                  <p:stCondLst>
                                    <p:cond delay="0"/>
                                  </p:stCondLst>
                                  <p:childTnLst>
                                    <p:set>
                                      <p:cBhvr>
                                        <p:cTn id="33" dur="1" fill="hold">
                                          <p:stCondLst>
                                            <p:cond delay="0"/>
                                          </p:stCondLst>
                                        </p:cTn>
                                        <p:tgtEl>
                                          <p:spTgt spid="89"/>
                                        </p:tgtEl>
                                        <p:attrNameLst>
                                          <p:attrName>style.visibility</p:attrName>
                                        </p:attrNameLst>
                                      </p:cBhvr>
                                      <p:to>
                                        <p:strVal val="visible"/>
                                      </p:to>
                                    </p:set>
                                    <p:anim calcmode="lin" valueType="num">
                                      <p:cBhvr additive="base">
                                        <p:cTn id="34" dur="500" fill="hold"/>
                                        <p:tgtEl>
                                          <p:spTgt spid="89"/>
                                        </p:tgtEl>
                                        <p:attrNameLst>
                                          <p:attrName>ppt_x</p:attrName>
                                        </p:attrNameLst>
                                      </p:cBhvr>
                                      <p:tavLst>
                                        <p:tav tm="0">
                                          <p:val>
                                            <p:strVal val="#ppt_x"/>
                                          </p:val>
                                        </p:tav>
                                        <p:tav tm="100000">
                                          <p:val>
                                            <p:strVal val="#ppt_x"/>
                                          </p:val>
                                        </p:tav>
                                      </p:tavLst>
                                    </p:anim>
                                    <p:anim calcmode="lin" valueType="num">
                                      <p:cBhvr additive="base">
                                        <p:cTn id="35" dur="500" fill="hold"/>
                                        <p:tgtEl>
                                          <p:spTgt spid="89"/>
                                        </p:tgtEl>
                                        <p:attrNameLst>
                                          <p:attrName>ppt_y</p:attrName>
                                        </p:attrNameLst>
                                      </p:cBhvr>
                                      <p:tavLst>
                                        <p:tav tm="0">
                                          <p:val>
                                            <p:strVal val="1+#ppt_h/2"/>
                                          </p:val>
                                        </p:tav>
                                        <p:tav tm="100000">
                                          <p:val>
                                            <p:strVal val="#ppt_y"/>
                                          </p:val>
                                        </p:tav>
                                      </p:tavLst>
                                    </p:anim>
                                  </p:childTnLst>
                                </p:cTn>
                              </p:par>
                            </p:childTnLst>
                          </p:cTn>
                        </p:par>
                      </p:childTnLst>
                    </p:cTn>
                  </p:par>
                  <p:par>
                    <p:cTn id="36" fill="hold" nodeType="clickPar">
                      <p:stCondLst>
                        <p:cond delay="indefinite"/>
                      </p:stCondLst>
                      <p:childTnLst>
                        <p:par>
                          <p:cTn id="37" fill="hold">
                            <p:stCondLst>
                              <p:cond delay="0"/>
                            </p:stCondLst>
                            <p:childTnLst>
                              <p:par>
                                <p:cTn id="38" presetID="2" presetClass="entr" presetSubtype="4" dur="500" fill="hold" grpId="0" nodeType="clickEffect">
                                  <p:stCondLst>
                                    <p:cond delay="0"/>
                                  </p:stCondLst>
                                  <p:childTnLst>
                                    <p:set>
                                      <p:cBhvr>
                                        <p:cTn id="39" dur="1" fill="hold">
                                          <p:stCondLst>
                                            <p:cond delay="0"/>
                                          </p:stCondLst>
                                        </p:cTn>
                                        <p:tgtEl>
                                          <p:spTgt spid="93"/>
                                        </p:tgtEl>
                                        <p:attrNameLst>
                                          <p:attrName>style.visibility</p:attrName>
                                        </p:attrNameLst>
                                      </p:cBhvr>
                                      <p:to>
                                        <p:strVal val="visible"/>
                                      </p:to>
                                    </p:set>
                                    <p:anim calcmode="lin" valueType="num">
                                      <p:cBhvr additive="base">
                                        <p:cTn id="40" dur="500" fill="hold"/>
                                        <p:tgtEl>
                                          <p:spTgt spid="93"/>
                                        </p:tgtEl>
                                        <p:attrNameLst>
                                          <p:attrName>ppt_x</p:attrName>
                                        </p:attrNameLst>
                                      </p:cBhvr>
                                      <p:tavLst>
                                        <p:tav tm="0">
                                          <p:val>
                                            <p:strVal val="#ppt_x"/>
                                          </p:val>
                                        </p:tav>
                                        <p:tav tm="100000">
                                          <p:val>
                                            <p:strVal val="#ppt_x"/>
                                          </p:val>
                                        </p:tav>
                                      </p:tavLst>
                                    </p:anim>
                                    <p:anim calcmode="lin" valueType="num">
                                      <p:cBhvr additive="base">
                                        <p:cTn id="41" dur="500" fill="hold"/>
                                        <p:tgtEl>
                                          <p:spTgt spid="93"/>
                                        </p:tgtEl>
                                        <p:attrNameLst>
                                          <p:attrName>ppt_y</p:attrName>
                                        </p:attrNameLst>
                                      </p:cBhvr>
                                      <p:tavLst>
                                        <p:tav tm="0">
                                          <p:val>
                                            <p:strVal val="1+#ppt_h/2"/>
                                          </p:val>
                                        </p:tav>
                                        <p:tav tm="100000">
                                          <p:val>
                                            <p:strVal val="#ppt_y"/>
                                          </p:val>
                                        </p:tav>
                                      </p:tavLst>
                                    </p:anim>
                                  </p:childTnLst>
                                </p:cTn>
                              </p:par>
                            </p:childTnLst>
                          </p:cTn>
                        </p:par>
                      </p:childTnLst>
                    </p:cTn>
                  </p:par>
                  <p:par>
                    <p:cTn id="42" fill="hold" nodeType="clickPar">
                      <p:stCondLst>
                        <p:cond delay="indefinite"/>
                      </p:stCondLst>
                      <p:childTnLst>
                        <p:par>
                          <p:cTn id="43" fill="hold">
                            <p:stCondLst>
                              <p:cond delay="0"/>
                            </p:stCondLst>
                            <p:childTnLst>
                              <p:par>
                                <p:cTn id="44" presetID="2" presetClass="entr" presetSubtype="4" dur="500" fill="hold" grpId="0" nodeType="clickEffect">
                                  <p:stCondLst>
                                    <p:cond delay="0"/>
                                  </p:stCondLst>
                                  <p:childTnLst>
                                    <p:set>
                                      <p:cBhvr>
                                        <p:cTn id="45" dur="1" fill="hold">
                                          <p:stCondLst>
                                            <p:cond delay="0"/>
                                          </p:stCondLst>
                                        </p:cTn>
                                        <p:tgtEl>
                                          <p:spTgt spid="95"/>
                                        </p:tgtEl>
                                        <p:attrNameLst>
                                          <p:attrName>style.visibility</p:attrName>
                                        </p:attrNameLst>
                                      </p:cBhvr>
                                      <p:to>
                                        <p:strVal val="visible"/>
                                      </p:to>
                                    </p:set>
                                    <p:anim calcmode="lin" valueType="num">
                                      <p:cBhvr additive="base">
                                        <p:cTn id="46" dur="500" fill="hold"/>
                                        <p:tgtEl>
                                          <p:spTgt spid="95"/>
                                        </p:tgtEl>
                                        <p:attrNameLst>
                                          <p:attrName>ppt_x</p:attrName>
                                        </p:attrNameLst>
                                      </p:cBhvr>
                                      <p:tavLst>
                                        <p:tav tm="0">
                                          <p:val>
                                            <p:strVal val="#ppt_x"/>
                                          </p:val>
                                        </p:tav>
                                        <p:tav tm="100000">
                                          <p:val>
                                            <p:strVal val="#ppt_x"/>
                                          </p:val>
                                        </p:tav>
                                      </p:tavLst>
                                    </p:anim>
                                    <p:anim calcmode="lin" valueType="num">
                                      <p:cBhvr additive="base">
                                        <p:cTn id="47"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par>
                    <p:cTn id="48" fill="hold" nodeType="clickPar">
                      <p:stCondLst>
                        <p:cond delay="indefinite"/>
                      </p:stCondLst>
                      <p:childTnLst>
                        <p:par>
                          <p:cTn id="49" fill="hold">
                            <p:stCondLst>
                              <p:cond delay="0"/>
                            </p:stCondLst>
                            <p:childTnLst>
                              <p:par>
                                <p:cTn id="50" presetID="2" presetClass="entr" presetSubtype="4" dur="500" fill="hold" grpId="0" nodeType="clickEffect">
                                  <p:stCondLst>
                                    <p:cond delay="0"/>
                                  </p:stCondLst>
                                  <p:childTnLst>
                                    <p:set>
                                      <p:cBhvr>
                                        <p:cTn id="51" dur="1" fill="hold">
                                          <p:stCondLst>
                                            <p:cond delay="0"/>
                                          </p:stCondLst>
                                        </p:cTn>
                                        <p:tgtEl>
                                          <p:spTgt spid="91"/>
                                        </p:tgtEl>
                                        <p:attrNameLst>
                                          <p:attrName>style.visibility</p:attrName>
                                        </p:attrNameLst>
                                      </p:cBhvr>
                                      <p:to>
                                        <p:strVal val="visible"/>
                                      </p:to>
                                    </p:set>
                                    <p:anim calcmode="lin" valueType="num">
                                      <p:cBhvr additive="base">
                                        <p:cTn id="52" dur="500" fill="hold"/>
                                        <p:tgtEl>
                                          <p:spTgt spid="91"/>
                                        </p:tgtEl>
                                        <p:attrNameLst>
                                          <p:attrName>ppt_x</p:attrName>
                                        </p:attrNameLst>
                                      </p:cBhvr>
                                      <p:tavLst>
                                        <p:tav tm="0">
                                          <p:val>
                                            <p:strVal val="#ppt_x"/>
                                          </p:val>
                                        </p:tav>
                                        <p:tav tm="100000">
                                          <p:val>
                                            <p:strVal val="#ppt_x"/>
                                          </p:val>
                                        </p:tav>
                                      </p:tavLst>
                                    </p:anim>
                                    <p:anim calcmode="lin" valueType="num">
                                      <p:cBhvr additive="base">
                                        <p:cTn id="53" dur="500" fill="hold"/>
                                        <p:tgtEl>
                                          <p:spTgt spid="91"/>
                                        </p:tgtEl>
                                        <p:attrNameLst>
                                          <p:attrName>ppt_y</p:attrName>
                                        </p:attrNameLst>
                                      </p:cBhvr>
                                      <p:tavLst>
                                        <p:tav tm="0">
                                          <p:val>
                                            <p:strVal val="1+#ppt_h/2"/>
                                          </p:val>
                                        </p:tav>
                                        <p:tav tm="100000">
                                          <p:val>
                                            <p:strVal val="#ppt_y"/>
                                          </p:val>
                                        </p:tav>
                                      </p:tavLst>
                                    </p:anim>
                                  </p:childTnLst>
                                </p:cTn>
                              </p:par>
                            </p:childTnLst>
                          </p:cTn>
                        </p:par>
                      </p:childTnLst>
                    </p:cTn>
                  </p:par>
                  <p:par>
                    <p:cTn id="54" fill="hold" nodeType="clickPar">
                      <p:stCondLst>
                        <p:cond delay="indefinite"/>
                      </p:stCondLst>
                      <p:childTnLst>
                        <p:par>
                          <p:cTn id="55" fill="hold">
                            <p:stCondLst>
                              <p:cond delay="0"/>
                            </p:stCondLst>
                            <p:childTnLst>
                              <p:par>
                                <p:cTn id="56" presetID="2" presetClass="entr" presetSubtype="4" dur="500" fill="hold" grpId="0" nodeType="clickEffect">
                                  <p:stCondLst>
                                    <p:cond delay="0"/>
                                  </p:stCondLst>
                                  <p:childTnLst>
                                    <p:set>
                                      <p:cBhvr>
                                        <p:cTn id="57" dur="1" fill="hold">
                                          <p:stCondLst>
                                            <p:cond delay="0"/>
                                          </p:stCondLst>
                                        </p:cTn>
                                        <p:tgtEl>
                                          <p:spTgt spid="94"/>
                                        </p:tgtEl>
                                        <p:attrNameLst>
                                          <p:attrName>style.visibility</p:attrName>
                                        </p:attrNameLst>
                                      </p:cBhvr>
                                      <p:to>
                                        <p:strVal val="visible"/>
                                      </p:to>
                                    </p:set>
                                    <p:anim calcmode="lin" valueType="num">
                                      <p:cBhvr additive="base">
                                        <p:cTn id="58" dur="500" fill="hold"/>
                                        <p:tgtEl>
                                          <p:spTgt spid="94"/>
                                        </p:tgtEl>
                                        <p:attrNameLst>
                                          <p:attrName>ppt_x</p:attrName>
                                        </p:attrNameLst>
                                      </p:cBhvr>
                                      <p:tavLst>
                                        <p:tav tm="0">
                                          <p:val>
                                            <p:strVal val="#ppt_x"/>
                                          </p:val>
                                        </p:tav>
                                        <p:tav tm="100000">
                                          <p:val>
                                            <p:strVal val="#ppt_x"/>
                                          </p:val>
                                        </p:tav>
                                      </p:tavLst>
                                    </p:anim>
                                    <p:anim calcmode="lin" valueType="num">
                                      <p:cBhvr additive="base">
                                        <p:cTn id="59" dur="500" fill="hold"/>
                                        <p:tgtEl>
                                          <p:spTgt spid="94"/>
                                        </p:tgtEl>
                                        <p:attrNameLst>
                                          <p:attrName>ppt_y</p:attrName>
                                        </p:attrNameLst>
                                      </p:cBhvr>
                                      <p:tavLst>
                                        <p:tav tm="0">
                                          <p:val>
                                            <p:strVal val="1+#ppt_h/2"/>
                                          </p:val>
                                        </p:tav>
                                        <p:tav tm="100000">
                                          <p:val>
                                            <p:strVal val="#ppt_y"/>
                                          </p:val>
                                        </p:tav>
                                      </p:tavLst>
                                    </p:anim>
                                  </p:childTnLst>
                                </p:cTn>
                              </p:par>
                            </p:childTnLst>
                          </p:cTn>
                        </p:par>
                      </p:childTnLst>
                    </p:cTn>
                  </p:par>
                  <p:par>
                    <p:cTn id="60" fill="hold" nodeType="clickPar">
                      <p:stCondLst>
                        <p:cond delay="indefinite"/>
                      </p:stCondLst>
                      <p:childTnLst>
                        <p:par>
                          <p:cTn id="61" fill="hold">
                            <p:stCondLst>
                              <p:cond delay="0"/>
                            </p:stCondLst>
                            <p:childTnLst>
                              <p:par>
                                <p:cTn id="62" presetID="2" presetClass="entr" presetSubtype="4" dur="500" fill="hold" grpId="0" nodeType="clickEffect">
                                  <p:stCondLst>
                                    <p:cond delay="0"/>
                                  </p:stCondLst>
                                  <p:childTnLst>
                                    <p:set>
                                      <p:cBhvr>
                                        <p:cTn id="63" dur="1" fill="hold">
                                          <p:stCondLst>
                                            <p:cond delay="0"/>
                                          </p:stCondLst>
                                        </p:cTn>
                                        <p:tgtEl>
                                          <p:spTgt spid="92"/>
                                        </p:tgtEl>
                                        <p:attrNameLst>
                                          <p:attrName>style.visibility</p:attrName>
                                        </p:attrNameLst>
                                      </p:cBhvr>
                                      <p:to>
                                        <p:strVal val="visible"/>
                                      </p:to>
                                    </p:set>
                                    <p:anim calcmode="lin" valueType="num">
                                      <p:cBhvr additive="base">
                                        <p:cTn id="64" dur="500" fill="hold"/>
                                        <p:tgtEl>
                                          <p:spTgt spid="92"/>
                                        </p:tgtEl>
                                        <p:attrNameLst>
                                          <p:attrName>ppt_x</p:attrName>
                                        </p:attrNameLst>
                                      </p:cBhvr>
                                      <p:tavLst>
                                        <p:tav tm="0">
                                          <p:val>
                                            <p:strVal val="#ppt_x"/>
                                          </p:val>
                                        </p:tav>
                                        <p:tav tm="100000">
                                          <p:val>
                                            <p:strVal val="#ppt_x"/>
                                          </p:val>
                                        </p:tav>
                                      </p:tavLst>
                                    </p:anim>
                                    <p:anim calcmode="lin" valueType="num">
                                      <p:cBhvr additive="base">
                                        <p:cTn id="65" dur="500" fill="hold"/>
                                        <p:tgtEl>
                                          <p:spTgt spid="92"/>
                                        </p:tgtEl>
                                        <p:attrNameLst>
                                          <p:attrName>ppt_y</p:attrName>
                                        </p:attrNameLst>
                                      </p:cBhvr>
                                      <p:tavLst>
                                        <p:tav tm="0">
                                          <p:val>
                                            <p:strVal val="1+#ppt_h/2"/>
                                          </p:val>
                                        </p:tav>
                                        <p:tav tm="100000">
                                          <p:val>
                                            <p:strVal val="#ppt_y"/>
                                          </p:val>
                                        </p:tav>
                                      </p:tavLst>
                                    </p:anim>
                                  </p:childTnLst>
                                </p:cTn>
                              </p:par>
                            </p:childTnLst>
                          </p:cTn>
                        </p:par>
                      </p:childTnLst>
                    </p:cTn>
                  </p:par>
                  <p:par>
                    <p:cTn id="66" fill="hold" nodeType="clickPar">
                      <p:stCondLst>
                        <p:cond delay="indefinite"/>
                      </p:stCondLst>
                      <p:childTnLst>
                        <p:par>
                          <p:cTn id="67" fill="hold">
                            <p:stCondLst>
                              <p:cond delay="0"/>
                            </p:stCondLst>
                            <p:childTnLst>
                              <p:par>
                                <p:cTn id="68" presetID="2" presetClass="entr" presetSubtype="4" dur="500" fill="hold" grpId="0" nodeType="clickEffect">
                                  <p:stCondLst>
                                    <p:cond delay="0"/>
                                  </p:stCondLst>
                                  <p:childTnLst>
                                    <p:set>
                                      <p:cBhvr>
                                        <p:cTn id="69" dur="1" fill="hold">
                                          <p:stCondLst>
                                            <p:cond delay="0"/>
                                          </p:stCondLst>
                                        </p:cTn>
                                        <p:tgtEl>
                                          <p:spTgt spid="96"/>
                                        </p:tgtEl>
                                        <p:attrNameLst>
                                          <p:attrName>style.visibility</p:attrName>
                                        </p:attrNameLst>
                                      </p:cBhvr>
                                      <p:to>
                                        <p:strVal val="visible"/>
                                      </p:to>
                                    </p:set>
                                    <p:anim calcmode="lin" valueType="num">
                                      <p:cBhvr additive="base">
                                        <p:cTn id="70" dur="500" fill="hold"/>
                                        <p:tgtEl>
                                          <p:spTgt spid="96"/>
                                        </p:tgtEl>
                                        <p:attrNameLst>
                                          <p:attrName>ppt_x</p:attrName>
                                        </p:attrNameLst>
                                      </p:cBhvr>
                                      <p:tavLst>
                                        <p:tav tm="0">
                                          <p:val>
                                            <p:strVal val="#ppt_x"/>
                                          </p:val>
                                        </p:tav>
                                        <p:tav tm="100000">
                                          <p:val>
                                            <p:strVal val="#ppt_x"/>
                                          </p:val>
                                        </p:tav>
                                      </p:tavLst>
                                    </p:anim>
                                    <p:anim calcmode="lin" valueType="num">
                                      <p:cBhvr additive="base">
                                        <p:cTn id="71" dur="500" fill="hold"/>
                                        <p:tgtEl>
                                          <p:spTgt spid="9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 grpId="0"/>
      <p:bldP spid="31762" grpId="0"/>
      <p:bldP spid="31765" grpId="0"/>
      <p:bldP spid="90" grpId="0"/>
      <p:bldP spid="91" grpId="0"/>
      <p:bldP spid="92" grpId="0"/>
      <p:bldP spid="93" grpId="0"/>
      <p:bldP spid="94" grpId="0"/>
      <p:bldP spid="95" grpId="0"/>
      <p:bldP spid="9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矩形 16"/>
          <p:cNvSpPr/>
          <p:nvPr/>
        </p:nvSpPr>
        <p:spPr>
          <a:xfrm>
            <a:off x="1781593" y="148570"/>
            <a:ext cx="2957861"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2.2.</a:t>
            </a:r>
            <a:r>
              <a:rPr lang="zh-CN" altLang="en-US" sz="2000" b="1">
                <a:solidFill>
                  <a:srgbClr val="C00000"/>
                </a:solidFill>
                <a:latin typeface="微软雅黑" panose="020b0503020204020204" pitchFamily="34" charset="-122"/>
                <a:ea typeface="微软雅黑" panose="020b0503020204020204" pitchFamily="34" charset="-122"/>
              </a:rPr>
              <a:t>组织变革的主要内容</a:t>
            </a:r>
          </a:p>
        </p:txBody>
      </p:sp>
      <p:sp>
        <p:nvSpPr>
          <p:cNvPr id="20" name="Rectangle 5"/>
          <p:cNvSpPr txBox="1">
            <a:spLocks noChangeArrowheads="1"/>
          </p:cNvSpPr>
          <p:nvPr/>
        </p:nvSpPr>
        <p:spPr>
          <a:xfrm>
            <a:off x="2495600" y="1700808"/>
            <a:ext cx="7239000" cy="2514600"/>
          </a:xfrm>
          <a:prstGeom prst="rect">
            <a:avLst/>
          </a:prstGeom>
          <a:noFill/>
        </p:spPr>
        <p:txBody>
          <a:bodyPr/>
          <a:lstStyle>
            <a:defPPr>
              <a:defRPr lang="zh-CN"/>
            </a:defPPr>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spcBef>
                <a:spcPct val="0"/>
              </a:spcBef>
              <a:buNone/>
            </a:pPr>
            <a:r>
              <a:rPr lang="en-US" altLang="zh-CN" sz="4200">
                <a:latin typeface="微软雅黑" panose="020b0503020204020204" pitchFamily="34" charset="-122"/>
                <a:ea typeface="微软雅黑" panose="020b0503020204020204" pitchFamily="34" charset="-122"/>
              </a:rPr>
              <a:t>★ </a:t>
            </a:r>
            <a:r>
              <a:rPr lang="zh-CN" altLang="en-US" sz="4200" b="1">
                <a:latin typeface="微软雅黑" panose="020b0503020204020204" pitchFamily="34" charset="-122"/>
                <a:ea typeface="微软雅黑" panose="020b0503020204020204" pitchFamily="34" charset="-122"/>
              </a:rPr>
              <a:t>变革有一定的</a:t>
            </a:r>
            <a:r>
              <a:rPr lang="zh-CN" altLang="en-US" sz="4200" b="1">
                <a:solidFill>
                  <a:srgbClr val="C00000"/>
                </a:solidFill>
                <a:latin typeface="微软雅黑" panose="020b0503020204020204" pitchFamily="34" charset="-122"/>
                <a:ea typeface="微软雅黑" panose="020b0503020204020204" pitchFamily="34" charset="-122"/>
              </a:rPr>
              <a:t>条件</a:t>
            </a:r>
            <a:r>
              <a:rPr lang="zh-CN" altLang="en-US" sz="4200" b="1">
                <a:latin typeface="微软雅黑" panose="020b0503020204020204" pitchFamily="34" charset="-122"/>
                <a:ea typeface="微软雅黑" panose="020b0503020204020204" pitchFamily="34" charset="-122"/>
              </a:rPr>
              <a:t>，一定的</a:t>
            </a:r>
            <a:r>
              <a:rPr lang="zh-CN" altLang="en-US" sz="4200" b="1">
                <a:solidFill>
                  <a:srgbClr val="0070C0"/>
                </a:solidFill>
                <a:latin typeface="微软雅黑" panose="020b0503020204020204" pitchFamily="34" charset="-122"/>
                <a:ea typeface="微软雅黑" panose="020b0503020204020204" pitchFamily="34" charset="-122"/>
              </a:rPr>
              <a:t>痛苦</a:t>
            </a:r>
            <a:r>
              <a:rPr lang="zh-CN" altLang="en-US" sz="4200" b="1">
                <a:latin typeface="微软雅黑" panose="020b0503020204020204" pitchFamily="34" charset="-122"/>
                <a:ea typeface="微软雅黑" panose="020b0503020204020204" pitchFamily="34" charset="-122"/>
              </a:rPr>
              <a:t>，还有一定的</a:t>
            </a:r>
            <a:r>
              <a:rPr lang="zh-CN" altLang="en-US" sz="4200" b="1">
                <a:solidFill>
                  <a:srgbClr val="00A700"/>
                </a:solidFill>
                <a:latin typeface="微软雅黑" panose="020b0503020204020204" pitchFamily="34" charset="-122"/>
                <a:ea typeface="微软雅黑" panose="020b0503020204020204" pitchFamily="34" charset="-122"/>
              </a:rPr>
              <a:t>关键</a:t>
            </a:r>
            <a:r>
              <a:rPr lang="zh-CN" altLang="en-US" sz="4200" b="1">
                <a:latin typeface="微软雅黑" panose="020b0503020204020204" pitchFamily="34" charset="-122"/>
                <a:ea typeface="微软雅黑" panose="020b0503020204020204" pitchFamily="34" charset="-122"/>
              </a:rPr>
              <a:t>。</a:t>
            </a:r>
          </a:p>
          <a:p>
            <a:pPr marL="758825" indent="-758825">
              <a:lnSpc>
                <a:spcPct val="150000"/>
              </a:lnSpc>
              <a:buNone/>
            </a:pPr>
            <a:endParaRPr lang="en-US" altLang="zh-CN" sz="4200" b="1">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206387737"/>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5" name="Rectangle 7"/>
          <p:cNvSpPr>
            <a:spLocks noGrp="1" noChangeArrowheads="1"/>
          </p:cNvSpPr>
          <p:nvPr>
            <p:ph type="body" idx="4294967295"/>
          </p:nvPr>
        </p:nvSpPr>
        <p:spPr>
          <a:xfrm>
            <a:off x="1981200" y="692696"/>
            <a:ext cx="8077200" cy="5904656"/>
          </a:xfrm>
          <a:noFill/>
        </p:spPr>
        <p:txBody>
          <a:bodyPr>
            <a:normAutofit fontScale="92500" lnSpcReduction="20000"/>
          </a:bodyPr>
          <a:lstStyle/>
          <a:p>
            <a:pPr marL="0">
              <a:lnSpc>
                <a:spcPct val="150000"/>
              </a:lnSpc>
              <a:spcBef>
                <a:spcPct val="0"/>
              </a:spcBef>
              <a:buNone/>
            </a:pPr>
            <a:r>
              <a:rPr lang="zh-CN" altLang="en-US" sz="1900" b="1">
                <a:solidFill>
                  <a:srgbClr val="C00000"/>
                </a:solidFill>
                <a:latin typeface="微软雅黑" panose="020b0503020204020204" pitchFamily="34" charset="-122"/>
                <a:ea typeface="微软雅黑" panose="020b0503020204020204" pitchFamily="34" charset="-122"/>
              </a:rPr>
              <a:t>变革的条件</a:t>
            </a:r>
            <a:endParaRPr lang="en-US" altLang="zh-CN" sz="1900" b="1">
              <a:solidFill>
                <a:srgbClr val="C00000"/>
              </a:solidFill>
              <a:latin typeface="微软雅黑" panose="020b0503020204020204" pitchFamily="34" charset="-122"/>
              <a:ea typeface="微软雅黑" panose="020b0503020204020204" pitchFamily="34" charset="-122"/>
            </a:endParaRPr>
          </a:p>
          <a:p>
            <a:pPr marL="0">
              <a:lnSpc>
                <a:spcPct val="150000"/>
              </a:lnSpc>
              <a:spcBef>
                <a:spcPct val="0"/>
              </a:spcBef>
              <a:buNone/>
            </a:pPr>
            <a:r>
              <a:rPr lang="en-US" altLang="zh-CN" sz="1900">
                <a:latin typeface="微软雅黑" panose="020b0503020204020204" pitchFamily="34" charset="-122"/>
                <a:ea typeface="微软雅黑" panose="020b0503020204020204" pitchFamily="34" charset="-122"/>
              </a:rPr>
              <a:t>       • </a:t>
            </a:r>
            <a:r>
              <a:rPr lang="zh-CN" altLang="en-US" sz="1900">
                <a:solidFill>
                  <a:srgbClr val="663300"/>
                </a:solidFill>
                <a:latin typeface="微软雅黑" panose="020b0503020204020204" pitchFamily="34" charset="-122"/>
                <a:ea typeface="微软雅黑" panose="020b0503020204020204" pitchFamily="34" charset="-122"/>
              </a:rPr>
              <a:t>领导人</a:t>
            </a:r>
            <a:r>
              <a:rPr lang="zh-CN" altLang="en-US" sz="1900">
                <a:latin typeface="微软雅黑" panose="020b0503020204020204" pitchFamily="34" charset="-122"/>
                <a:ea typeface="微软雅黑" panose="020b0503020204020204" pitchFamily="34" charset="-122"/>
              </a:rPr>
              <a:t>的眼光与决心。</a:t>
            </a:r>
          </a:p>
          <a:p>
            <a:pPr marL="0">
              <a:lnSpc>
                <a:spcPct val="150000"/>
              </a:lnSpc>
              <a:spcBef>
                <a:spcPct val="0"/>
              </a:spcBef>
              <a:buNone/>
            </a:pPr>
            <a:r>
              <a:rPr lang="en-US" altLang="zh-CN" sz="1900">
                <a:latin typeface="微软雅黑" panose="020b0503020204020204" pitchFamily="34" charset="-122"/>
                <a:ea typeface="微软雅黑" panose="020b0503020204020204" pitchFamily="34" charset="-122"/>
              </a:rPr>
              <a:t>       • </a:t>
            </a:r>
            <a:r>
              <a:rPr lang="zh-CN" altLang="en-US" sz="1900">
                <a:solidFill>
                  <a:srgbClr val="663300"/>
                </a:solidFill>
                <a:latin typeface="微软雅黑" panose="020b0503020204020204" pitchFamily="34" charset="-122"/>
                <a:ea typeface="微软雅黑" panose="020b0503020204020204" pitchFamily="34" charset="-122"/>
              </a:rPr>
              <a:t>改革团队</a:t>
            </a:r>
            <a:r>
              <a:rPr lang="zh-CN" altLang="en-US" sz="1900">
                <a:latin typeface="微软雅黑" panose="020b0503020204020204" pitchFamily="34" charset="-122"/>
                <a:ea typeface="微软雅黑" panose="020b0503020204020204" pitchFamily="34" charset="-122"/>
              </a:rPr>
              <a:t>（班子）的组建与权力。</a:t>
            </a:r>
          </a:p>
          <a:p>
            <a:pPr marL="0">
              <a:lnSpc>
                <a:spcPct val="150000"/>
              </a:lnSpc>
              <a:spcBef>
                <a:spcPct val="0"/>
              </a:spcBef>
              <a:buNone/>
            </a:pPr>
            <a:r>
              <a:rPr lang="en-US" altLang="zh-CN" sz="1900">
                <a:latin typeface="微软雅黑" panose="020b0503020204020204" pitchFamily="34" charset="-122"/>
                <a:ea typeface="微软雅黑" panose="020b0503020204020204" pitchFamily="34" charset="-122"/>
              </a:rPr>
              <a:t>       • </a:t>
            </a:r>
            <a:r>
              <a:rPr lang="zh-CN" altLang="en-US" sz="1900">
                <a:solidFill>
                  <a:srgbClr val="663300"/>
                </a:solidFill>
                <a:latin typeface="微软雅黑" panose="020b0503020204020204" pitchFamily="34" charset="-122"/>
                <a:ea typeface="微软雅黑" panose="020b0503020204020204" pitchFamily="34" charset="-122"/>
              </a:rPr>
              <a:t>执行</a:t>
            </a:r>
            <a:r>
              <a:rPr lang="zh-CN" altLang="en-US" sz="1900">
                <a:latin typeface="微软雅黑" panose="020b0503020204020204" pitchFamily="34" charset="-122"/>
                <a:ea typeface="微软雅黑" panose="020b0503020204020204" pitchFamily="34" charset="-122"/>
              </a:rPr>
              <a:t>的步骤、方法与监督。</a:t>
            </a:r>
          </a:p>
          <a:p>
            <a:pPr marL="0" indent="0">
              <a:lnSpc>
                <a:spcPct val="160000"/>
              </a:lnSpc>
              <a:spcBef>
                <a:spcPct val="0"/>
              </a:spcBef>
              <a:buNone/>
            </a:pPr>
            <a:r>
              <a:rPr lang="zh-CN" altLang="en-US" sz="1900" b="1">
                <a:solidFill>
                  <a:srgbClr val="0070C0"/>
                </a:solidFill>
                <a:latin typeface="微软雅黑" panose="020b0503020204020204" pitchFamily="34" charset="-122"/>
                <a:ea typeface="微软雅黑" panose="020b0503020204020204" pitchFamily="34" charset="-122"/>
              </a:rPr>
              <a:t>变革的痛苦（代价）</a:t>
            </a:r>
            <a:endParaRPr lang="en-US" altLang="zh-CN" sz="1900" b="1">
              <a:solidFill>
                <a:srgbClr val="0070C0"/>
              </a:solidFill>
              <a:latin typeface="微软雅黑" panose="020b0503020204020204" pitchFamily="34" charset="-122"/>
              <a:ea typeface="微软雅黑" panose="020b0503020204020204" pitchFamily="34" charset="-122"/>
            </a:endParaRPr>
          </a:p>
          <a:p>
            <a:pPr marL="0" indent="0">
              <a:lnSpc>
                <a:spcPct val="160000"/>
              </a:lnSpc>
              <a:spcBef>
                <a:spcPct val="0"/>
              </a:spcBef>
              <a:buNone/>
            </a:pPr>
            <a:r>
              <a:rPr lang="en-US" altLang="zh-CN" sz="1900">
                <a:latin typeface="微软雅黑" panose="020b0503020204020204" pitchFamily="34" charset="-122"/>
                <a:ea typeface="微软雅黑" panose="020b0503020204020204" pitchFamily="34" charset="-122"/>
              </a:rPr>
              <a:t>       • </a:t>
            </a:r>
            <a:r>
              <a:rPr lang="zh-CN" altLang="en-US" sz="1900">
                <a:latin typeface="微软雅黑" panose="020b0503020204020204" pitchFamily="34" charset="-122"/>
                <a:ea typeface="微软雅黑" panose="020b0503020204020204" pitchFamily="34" charset="-122"/>
              </a:rPr>
              <a:t>肯定有人</a:t>
            </a:r>
            <a:r>
              <a:rPr lang="zh-CN" altLang="en-US" sz="1900">
                <a:solidFill>
                  <a:srgbClr val="663300"/>
                </a:solidFill>
                <a:latin typeface="微软雅黑" panose="020b0503020204020204" pitchFamily="34" charset="-122"/>
                <a:ea typeface="微软雅黑" panose="020b0503020204020204" pitchFamily="34" charset="-122"/>
              </a:rPr>
              <a:t>反对</a:t>
            </a:r>
            <a:r>
              <a:rPr lang="zh-CN" altLang="en-US" sz="1900">
                <a:latin typeface="微软雅黑" panose="020b0503020204020204" pitchFamily="34" charset="-122"/>
                <a:ea typeface="微软雅黑" panose="020b0503020204020204" pitchFamily="34" charset="-122"/>
              </a:rPr>
              <a:t>或</a:t>
            </a:r>
            <a:r>
              <a:rPr lang="zh-CN" altLang="en-US" sz="1900">
                <a:solidFill>
                  <a:srgbClr val="663300"/>
                </a:solidFill>
                <a:latin typeface="微软雅黑" panose="020b0503020204020204" pitchFamily="34" charset="-122"/>
                <a:ea typeface="微软雅黑" panose="020b0503020204020204" pitchFamily="34" charset="-122"/>
              </a:rPr>
              <a:t>不支持</a:t>
            </a:r>
            <a:r>
              <a:rPr lang="zh-CN" altLang="en-US" sz="1900">
                <a:latin typeface="微软雅黑" panose="020b0503020204020204" pitchFamily="34" charset="-122"/>
                <a:ea typeface="微软雅黑" panose="020b0503020204020204" pitchFamily="34" charset="-122"/>
              </a:rPr>
              <a:t>。 </a:t>
            </a:r>
          </a:p>
          <a:p>
            <a:pPr marL="0" indent="0">
              <a:lnSpc>
                <a:spcPct val="160000"/>
              </a:lnSpc>
              <a:spcBef>
                <a:spcPct val="0"/>
              </a:spcBef>
              <a:buNone/>
            </a:pPr>
            <a:r>
              <a:rPr lang="zh-CN" altLang="en-US" sz="1900">
                <a:latin typeface="微软雅黑" panose="020b0503020204020204" pitchFamily="34" charset="-122"/>
                <a:ea typeface="微软雅黑" panose="020b0503020204020204" pitchFamily="34" charset="-122"/>
              </a:rPr>
              <a:t>       </a:t>
            </a:r>
            <a:r>
              <a:rPr lang="en-US" altLang="zh-CN" sz="1900">
                <a:latin typeface="微软雅黑" panose="020b0503020204020204" pitchFamily="34" charset="-122"/>
                <a:ea typeface="微软雅黑" panose="020b0503020204020204" pitchFamily="34" charset="-122"/>
              </a:rPr>
              <a:t>• </a:t>
            </a:r>
            <a:r>
              <a:rPr lang="zh-CN" altLang="en-US" sz="1900">
                <a:latin typeface="微软雅黑" panose="020b0503020204020204" pitchFamily="34" charset="-122"/>
                <a:ea typeface="微软雅黑" panose="020b0503020204020204" pitchFamily="34" charset="-122"/>
              </a:rPr>
              <a:t>肯定将发生内部</a:t>
            </a:r>
            <a:r>
              <a:rPr lang="zh-CN" altLang="en-US" sz="1900">
                <a:solidFill>
                  <a:srgbClr val="663300"/>
                </a:solidFill>
                <a:latin typeface="微软雅黑" panose="020b0503020204020204" pitchFamily="34" charset="-122"/>
                <a:ea typeface="微软雅黑" panose="020b0503020204020204" pitchFamily="34" charset="-122"/>
              </a:rPr>
              <a:t>冲突</a:t>
            </a:r>
            <a:r>
              <a:rPr lang="zh-CN" altLang="en-US" sz="1900">
                <a:latin typeface="微软雅黑" panose="020b0503020204020204" pitchFamily="34" charset="-122"/>
                <a:ea typeface="微软雅黑" panose="020b0503020204020204" pitchFamily="34" charset="-122"/>
              </a:rPr>
              <a:t>与</a:t>
            </a:r>
            <a:r>
              <a:rPr lang="zh-CN" altLang="en-US" sz="1900">
                <a:solidFill>
                  <a:srgbClr val="663300"/>
                </a:solidFill>
                <a:latin typeface="微软雅黑" panose="020b0503020204020204" pitchFamily="34" charset="-122"/>
                <a:ea typeface="微软雅黑" panose="020b0503020204020204" pitchFamily="34" charset="-122"/>
              </a:rPr>
              <a:t>摩擦</a:t>
            </a:r>
            <a:r>
              <a:rPr lang="zh-CN" altLang="en-US" sz="1900">
                <a:latin typeface="微软雅黑" panose="020b0503020204020204" pitchFamily="34" charset="-122"/>
                <a:ea typeface="微软雅黑" panose="020b0503020204020204" pitchFamily="34" charset="-122"/>
              </a:rPr>
              <a:t>。 </a:t>
            </a:r>
          </a:p>
          <a:p>
            <a:pPr marL="0" indent="0">
              <a:lnSpc>
                <a:spcPct val="160000"/>
              </a:lnSpc>
              <a:spcBef>
                <a:spcPct val="0"/>
              </a:spcBef>
              <a:buNone/>
            </a:pPr>
            <a:r>
              <a:rPr lang="zh-CN" altLang="en-US" sz="1900">
                <a:latin typeface="微软雅黑" panose="020b0503020204020204" pitchFamily="34" charset="-122"/>
                <a:ea typeface="微软雅黑" panose="020b0503020204020204" pitchFamily="34" charset="-122"/>
              </a:rPr>
              <a:t>       </a:t>
            </a:r>
            <a:r>
              <a:rPr lang="en-US" altLang="zh-CN" sz="1900">
                <a:latin typeface="微软雅黑" panose="020b0503020204020204" pitchFamily="34" charset="-122"/>
                <a:ea typeface="微软雅黑" panose="020b0503020204020204" pitchFamily="34" charset="-122"/>
              </a:rPr>
              <a:t>• </a:t>
            </a:r>
            <a:r>
              <a:rPr lang="zh-CN" altLang="en-US" sz="1900">
                <a:latin typeface="微软雅黑" panose="020b0503020204020204" pitchFamily="34" charset="-122"/>
                <a:ea typeface="微软雅黑" panose="020b0503020204020204" pitchFamily="34" charset="-122"/>
              </a:rPr>
              <a:t>肯定要</a:t>
            </a:r>
            <a:r>
              <a:rPr lang="zh-CN" altLang="en-US" sz="1900">
                <a:solidFill>
                  <a:srgbClr val="663300"/>
                </a:solidFill>
                <a:latin typeface="微软雅黑" panose="020b0503020204020204" pitchFamily="34" charset="-122"/>
                <a:ea typeface="微软雅黑" panose="020b0503020204020204" pitchFamily="34" charset="-122"/>
              </a:rPr>
              <a:t>放弃</a:t>
            </a:r>
            <a:r>
              <a:rPr lang="zh-CN" altLang="en-US" sz="1900">
                <a:latin typeface="微软雅黑" panose="020b0503020204020204" pitchFamily="34" charset="-122"/>
                <a:ea typeface="微软雅黑" panose="020b0503020204020204" pitchFamily="34" charset="-122"/>
              </a:rPr>
              <a:t>一些短期利益。 </a:t>
            </a:r>
          </a:p>
          <a:p>
            <a:pPr marL="0" indent="0">
              <a:lnSpc>
                <a:spcPct val="160000"/>
              </a:lnSpc>
              <a:spcBef>
                <a:spcPct val="0"/>
              </a:spcBef>
              <a:buNone/>
            </a:pPr>
            <a:r>
              <a:rPr lang="zh-CN" altLang="en-US" sz="1900">
                <a:latin typeface="微软雅黑" panose="020b0503020204020204" pitchFamily="34" charset="-122"/>
                <a:ea typeface="微软雅黑" panose="020b0503020204020204" pitchFamily="34" charset="-122"/>
              </a:rPr>
              <a:t>       </a:t>
            </a:r>
            <a:r>
              <a:rPr lang="en-US" altLang="zh-CN" sz="1900">
                <a:latin typeface="微软雅黑" panose="020b0503020204020204" pitchFamily="34" charset="-122"/>
                <a:ea typeface="微软雅黑" panose="020b0503020204020204" pitchFamily="34" charset="-122"/>
              </a:rPr>
              <a:t>• </a:t>
            </a:r>
            <a:r>
              <a:rPr lang="zh-CN" altLang="en-US" sz="1900">
                <a:latin typeface="微软雅黑" panose="020b0503020204020204" pitchFamily="34" charset="-122"/>
                <a:ea typeface="微软雅黑" panose="020b0503020204020204" pitchFamily="34" charset="-122"/>
              </a:rPr>
              <a:t>肯定会让所有的人</a:t>
            </a:r>
            <a:r>
              <a:rPr lang="zh-CN" altLang="en-US" sz="1900">
                <a:solidFill>
                  <a:srgbClr val="663300"/>
                </a:solidFill>
                <a:latin typeface="微软雅黑" panose="020b0503020204020204" pitchFamily="34" charset="-122"/>
                <a:ea typeface="微软雅黑" panose="020b0503020204020204" pitchFamily="34" charset="-122"/>
              </a:rPr>
              <a:t>难受</a:t>
            </a:r>
            <a:r>
              <a:rPr lang="zh-CN" altLang="en-US" sz="1900">
                <a:latin typeface="微软雅黑" panose="020b0503020204020204" pitchFamily="34" charset="-122"/>
                <a:ea typeface="微软雅黑" panose="020b0503020204020204" pitchFamily="34" charset="-122"/>
              </a:rPr>
              <a:t>一阵子。 </a:t>
            </a:r>
          </a:p>
          <a:p>
            <a:pPr marL="0" indent="0">
              <a:lnSpc>
                <a:spcPct val="160000"/>
              </a:lnSpc>
              <a:spcBef>
                <a:spcPct val="0"/>
              </a:spcBef>
              <a:buNone/>
            </a:pPr>
            <a:r>
              <a:rPr lang="zh-CN" altLang="en-US" sz="1900">
                <a:latin typeface="微软雅黑" panose="020b0503020204020204" pitchFamily="34" charset="-122"/>
                <a:ea typeface="微软雅黑" panose="020b0503020204020204" pitchFamily="34" charset="-122"/>
              </a:rPr>
              <a:t>       </a:t>
            </a:r>
            <a:r>
              <a:rPr lang="en-US" altLang="zh-CN" sz="1900">
                <a:latin typeface="微软雅黑" panose="020b0503020204020204" pitchFamily="34" charset="-122"/>
                <a:ea typeface="微软雅黑" panose="020b0503020204020204" pitchFamily="34" charset="-122"/>
              </a:rPr>
              <a:t>• </a:t>
            </a:r>
            <a:r>
              <a:rPr lang="zh-CN" altLang="en-US" sz="1900">
                <a:latin typeface="微软雅黑" panose="020b0503020204020204" pitchFamily="34" charset="-122"/>
                <a:ea typeface="微软雅黑" panose="020b0503020204020204" pitchFamily="34" charset="-122"/>
              </a:rPr>
              <a:t>肯定得</a:t>
            </a:r>
            <a:r>
              <a:rPr lang="zh-CN" altLang="en-US" sz="1900">
                <a:solidFill>
                  <a:srgbClr val="663300"/>
                </a:solidFill>
                <a:latin typeface="微软雅黑" panose="020b0503020204020204" pitchFamily="34" charset="-122"/>
                <a:ea typeface="微软雅黑" panose="020b0503020204020204" pitchFamily="34" charset="-122"/>
              </a:rPr>
              <a:t>重新分配</a:t>
            </a:r>
            <a:r>
              <a:rPr lang="zh-CN" altLang="en-US" sz="1900">
                <a:latin typeface="微软雅黑" panose="020b0503020204020204" pitchFamily="34" charset="-122"/>
                <a:ea typeface="微软雅黑" panose="020b0503020204020204" pitchFamily="34" charset="-122"/>
              </a:rPr>
              <a:t>资源。 </a:t>
            </a:r>
            <a:endParaRPr lang="en-US" altLang="zh-CN" sz="1900">
              <a:latin typeface="微软雅黑" panose="020b0503020204020204" pitchFamily="34" charset="-122"/>
              <a:ea typeface="微软雅黑" panose="020b0503020204020204" pitchFamily="34" charset="-122"/>
            </a:endParaRPr>
          </a:p>
          <a:p>
            <a:pPr marL="0" indent="0">
              <a:lnSpc>
                <a:spcPct val="170000"/>
              </a:lnSpc>
              <a:spcBef>
                <a:spcPct val="0"/>
              </a:spcBef>
              <a:buNone/>
              <a:tabLst>
                <a:tab pos="1341438"/>
              </a:tabLst>
            </a:pPr>
            <a:r>
              <a:rPr lang="zh-CN" altLang="en-US" sz="1900" b="1">
                <a:solidFill>
                  <a:srgbClr val="00A700"/>
                </a:solidFill>
                <a:latin typeface="微软雅黑" panose="020b0503020204020204" pitchFamily="34" charset="-122"/>
                <a:ea typeface="微软雅黑" panose="020b0503020204020204" pitchFamily="34" charset="-122"/>
              </a:rPr>
              <a:t>变革的关键</a:t>
            </a:r>
            <a:endParaRPr lang="en-US" altLang="zh-CN" sz="1900" b="1">
              <a:solidFill>
                <a:srgbClr val="00A700"/>
              </a:solidFill>
              <a:latin typeface="微软雅黑" panose="020b0503020204020204" pitchFamily="34" charset="-122"/>
              <a:ea typeface="微软雅黑" panose="020b0503020204020204" pitchFamily="34" charset="-122"/>
            </a:endParaRPr>
          </a:p>
          <a:p>
            <a:pPr marL="0" indent="0">
              <a:lnSpc>
                <a:spcPct val="170000"/>
              </a:lnSpc>
              <a:spcBef>
                <a:spcPct val="0"/>
              </a:spcBef>
              <a:buNone/>
              <a:tabLst>
                <a:tab pos="1341438"/>
              </a:tabLst>
            </a:pPr>
            <a:r>
              <a:rPr lang="en-US" altLang="zh-CN" sz="1900">
                <a:latin typeface="微软雅黑" panose="020b0503020204020204" pitchFamily="34" charset="-122"/>
                <a:ea typeface="微软雅黑" panose="020b0503020204020204" pitchFamily="34" charset="-122"/>
              </a:rPr>
              <a:t>       • </a:t>
            </a:r>
            <a:r>
              <a:rPr lang="zh-CN" altLang="en-US" sz="1900">
                <a:latin typeface="微软雅黑" panose="020b0503020204020204" pitchFamily="34" charset="-122"/>
                <a:ea typeface="微软雅黑" panose="020b0503020204020204" pitchFamily="34" charset="-122"/>
              </a:rPr>
              <a:t>领导班子的</a:t>
            </a:r>
            <a:r>
              <a:rPr lang="zh-CN" altLang="en-US" sz="1900">
                <a:solidFill>
                  <a:srgbClr val="663300"/>
                </a:solidFill>
                <a:latin typeface="微软雅黑" panose="020b0503020204020204" pitchFamily="34" charset="-122"/>
                <a:ea typeface="微软雅黑" panose="020b0503020204020204" pitchFamily="34" charset="-122"/>
              </a:rPr>
              <a:t>强势作风</a:t>
            </a:r>
            <a:r>
              <a:rPr lang="zh-CN" altLang="en-US" sz="1900">
                <a:latin typeface="微软雅黑" panose="020b0503020204020204" pitchFamily="34" charset="-122"/>
                <a:ea typeface="微软雅黑" panose="020b0503020204020204" pitchFamily="34" charset="-122"/>
              </a:rPr>
              <a:t>与</a:t>
            </a:r>
            <a:r>
              <a:rPr lang="zh-CN" altLang="en-US" sz="1900">
                <a:solidFill>
                  <a:srgbClr val="663300"/>
                </a:solidFill>
                <a:latin typeface="微软雅黑" panose="020b0503020204020204" pitchFamily="34" charset="-122"/>
                <a:ea typeface="微软雅黑" panose="020b0503020204020204" pitchFamily="34" charset="-122"/>
              </a:rPr>
              <a:t>紧盯不懈</a:t>
            </a:r>
            <a:r>
              <a:rPr lang="zh-CN" altLang="en-US" sz="1900">
                <a:latin typeface="微软雅黑" panose="020b0503020204020204" pitchFamily="34" charset="-122"/>
                <a:ea typeface="微软雅黑" panose="020b0503020204020204" pitchFamily="34" charset="-122"/>
              </a:rPr>
              <a:t>。 </a:t>
            </a:r>
          </a:p>
          <a:p>
            <a:pPr marL="0" indent="0">
              <a:lnSpc>
                <a:spcPct val="170000"/>
              </a:lnSpc>
              <a:spcBef>
                <a:spcPct val="0"/>
              </a:spcBef>
              <a:buNone/>
              <a:tabLst>
                <a:tab pos="1341438"/>
              </a:tabLst>
            </a:pPr>
            <a:r>
              <a:rPr lang="zh-CN" altLang="en-US" sz="1900">
                <a:latin typeface="微软雅黑" panose="020b0503020204020204" pitchFamily="34" charset="-122"/>
                <a:ea typeface="微软雅黑" panose="020b0503020204020204" pitchFamily="34" charset="-122"/>
              </a:rPr>
              <a:t>       </a:t>
            </a:r>
            <a:r>
              <a:rPr lang="en-US" altLang="zh-CN" sz="1900">
                <a:latin typeface="微软雅黑" panose="020b0503020204020204" pitchFamily="34" charset="-122"/>
                <a:ea typeface="微软雅黑" panose="020b0503020204020204" pitchFamily="34" charset="-122"/>
              </a:rPr>
              <a:t>• </a:t>
            </a:r>
            <a:r>
              <a:rPr lang="zh-CN" altLang="en-US" sz="1900">
                <a:latin typeface="微软雅黑" panose="020b0503020204020204" pitchFamily="34" charset="-122"/>
                <a:ea typeface="微软雅黑" panose="020b0503020204020204" pitchFamily="34" charset="-122"/>
              </a:rPr>
              <a:t>一切</a:t>
            </a:r>
            <a:r>
              <a:rPr lang="zh-CN" altLang="en-US" sz="1900">
                <a:solidFill>
                  <a:srgbClr val="663300"/>
                </a:solidFill>
                <a:latin typeface="微软雅黑" panose="020b0503020204020204" pitchFamily="34" charset="-122"/>
                <a:ea typeface="微软雅黑" panose="020b0503020204020204" pitchFamily="34" charset="-122"/>
              </a:rPr>
              <a:t>配套措施</a:t>
            </a:r>
            <a:r>
              <a:rPr lang="zh-CN" altLang="en-US" sz="1900">
                <a:latin typeface="微软雅黑" panose="020b0503020204020204" pitchFamily="34" charset="-122"/>
                <a:ea typeface="微软雅黑" panose="020b0503020204020204" pitchFamily="34" charset="-122"/>
              </a:rPr>
              <a:t>，即使是</a:t>
            </a:r>
            <a:r>
              <a:rPr lang="zh-CN" altLang="en-US" sz="1900">
                <a:solidFill>
                  <a:srgbClr val="663300"/>
                </a:solidFill>
                <a:latin typeface="微软雅黑" panose="020b0503020204020204" pitchFamily="34" charset="-122"/>
                <a:ea typeface="微软雅黑" panose="020b0503020204020204" pitchFamily="34" charset="-122"/>
              </a:rPr>
              <a:t>制度</a:t>
            </a:r>
            <a:r>
              <a:rPr lang="zh-CN" altLang="en-US" sz="1900">
                <a:latin typeface="微软雅黑" panose="020b0503020204020204" pitchFamily="34" charset="-122"/>
                <a:ea typeface="微软雅黑" panose="020b0503020204020204" pitchFamily="34" charset="-122"/>
              </a:rPr>
              <a:t>，都 要迎合变革。</a:t>
            </a:r>
          </a:p>
          <a:p>
            <a:pPr marL="0" indent="0">
              <a:lnSpc>
                <a:spcPct val="170000"/>
              </a:lnSpc>
              <a:spcBef>
                <a:spcPct val="0"/>
              </a:spcBef>
              <a:buNone/>
              <a:tabLst>
                <a:tab pos="1341438"/>
              </a:tabLst>
            </a:pPr>
            <a:r>
              <a:rPr lang="zh-CN" altLang="en-US" sz="1900">
                <a:latin typeface="微软雅黑" panose="020b0503020204020204" pitchFamily="34" charset="-122"/>
                <a:ea typeface="微软雅黑" panose="020b0503020204020204" pitchFamily="34" charset="-122"/>
              </a:rPr>
              <a:t>       </a:t>
            </a:r>
            <a:r>
              <a:rPr lang="en-US" altLang="zh-CN" sz="1900">
                <a:latin typeface="微软雅黑" panose="020b0503020204020204" pitchFamily="34" charset="-122"/>
                <a:ea typeface="微软雅黑" panose="020b0503020204020204" pitchFamily="34" charset="-122"/>
              </a:rPr>
              <a:t>• </a:t>
            </a:r>
            <a:r>
              <a:rPr lang="zh-CN" altLang="en-US" sz="1900">
                <a:latin typeface="微软雅黑" panose="020b0503020204020204" pitchFamily="34" charset="-122"/>
                <a:ea typeface="微软雅黑" panose="020b0503020204020204" pitchFamily="34" charset="-122"/>
              </a:rPr>
              <a:t>变革内容的事前</a:t>
            </a:r>
            <a:r>
              <a:rPr lang="zh-CN" altLang="en-US" sz="1900">
                <a:solidFill>
                  <a:srgbClr val="663300"/>
                </a:solidFill>
                <a:latin typeface="微软雅黑" panose="020b0503020204020204" pitchFamily="34" charset="-122"/>
                <a:ea typeface="微软雅黑" panose="020b0503020204020204" pitchFamily="34" charset="-122"/>
              </a:rPr>
              <a:t>沟通</a:t>
            </a:r>
            <a:r>
              <a:rPr lang="zh-CN" altLang="en-US" sz="1900">
                <a:latin typeface="微软雅黑" panose="020b0503020204020204" pitchFamily="34" charset="-122"/>
                <a:ea typeface="微软雅黑" panose="020b0503020204020204" pitchFamily="34" charset="-122"/>
              </a:rPr>
              <a:t>、事中</a:t>
            </a:r>
            <a:r>
              <a:rPr lang="zh-CN" altLang="en-US" sz="1900">
                <a:solidFill>
                  <a:srgbClr val="663300"/>
                </a:solidFill>
                <a:latin typeface="微软雅黑" panose="020b0503020204020204" pitchFamily="34" charset="-122"/>
                <a:ea typeface="微软雅黑" panose="020b0503020204020204" pitchFamily="34" charset="-122"/>
              </a:rPr>
              <a:t>观察</a:t>
            </a:r>
            <a:r>
              <a:rPr lang="zh-CN" altLang="en-US" sz="1900">
                <a:latin typeface="微软雅黑" panose="020b0503020204020204" pitchFamily="34" charset="-122"/>
                <a:ea typeface="微软雅黑" panose="020b0503020204020204" pitchFamily="34" charset="-122"/>
              </a:rPr>
              <a:t>与事后</a:t>
            </a:r>
            <a:r>
              <a:rPr lang="zh-CN" altLang="en-US" sz="1900">
                <a:solidFill>
                  <a:srgbClr val="663300"/>
                </a:solidFill>
                <a:latin typeface="微软雅黑" panose="020b0503020204020204" pitchFamily="34" charset="-122"/>
                <a:ea typeface="微软雅黑" panose="020b0503020204020204" pitchFamily="34" charset="-122"/>
              </a:rPr>
              <a:t>修正</a:t>
            </a:r>
            <a:r>
              <a:rPr lang="zh-CN" altLang="en-US" sz="1900">
                <a:latin typeface="微软雅黑" panose="020b0503020204020204" pitchFamily="34" charset="-122"/>
                <a:ea typeface="微软雅黑" panose="020b0503020204020204" pitchFamily="34" charset="-122"/>
              </a:rPr>
              <a:t>。</a:t>
            </a:r>
          </a:p>
          <a:p>
            <a:pPr marL="0" indent="0">
              <a:lnSpc>
                <a:spcPct val="170000"/>
              </a:lnSpc>
              <a:spcBef>
                <a:spcPct val="0"/>
              </a:spcBef>
              <a:buNone/>
              <a:tabLst>
                <a:tab pos="1341438"/>
              </a:tabLst>
            </a:pPr>
            <a:r>
              <a:rPr lang="zh-CN" altLang="en-US" sz="1900">
                <a:latin typeface="微软雅黑" panose="020b0503020204020204" pitchFamily="34" charset="-122"/>
                <a:ea typeface="微软雅黑" panose="020b0503020204020204" pitchFamily="34" charset="-122"/>
              </a:rPr>
              <a:t>       </a:t>
            </a:r>
            <a:r>
              <a:rPr lang="en-US" altLang="zh-CN" sz="1900">
                <a:latin typeface="微软雅黑" panose="020b0503020204020204" pitchFamily="34" charset="-122"/>
                <a:ea typeface="微软雅黑" panose="020b0503020204020204" pitchFamily="34" charset="-122"/>
              </a:rPr>
              <a:t>• </a:t>
            </a:r>
            <a:r>
              <a:rPr lang="zh-CN" altLang="en-US" sz="1900">
                <a:latin typeface="微软雅黑" panose="020b0503020204020204" pitchFamily="34" charset="-122"/>
                <a:ea typeface="微软雅黑" panose="020b0503020204020204" pitchFamily="34" charset="-122"/>
              </a:rPr>
              <a:t>遇到障碍或阻力，立刻</a:t>
            </a:r>
            <a:r>
              <a:rPr lang="zh-CN" altLang="en-US" sz="1900">
                <a:solidFill>
                  <a:srgbClr val="663300"/>
                </a:solidFill>
                <a:latin typeface="微软雅黑" panose="020b0503020204020204" pitchFamily="34" charset="-122"/>
                <a:ea typeface="微软雅黑" panose="020b0503020204020204" pitchFamily="34" charset="-122"/>
              </a:rPr>
              <a:t>解决</a:t>
            </a:r>
            <a:r>
              <a:rPr lang="zh-CN" altLang="en-US" sz="1900">
                <a:latin typeface="微软雅黑" panose="020b0503020204020204" pitchFamily="34" charset="-122"/>
                <a:ea typeface="微软雅黑" panose="020b0503020204020204" pitchFamily="34" charset="-122"/>
              </a:rPr>
              <a:t>或</a:t>
            </a:r>
            <a:r>
              <a:rPr lang="zh-CN" altLang="en-US" sz="1900">
                <a:solidFill>
                  <a:srgbClr val="663300"/>
                </a:solidFill>
                <a:latin typeface="微软雅黑" panose="020b0503020204020204" pitchFamily="34" charset="-122"/>
                <a:ea typeface="微软雅黑" panose="020b0503020204020204" pitchFamily="34" charset="-122"/>
              </a:rPr>
              <a:t>调整</a:t>
            </a:r>
            <a:r>
              <a:rPr lang="zh-CN" altLang="en-US" sz="1900">
                <a:latin typeface="微软雅黑" panose="020b0503020204020204" pitchFamily="34" charset="-122"/>
                <a:ea typeface="微软雅黑" panose="020b0503020204020204" pitchFamily="34" charset="-122"/>
              </a:rPr>
              <a:t>。如果是错误，就</a:t>
            </a:r>
            <a:r>
              <a:rPr lang="zh-CN" altLang="en-US" sz="1900">
                <a:solidFill>
                  <a:srgbClr val="663300"/>
                </a:solidFill>
                <a:latin typeface="微软雅黑" panose="020b0503020204020204" pitchFamily="34" charset="-122"/>
                <a:ea typeface="微软雅黑" panose="020b0503020204020204" pitchFamily="34" charset="-122"/>
              </a:rPr>
              <a:t>立马叫停</a:t>
            </a:r>
            <a:r>
              <a:rPr lang="zh-CN" altLang="en-US" sz="1900">
                <a:latin typeface="微软雅黑" panose="020b0503020204020204" pitchFamily="34" charset="-122"/>
                <a:ea typeface="微软雅黑" panose="020b0503020204020204" pitchFamily="34" charset="-122"/>
              </a:rPr>
              <a:t>。</a:t>
            </a:r>
          </a:p>
          <a:p>
            <a:pPr marL="0" indent="0">
              <a:lnSpc>
                <a:spcPct val="160000"/>
              </a:lnSpc>
              <a:spcBef>
                <a:spcPct val="0"/>
              </a:spcBef>
              <a:buNone/>
            </a:pPr>
            <a:endParaRPr lang="zh-CN" altLang="en-US" sz="1800" b="1">
              <a:latin typeface="微软雅黑" panose="020b0503020204020204" pitchFamily="34" charset="-122"/>
              <a:ea typeface="微软雅黑" panose="020b0503020204020204" pitchFamily="34" charset="-122"/>
            </a:endParaRPr>
          </a:p>
          <a:p>
            <a:pPr>
              <a:lnSpc>
                <a:spcPct val="180000"/>
              </a:lnSpc>
              <a:buFontTx/>
              <a:buNone/>
            </a:pPr>
            <a:endParaRPr lang="en-US" altLang="zh-CN" sz="1800" b="1">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596053972"/>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p:cNvGrpSpPr/>
          <p:nvPr/>
        </p:nvGrpSpPr>
        <p:grpSpPr>
          <a:xfrm>
            <a:off x="2454275" y="2546500"/>
            <a:ext cx="7162800" cy="3906837"/>
            <a:chOff x="820738" y="2354263"/>
            <a:chExt cx="7162800" cy="3906837"/>
          </a:xfrm>
        </p:grpSpPr>
        <p:sp>
          <p:nvSpPr>
            <p:cNvPr id="5" name="Oval 3"/>
            <p:cNvSpPr>
              <a:spLocks noChangeArrowheads="1"/>
            </p:cNvSpPr>
            <p:nvPr/>
          </p:nvSpPr>
          <p:spPr bwMode="auto">
            <a:xfrm>
              <a:off x="820738" y="2354263"/>
              <a:ext cx="7162800" cy="3906837"/>
            </a:xfrm>
            <a:prstGeom prst="ellipse">
              <a:avLst/>
            </a:prstGeom>
            <a:noFill/>
            <a:ln w="25400">
              <a:solidFill>
                <a:schemeClr val="tx1"/>
              </a:solidFill>
              <a:round/>
            </a:ln>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6" name="Oval 4"/>
            <p:cNvSpPr>
              <a:spLocks noChangeArrowheads="1"/>
            </p:cNvSpPr>
            <p:nvPr/>
          </p:nvSpPr>
          <p:spPr bwMode="auto">
            <a:xfrm>
              <a:off x="1879547" y="2790329"/>
              <a:ext cx="5114974" cy="2943940"/>
            </a:xfrm>
            <a:prstGeom prst="ellipse">
              <a:avLst/>
            </a:prstGeom>
            <a:noFill/>
            <a:ln w="25400">
              <a:solidFill>
                <a:schemeClr val="tx1"/>
              </a:solidFill>
              <a:round/>
            </a:ln>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7" name="Line 5"/>
            <p:cNvSpPr>
              <a:spLocks noChangeShapeType="1"/>
            </p:cNvSpPr>
            <p:nvPr/>
          </p:nvSpPr>
          <p:spPr bwMode="auto">
            <a:xfrm>
              <a:off x="2674100" y="4821155"/>
              <a:ext cx="3594958" cy="39995"/>
            </a:xfrm>
            <a:prstGeom prst="line">
              <a:avLst/>
            </a:prstGeom>
            <a:noFill/>
            <a:ln w="12700">
              <a:solidFill>
                <a:schemeClr val="tx1"/>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8" name="Freeform 6"/>
            <p:cNvSpPr/>
            <p:nvPr/>
          </p:nvSpPr>
          <p:spPr bwMode="auto">
            <a:xfrm>
              <a:off x="2524199" y="3004828"/>
              <a:ext cx="3785264" cy="2543390"/>
            </a:xfrm>
            <a:custGeom>
              <a:gdLst>
                <a:gd name="T0" fmla="*/ 189 w 2617"/>
                <a:gd name="T1" fmla="*/ 1799 h 2029"/>
                <a:gd name="T2" fmla="*/ 2041 w 2617"/>
                <a:gd name="T3" fmla="*/ 0 h 2029"/>
                <a:gd name="T4" fmla="*/ 4120 w 2617"/>
                <a:gd name="T5" fmla="*/ 1921 h 2029"/>
                <a:gd name="T6" fmla="*/ 0 w 2617"/>
                <a:gd name="T7" fmla="*/ 610 h 2029"/>
                <a:gd name="T8" fmla="*/ 4083 w 2617"/>
                <a:gd name="T9" fmla="*/ 610 h 2029"/>
                <a:gd name="T10" fmla="*/ 2136 w 2617"/>
                <a:gd name="T11" fmla="*/ 2577 h 2029"/>
                <a:gd name="T12" fmla="*/ 57 w 2617"/>
                <a:gd name="T13" fmla="*/ 610 h 2029"/>
                <a:gd name="T14" fmla="*/ 0 60000 65536"/>
                <a:gd name="T15" fmla="*/ 0 60000 65536"/>
                <a:gd name="T16" fmla="*/ 0 60000 65536"/>
                <a:gd name="T17" fmla="*/ 0 60000 65536"/>
                <a:gd name="T18" fmla="*/ 0 60000 65536"/>
                <a:gd name="T19" fmla="*/ 0 60000 65536"/>
                <a:gd name="T20" fmla="*/ 0 60000 65536"/>
                <a:gd name="T21" fmla="*/ 0 w 2617"/>
                <a:gd name="T22" fmla="*/ 0 h 2029"/>
                <a:gd name="T23" fmla="*/ 2617 w 2617"/>
                <a:gd name="T24" fmla="*/ 2029 h 2029"/>
              </a:gdLst>
              <a:cxnLst>
                <a:cxn ang="T14">
                  <a:pos x="T0" y="T1"/>
                </a:cxn>
                <a:cxn ang="T15">
                  <a:pos x="T2" y="T3"/>
                </a:cxn>
                <a:cxn ang="T16">
                  <a:pos x="T4" y="T5"/>
                </a:cxn>
                <a:cxn ang="T17">
                  <a:pos x="T6" y="T7"/>
                </a:cxn>
                <a:cxn ang="T18">
                  <a:pos x="T8" y="T9"/>
                </a:cxn>
                <a:cxn ang="T19">
                  <a:pos x="T10" y="T11"/>
                </a:cxn>
                <a:cxn ang="T20">
                  <a:pos x="T12" y="T13"/>
                </a:cxn>
              </a:cxnLst>
              <a:rect l="T21" t="T22" r="T23" b="T24"/>
              <a:pathLst>
                <a:path w="2617" h="2029">
                  <a:moveTo>
                    <a:pt x="120" y="1416"/>
                  </a:moveTo>
                  <a:lnTo>
                    <a:pt x="1296" y="0"/>
                  </a:lnTo>
                  <a:lnTo>
                    <a:pt x="2616" y="1512"/>
                  </a:lnTo>
                  <a:lnTo>
                    <a:pt x="0" y="480"/>
                  </a:lnTo>
                  <a:lnTo>
                    <a:pt x="2592" y="480"/>
                  </a:lnTo>
                  <a:lnTo>
                    <a:pt x="1356" y="2028"/>
                  </a:lnTo>
                  <a:lnTo>
                    <a:pt x="36" y="480"/>
                  </a:lnTo>
                </a:path>
              </a:pathLst>
            </a:custGeom>
            <a:noFill/>
            <a:ln w="12700" cap="rnd">
              <a:solidFill>
                <a:schemeClr val="tx1"/>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 name="Freeform 7"/>
            <p:cNvSpPr/>
            <p:nvPr/>
          </p:nvSpPr>
          <p:spPr bwMode="auto">
            <a:xfrm>
              <a:off x="2666536" y="3622998"/>
              <a:ext cx="3559361" cy="1175011"/>
            </a:xfrm>
            <a:custGeom>
              <a:gdLst>
                <a:gd name="T0" fmla="*/ 0 w 2461"/>
                <a:gd name="T1" fmla="*/ 1190 h 937"/>
                <a:gd name="T2" fmla="*/ 3874 w 2461"/>
                <a:gd name="T3" fmla="*/ 0 h 937"/>
                <a:gd name="T4" fmla="*/ 0 60000 65536"/>
                <a:gd name="T5" fmla="*/ 0 60000 65536"/>
                <a:gd name="T6" fmla="*/ 0 w 2461"/>
                <a:gd name="T7" fmla="*/ 0 h 937"/>
                <a:gd name="T8" fmla="*/ 2461 w 2461"/>
                <a:gd name="T9" fmla="*/ 937 h 937"/>
              </a:gdLst>
              <a:cxnLst>
                <a:cxn ang="T4">
                  <a:pos x="T0" y="T1"/>
                </a:cxn>
                <a:cxn ang="T5">
                  <a:pos x="T2" y="T3"/>
                </a:cxn>
              </a:cxnLst>
              <a:rect l="T6" t="T7" r="T8" b="T9"/>
              <a:pathLst>
                <a:path w="2461" h="937">
                  <a:moveTo>
                    <a:pt x="0" y="936"/>
                  </a:moveTo>
                  <a:lnTo>
                    <a:pt x="2460" y="0"/>
                  </a:lnTo>
                </a:path>
              </a:pathLst>
            </a:custGeom>
            <a:noFill/>
            <a:ln w="12700" cap="rnd">
              <a:solidFill>
                <a:schemeClr val="tx1"/>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10" name="Line 8"/>
            <p:cNvSpPr>
              <a:spLocks noChangeShapeType="1"/>
            </p:cNvSpPr>
            <p:nvPr/>
          </p:nvSpPr>
          <p:spPr bwMode="auto">
            <a:xfrm flipH="1">
              <a:off x="4458819" y="3026120"/>
              <a:ext cx="0" cy="2472357"/>
            </a:xfrm>
            <a:prstGeom prst="line">
              <a:avLst/>
            </a:prstGeom>
            <a:noFill/>
            <a:ln w="12700">
              <a:solidFill>
                <a:schemeClr val="tx1"/>
              </a:solidFill>
              <a:round/>
            </a:ln>
            <a:extLst>
              <a:ext uri="{909E8E84-426E-40DD-AFC4-6F175D3DCCD1}">
                <a14:hiddenFill xmlns:a14="http://schemas.microsoft.com/office/drawing/2010/main">
                  <a:no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11" name="Rectangle 9"/>
            <p:cNvSpPr>
              <a:spLocks noChangeArrowheads="1"/>
            </p:cNvSpPr>
            <p:nvPr/>
          </p:nvSpPr>
          <p:spPr bwMode="auto">
            <a:xfrm>
              <a:off x="3755019" y="2499289"/>
              <a:ext cx="1281958" cy="596878"/>
            </a:xfrm>
            <a:prstGeom prst="roundRect">
              <a:avLst/>
            </a:prstGeom>
          </p:spPr>
          <p:style>
            <a:lnRef idx="0">
              <a:schemeClr val="accent1"/>
            </a:lnRef>
            <a:fillRef idx="3">
              <a:schemeClr val="accent1"/>
            </a:fillRef>
            <a:effectRef idx="3">
              <a:schemeClr val="accent1"/>
            </a:effectRef>
            <a:fontRef idx="minor">
              <a:schemeClr val="lt1"/>
            </a:fontRef>
          </p:style>
          <p:txBody>
            <a:bodyPr wrap="none" lIns="90488" tIns="137160" rIns="90488" bIns="44450"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ctr"/>
              <a:r>
                <a:rPr lang="zh-CN" altLang="en-US" sz="1800" b="1">
                  <a:solidFill>
                    <a:schemeClr val="bg1"/>
                  </a:solidFill>
                  <a:latin typeface="微软雅黑" panose="020b0503020204020204" pitchFamily="34" charset="-122"/>
                  <a:ea typeface="微软雅黑" panose="020b0503020204020204" pitchFamily="34" charset="-122"/>
                </a:rPr>
                <a:t>战略变革</a:t>
              </a:r>
            </a:p>
          </p:txBody>
        </p:sp>
        <p:sp>
          <p:nvSpPr>
            <p:cNvPr id="12" name="Rectangle 10"/>
            <p:cNvSpPr>
              <a:spLocks noChangeArrowheads="1"/>
            </p:cNvSpPr>
            <p:nvPr/>
          </p:nvSpPr>
          <p:spPr bwMode="auto">
            <a:xfrm>
              <a:off x="3871805" y="5435309"/>
              <a:ext cx="1247061" cy="619569"/>
            </a:xfrm>
            <a:prstGeom prst="roundRect">
              <a:avLst/>
            </a:prstGeom>
            <a:solidFill>
              <a:schemeClr val="accent6">
                <a:lumMod val="50000"/>
              </a:schemeClr>
            </a:solidFill>
          </p:spPr>
          <p:style>
            <a:lnRef idx="0">
              <a:schemeClr val="accent6"/>
            </a:lnRef>
            <a:fillRef idx="3">
              <a:schemeClr val="accent6"/>
            </a:fillRef>
            <a:effectRef idx="3">
              <a:schemeClr val="accent6"/>
            </a:effectRef>
            <a:fontRef idx="minor">
              <a:schemeClr val="lt1"/>
            </a:fontRef>
          </p:style>
          <p:txBody>
            <a:bodyPr wrap="none" lIns="90488" tIns="137160" rIns="90488" bIns="44450"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r>
                <a:rPr lang="zh-CN" altLang="en-US" sz="1800" b="1">
                  <a:solidFill>
                    <a:schemeClr val="bg1"/>
                  </a:solidFill>
                  <a:latin typeface="微软雅黑" panose="020b0503020204020204" pitchFamily="34" charset="-122"/>
                  <a:ea typeface="微软雅黑" panose="020b0503020204020204" pitchFamily="34" charset="-122"/>
                </a:rPr>
                <a:t> 流程变革</a:t>
              </a:r>
            </a:p>
          </p:txBody>
        </p:sp>
        <p:sp>
          <p:nvSpPr>
            <p:cNvPr id="13" name="Rectangle 11"/>
            <p:cNvSpPr>
              <a:spLocks noChangeArrowheads="1"/>
            </p:cNvSpPr>
            <p:nvPr/>
          </p:nvSpPr>
          <p:spPr bwMode="auto">
            <a:xfrm>
              <a:off x="1379069" y="3304335"/>
              <a:ext cx="1177270" cy="607730"/>
            </a:xfrm>
            <a:prstGeom prst="roundRect">
              <a:avLst/>
            </a:prstGeom>
            <a:solidFill>
              <a:schemeClr val="accent3">
                <a:lumMod val="75000"/>
              </a:schemeClr>
            </a:solidFill>
          </p:spPr>
          <p:style>
            <a:lnRef idx="0">
              <a:schemeClr val="accent3"/>
            </a:lnRef>
            <a:fillRef idx="3">
              <a:schemeClr val="accent3"/>
            </a:fillRef>
            <a:effectRef idx="3">
              <a:schemeClr val="accent3"/>
            </a:effectRef>
            <a:fontRef idx="minor">
              <a:schemeClr val="lt1"/>
            </a:fontRef>
          </p:style>
          <p:txBody>
            <a:bodyPr wrap="none" lIns="90488" tIns="137160" rIns="90488" bIns="44450"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ctr"/>
              <a:r>
                <a:rPr lang="zh-CN" altLang="en-US" sz="1800" b="1">
                  <a:solidFill>
                    <a:schemeClr val="bg1"/>
                  </a:solidFill>
                  <a:latin typeface="微软雅黑" panose="020b0503020204020204" pitchFamily="34" charset="-122"/>
                  <a:ea typeface="微软雅黑" panose="020b0503020204020204" pitchFamily="34" charset="-122"/>
                </a:rPr>
                <a:t>人的变革</a:t>
              </a:r>
            </a:p>
          </p:txBody>
        </p:sp>
        <p:sp>
          <p:nvSpPr>
            <p:cNvPr id="14" name="Rectangle 12"/>
            <p:cNvSpPr>
              <a:spLocks noChangeArrowheads="1"/>
            </p:cNvSpPr>
            <p:nvPr/>
          </p:nvSpPr>
          <p:spPr bwMode="auto">
            <a:xfrm>
              <a:off x="1218054" y="4522755"/>
              <a:ext cx="1627560" cy="676790"/>
            </a:xfrm>
            <a:prstGeom prst="roundRect">
              <a:avLst/>
            </a:prstGeom>
            <a:solidFill>
              <a:schemeClr val="accent4">
                <a:lumMod val="75000"/>
              </a:schemeClr>
            </a:solidFill>
          </p:spPr>
          <p:style>
            <a:lnRef idx="0">
              <a:schemeClr val="accent4"/>
            </a:lnRef>
            <a:fillRef idx="3">
              <a:schemeClr val="accent4"/>
            </a:fillRef>
            <a:effectRef idx="3">
              <a:schemeClr val="accent4"/>
            </a:effectRef>
            <a:fontRef idx="minor">
              <a:schemeClr val="lt1"/>
            </a:fontRef>
          </p:style>
          <p:txBody>
            <a:bodyPr wrap="none" lIns="90488" tIns="137160" rIns="90488" bIns="44450"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ctr"/>
              <a:r>
                <a:rPr lang="zh-CN" altLang="en-US" sz="1800" b="1">
                  <a:solidFill>
                    <a:srgbClr val="FFFFFF"/>
                  </a:solidFill>
                  <a:latin typeface="微软雅黑" panose="020b0503020204020204" pitchFamily="34" charset="-122"/>
                  <a:ea typeface="微软雅黑" panose="020b0503020204020204" pitchFamily="34" charset="-122"/>
                </a:rPr>
                <a:t>企业文化变革</a:t>
              </a:r>
              <a:endParaRPr lang="zh-CN" altLang="en-US" sz="1800" b="1">
                <a:solidFill>
                  <a:srgbClr val="000000"/>
                </a:solidFill>
                <a:latin typeface="微软雅黑" panose="020b0503020204020204" pitchFamily="34" charset="-122"/>
                <a:ea typeface="微软雅黑" panose="020b0503020204020204" pitchFamily="34" charset="-122"/>
              </a:endParaRPr>
            </a:p>
          </p:txBody>
        </p:sp>
        <p:sp>
          <p:nvSpPr>
            <p:cNvPr id="15" name="Rectangle 13"/>
            <p:cNvSpPr>
              <a:spLocks noChangeArrowheads="1"/>
            </p:cNvSpPr>
            <p:nvPr/>
          </p:nvSpPr>
          <p:spPr bwMode="auto">
            <a:xfrm>
              <a:off x="6225897" y="4593562"/>
              <a:ext cx="1350831" cy="614636"/>
            </a:xfrm>
            <a:prstGeom prst="roundRect">
              <a:avLst/>
            </a:prstGeom>
          </p:spPr>
          <p:style>
            <a:lnRef idx="0">
              <a:schemeClr val="accent5"/>
            </a:lnRef>
            <a:fillRef idx="3">
              <a:schemeClr val="accent5"/>
            </a:fillRef>
            <a:effectRef idx="3">
              <a:schemeClr val="accent5"/>
            </a:effectRef>
            <a:fontRef idx="minor">
              <a:schemeClr val="lt1"/>
            </a:fontRef>
          </p:style>
          <p:txBody>
            <a:bodyPr wrap="none" lIns="90488" tIns="137160" rIns="90488" bIns="44450"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ctr"/>
              <a:r>
                <a:rPr lang="zh-CN" altLang="en-US" sz="1800" b="1">
                  <a:solidFill>
                    <a:schemeClr val="bg1"/>
                  </a:solidFill>
                  <a:latin typeface="微软雅黑" panose="020b0503020204020204" pitchFamily="34" charset="-122"/>
                  <a:ea typeface="微软雅黑" panose="020b0503020204020204" pitchFamily="34" charset="-122"/>
                </a:rPr>
                <a:t> 技术变革</a:t>
              </a:r>
            </a:p>
          </p:txBody>
        </p:sp>
        <p:sp>
          <p:nvSpPr>
            <p:cNvPr id="16" name="Rectangle 14"/>
            <p:cNvSpPr>
              <a:spLocks noChangeArrowheads="1"/>
            </p:cNvSpPr>
            <p:nvPr/>
          </p:nvSpPr>
          <p:spPr bwMode="auto">
            <a:xfrm>
              <a:off x="6269058" y="3182986"/>
              <a:ext cx="1166251" cy="607730"/>
            </a:xfrm>
            <a:prstGeom prst="roundRect">
              <a:avLst/>
            </a:prstGeom>
            <a:solidFill>
              <a:srgbClr val="7A003C"/>
            </a:solidFill>
          </p:spPr>
          <p:style>
            <a:lnRef idx="0">
              <a:schemeClr val="accent2"/>
            </a:lnRef>
            <a:fillRef idx="3">
              <a:schemeClr val="accent2"/>
            </a:fillRef>
            <a:effectRef idx="3">
              <a:schemeClr val="accent2"/>
            </a:effectRef>
            <a:fontRef idx="minor">
              <a:schemeClr val="lt1"/>
            </a:fontRef>
          </p:style>
          <p:txBody>
            <a:bodyPr wrap="none" lIns="90488" tIns="137160" rIns="90488" bIns="44450"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ctr"/>
              <a:r>
                <a:rPr lang="zh-CN" altLang="en-US" sz="1800" b="1">
                  <a:solidFill>
                    <a:schemeClr val="bg1"/>
                  </a:solidFill>
                  <a:latin typeface="微软雅黑" panose="020b0503020204020204" pitchFamily="34" charset="-122"/>
                  <a:ea typeface="微软雅黑" panose="020b0503020204020204" pitchFamily="34" charset="-122"/>
                </a:rPr>
                <a:t>结构变革</a:t>
              </a:r>
            </a:p>
          </p:txBody>
        </p:sp>
        <p:sp>
          <p:nvSpPr>
            <p:cNvPr id="17" name="Rectangle 15"/>
            <p:cNvSpPr>
              <a:spLocks noChangeArrowheads="1"/>
            </p:cNvSpPr>
            <p:nvPr/>
          </p:nvSpPr>
          <p:spPr bwMode="auto">
            <a:xfrm>
              <a:off x="3729152" y="3801453"/>
              <a:ext cx="1532368" cy="737958"/>
            </a:xfrm>
            <a:prstGeom prst="roundRect">
              <a:avLst/>
            </a:prstGeom>
          </p:spPr>
          <p:style>
            <a:lnRef idx="2">
              <a:schemeClr val="accent5"/>
            </a:lnRef>
            <a:fillRef idx="1">
              <a:schemeClr val="lt1"/>
            </a:fillRef>
            <a:effectRef idx="0">
              <a:schemeClr val="accent5"/>
            </a:effectRef>
            <a:fontRef idx="minor">
              <a:schemeClr val="dk1"/>
            </a:fontRef>
          </p:style>
          <p:txBody>
            <a:bodyPr wrap="none" lIns="90488" tIns="137160" rIns="90488" bIns="44450"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ctr"/>
              <a:r>
                <a:rPr lang="zh-CN" altLang="en-US" sz="1800" b="1">
                  <a:solidFill>
                    <a:srgbClr val="000000"/>
                  </a:solidFill>
                  <a:latin typeface="微软雅黑" panose="020b0503020204020204" pitchFamily="34" charset="-122"/>
                  <a:ea typeface="微软雅黑" panose="020b0503020204020204" pitchFamily="34" charset="-122"/>
                </a:rPr>
                <a:t>变革管理</a:t>
              </a:r>
            </a:p>
          </p:txBody>
        </p:sp>
      </p:grpSp>
      <p:sp>
        <p:nvSpPr>
          <p:cNvPr id="18" name="Rectangle 17"/>
          <p:cNvSpPr>
            <a:spLocks noChangeArrowheads="1"/>
          </p:cNvSpPr>
          <p:nvPr/>
        </p:nvSpPr>
        <p:spPr bwMode="auto">
          <a:xfrm>
            <a:off x="1919536" y="824394"/>
            <a:ext cx="8616950" cy="120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l">
              <a:lnSpc>
                <a:spcPct val="150000"/>
              </a:lnSpc>
            </a:pPr>
            <a:r>
              <a:rPr lang="zh-CN" altLang="en-US" sz="1800">
                <a:latin typeface="微软雅黑" panose="020b0503020204020204" pitchFamily="34" charset="-122"/>
                <a:ea typeface="微软雅黑" panose="020b0503020204020204" pitchFamily="34" charset="-122"/>
              </a:rPr>
              <a:t>       调整企业战略及组织结构仅仅是组织变革的第一步，更重要的是完成由组织变革引发的技术变革、流程变革、企业文化建设、人员能力提升等配套变革。</a:t>
            </a:r>
            <a:endParaRPr lang="zh-CN" altLang="en-US" sz="2000">
              <a:latin typeface="微软雅黑" panose="020b0503020204020204" pitchFamily="34" charset="-122"/>
              <a:ea typeface="微软雅黑" panose="020b0503020204020204" pitchFamily="34" charset="-122"/>
            </a:endParaRPr>
          </a:p>
        </p:txBody>
      </p:sp>
      <p:sp>
        <p:nvSpPr>
          <p:cNvPr id="19" name="矩形 18"/>
          <p:cNvSpPr/>
          <p:nvPr/>
        </p:nvSpPr>
        <p:spPr>
          <a:xfrm>
            <a:off x="1781593" y="148570"/>
            <a:ext cx="2957861"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2.3.</a:t>
            </a:r>
            <a:r>
              <a:rPr lang="zh-CN" altLang="en-US" sz="2000" b="1">
                <a:solidFill>
                  <a:srgbClr val="C00000"/>
                </a:solidFill>
                <a:latin typeface="微软雅黑" panose="020b0503020204020204" pitchFamily="34" charset="-122"/>
                <a:ea typeface="微软雅黑" panose="020b0503020204020204" pitchFamily="34" charset="-122"/>
              </a:rPr>
              <a:t>企业组织变革的挑战</a:t>
            </a:r>
            <a:endParaRPr lang="en-US" altLang="zh-CN" sz="2000" b="1">
              <a:solidFill>
                <a:srgbClr val="C00000"/>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972800357"/>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02883" name="Rectangle 1027"/>
          <p:cNvSpPr>
            <a:spLocks noChangeArrowheads="1"/>
          </p:cNvSpPr>
          <p:nvPr/>
        </p:nvSpPr>
        <p:spPr bwMode="auto">
          <a:xfrm>
            <a:off x="4922838" y="6446838"/>
            <a:ext cx="2311400" cy="411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latin typeface="微软雅黑" panose="020b0503020204020204" pitchFamily="34" charset="-122"/>
              <a:ea typeface="微软雅黑" panose="020b0503020204020204" pitchFamily="34" charset="-122"/>
            </a:endParaRPr>
          </a:p>
        </p:txBody>
      </p:sp>
      <p:grpSp>
        <p:nvGrpSpPr>
          <p:cNvPr id="2" name="组合 1"/>
          <p:cNvGrpSpPr/>
          <p:nvPr/>
        </p:nvGrpSpPr>
        <p:grpSpPr>
          <a:xfrm>
            <a:off x="2613025" y="2132857"/>
            <a:ext cx="6920888" cy="4212195"/>
            <a:chOff x="1089025" y="2208682"/>
            <a:chExt cx="6920888" cy="4212195"/>
          </a:xfrm>
        </p:grpSpPr>
        <p:sp>
          <p:nvSpPr>
            <p:cNvPr id="1402884" name="Rectangle 1028"/>
            <p:cNvSpPr>
              <a:spLocks noChangeArrowheads="1"/>
            </p:cNvSpPr>
            <p:nvPr/>
          </p:nvSpPr>
          <p:spPr bwMode="auto">
            <a:xfrm>
              <a:off x="1089025" y="3171825"/>
              <a:ext cx="1208665"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rgbClr val="7A003C"/>
                  </a:solidFill>
                  <a:latin typeface="微软雅黑" panose="020b0503020204020204" pitchFamily="34" charset="-122"/>
                  <a:ea typeface="微软雅黑" panose="020b0503020204020204" pitchFamily="34" charset="-122"/>
                </a:rPr>
                <a:t>不了解情况</a:t>
              </a:r>
            </a:p>
            <a:p>
              <a:pPr eaLnBrk="1" hangingPunct="1">
                <a:defRPr/>
              </a:pPr>
              <a:r>
                <a:rPr kumimoji="1" lang="zh-CN" altLang="en-US" sz="1600">
                  <a:solidFill>
                    <a:srgbClr val="7A003C"/>
                  </a:solidFill>
                  <a:latin typeface="微软雅黑" panose="020b0503020204020204" pitchFamily="34" charset="-122"/>
                  <a:ea typeface="微软雅黑" panose="020b0503020204020204" pitchFamily="34" charset="-122"/>
                </a:rPr>
                <a:t>盲目乐观</a:t>
              </a:r>
              <a:endParaRPr kumimoji="1" lang="zh-CN" altLang="zh-CN" sz="1600">
                <a:solidFill>
                  <a:srgbClr val="7A003C"/>
                </a:solidFill>
                <a:latin typeface="微软雅黑" panose="020b0503020204020204" pitchFamily="34" charset="-122"/>
                <a:ea typeface="微软雅黑" panose="020b0503020204020204" pitchFamily="34" charset="-122"/>
              </a:endParaRPr>
            </a:p>
          </p:txBody>
        </p:sp>
        <p:sp>
          <p:nvSpPr>
            <p:cNvPr id="1402885" name="Rectangle 1029"/>
            <p:cNvSpPr>
              <a:spLocks noChangeArrowheads="1"/>
            </p:cNvSpPr>
            <p:nvPr/>
          </p:nvSpPr>
          <p:spPr bwMode="auto">
            <a:xfrm>
              <a:off x="2359025" y="3817938"/>
              <a:ext cx="596318" cy="8592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rgbClr val="9234DB"/>
                  </a:solidFill>
                  <a:latin typeface="微软雅黑" panose="020b0503020204020204" pitchFamily="34" charset="-122"/>
                  <a:ea typeface="微软雅黑" panose="020b0503020204020204" pitchFamily="34" charset="-122"/>
                </a:rPr>
                <a:t>漠视</a:t>
              </a:r>
            </a:p>
            <a:p>
              <a:pPr eaLnBrk="1" hangingPunct="1">
                <a:defRPr/>
              </a:pPr>
              <a:r>
                <a:rPr kumimoji="1" lang="zh-CN" altLang="en-US" sz="1600">
                  <a:solidFill>
                    <a:srgbClr val="9234DB"/>
                  </a:solidFill>
                  <a:latin typeface="微软雅黑" panose="020b0503020204020204" pitchFamily="34" charset="-122"/>
                  <a:ea typeface="微软雅黑" panose="020b0503020204020204" pitchFamily="34" charset="-122"/>
                </a:rPr>
                <a:t>抵触</a:t>
              </a:r>
            </a:p>
            <a:p>
              <a:pPr eaLnBrk="1" hangingPunct="1">
                <a:defRPr/>
              </a:pPr>
              <a:r>
                <a:rPr kumimoji="1" lang="zh-CN" altLang="zh-CN" sz="1600">
                  <a:solidFill>
                    <a:srgbClr val="9234DB"/>
                  </a:solidFill>
                  <a:latin typeface="微软雅黑" panose="020b0503020204020204" pitchFamily="34" charset="-122"/>
                  <a:ea typeface="微软雅黑" panose="020b0503020204020204" pitchFamily="34" charset="-122"/>
                </a:rPr>
                <a:t>      </a:t>
              </a:r>
            </a:p>
          </p:txBody>
        </p:sp>
        <p:sp>
          <p:nvSpPr>
            <p:cNvPr id="1402886" name="Rectangle 1030"/>
            <p:cNvSpPr>
              <a:spLocks noChangeArrowheads="1"/>
            </p:cNvSpPr>
            <p:nvPr/>
          </p:nvSpPr>
          <p:spPr bwMode="auto">
            <a:xfrm>
              <a:off x="3009900" y="4413250"/>
              <a:ext cx="593112"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rgbClr val="E88027"/>
                  </a:solidFill>
                  <a:latin typeface="微软雅黑" panose="020b0503020204020204" pitchFamily="34" charset="-122"/>
                  <a:ea typeface="微软雅黑" panose="020b0503020204020204" pitchFamily="34" charset="-122"/>
                </a:rPr>
                <a:t>反感</a:t>
              </a:r>
              <a:endParaRPr kumimoji="1" lang="zh-CN" altLang="zh-CN" sz="1600">
                <a:solidFill>
                  <a:srgbClr val="E88027"/>
                </a:solidFill>
                <a:latin typeface="微软雅黑" panose="020b0503020204020204" pitchFamily="34" charset="-122"/>
                <a:ea typeface="微软雅黑" panose="020b0503020204020204" pitchFamily="34" charset="-122"/>
              </a:endParaRPr>
            </a:p>
          </p:txBody>
        </p:sp>
        <p:sp>
          <p:nvSpPr>
            <p:cNvPr id="1402887" name="Rectangle 1031"/>
            <p:cNvSpPr>
              <a:spLocks noChangeArrowheads="1"/>
            </p:cNvSpPr>
            <p:nvPr/>
          </p:nvSpPr>
          <p:spPr bwMode="auto">
            <a:xfrm>
              <a:off x="2952750" y="4989513"/>
              <a:ext cx="1003481"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rgbClr val="00269B"/>
                  </a:solidFill>
                  <a:latin typeface="微软雅黑" panose="020b0503020204020204" pitchFamily="34" charset="-122"/>
                  <a:ea typeface="微软雅黑" panose="020b0503020204020204" pitchFamily="34" charset="-122"/>
                </a:rPr>
                <a:t>寻求退路</a:t>
              </a:r>
              <a:endParaRPr kumimoji="1" lang="zh-CN" altLang="zh-CN" sz="1600">
                <a:solidFill>
                  <a:srgbClr val="00269B"/>
                </a:solidFill>
                <a:latin typeface="微软雅黑" panose="020b0503020204020204" pitchFamily="34" charset="-122"/>
                <a:ea typeface="微软雅黑" panose="020b0503020204020204" pitchFamily="34" charset="-122"/>
              </a:endParaRPr>
            </a:p>
          </p:txBody>
        </p:sp>
        <p:sp>
          <p:nvSpPr>
            <p:cNvPr id="1402888" name="Rectangle 1032"/>
            <p:cNvSpPr>
              <a:spLocks noChangeArrowheads="1"/>
            </p:cNvSpPr>
            <p:nvPr/>
          </p:nvSpPr>
          <p:spPr bwMode="auto">
            <a:xfrm>
              <a:off x="4188132" y="6084888"/>
              <a:ext cx="593112"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defRPr/>
              </a:pPr>
              <a:r>
                <a:rPr kumimoji="1" lang="zh-CN" altLang="en-US" sz="1600">
                  <a:latin typeface="微软雅黑" panose="020b0503020204020204" pitchFamily="34" charset="-122"/>
                  <a:ea typeface="微软雅黑" panose="020b0503020204020204" pitchFamily="34" charset="-122"/>
                </a:rPr>
                <a:t>绝望</a:t>
              </a:r>
              <a:endParaRPr kumimoji="1" lang="zh-CN" altLang="zh-CN" sz="1600">
                <a:latin typeface="微软雅黑" panose="020b0503020204020204" pitchFamily="34" charset="-122"/>
                <a:ea typeface="微软雅黑" panose="020b0503020204020204" pitchFamily="34" charset="-122"/>
              </a:endParaRPr>
            </a:p>
          </p:txBody>
        </p:sp>
        <p:sp>
          <p:nvSpPr>
            <p:cNvPr id="1402889" name="Rectangle 1033"/>
            <p:cNvSpPr>
              <a:spLocks noChangeArrowheads="1"/>
            </p:cNvSpPr>
            <p:nvPr/>
          </p:nvSpPr>
          <p:spPr bwMode="auto">
            <a:xfrm>
              <a:off x="3168650" y="5440363"/>
              <a:ext cx="1003481"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rgbClr val="7A003C"/>
                  </a:solidFill>
                  <a:latin typeface="微软雅黑" panose="020b0503020204020204" pitchFamily="34" charset="-122"/>
                  <a:ea typeface="微软雅黑" panose="020b0503020204020204" pitchFamily="34" charset="-122"/>
                </a:rPr>
                <a:t>了解现状</a:t>
              </a:r>
            </a:p>
            <a:p>
              <a:pPr eaLnBrk="1" hangingPunct="1">
                <a:defRPr/>
              </a:pPr>
              <a:r>
                <a:rPr kumimoji="1" lang="zh-CN" altLang="en-US" sz="1600">
                  <a:solidFill>
                    <a:srgbClr val="7A003C"/>
                  </a:solidFill>
                  <a:latin typeface="微软雅黑" panose="020b0503020204020204" pitchFamily="34" charset="-122"/>
                  <a:ea typeface="微软雅黑" panose="020b0503020204020204" pitchFamily="34" charset="-122"/>
                </a:rPr>
                <a:t>    悲观</a:t>
              </a:r>
              <a:endParaRPr kumimoji="1" lang="zh-CN" altLang="zh-CN" sz="1600">
                <a:solidFill>
                  <a:srgbClr val="7A003C"/>
                </a:solidFill>
                <a:latin typeface="微软雅黑" panose="020b0503020204020204" pitchFamily="34" charset="-122"/>
                <a:ea typeface="微软雅黑" panose="020b0503020204020204" pitchFamily="34" charset="-122"/>
              </a:endParaRPr>
            </a:p>
          </p:txBody>
        </p:sp>
        <p:sp>
          <p:nvSpPr>
            <p:cNvPr id="1402890" name="Rectangle 1034"/>
            <p:cNvSpPr>
              <a:spLocks noChangeArrowheads="1"/>
            </p:cNvSpPr>
            <p:nvPr/>
          </p:nvSpPr>
          <p:spPr bwMode="auto">
            <a:xfrm>
              <a:off x="4725988" y="5537200"/>
              <a:ext cx="593112"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rgbClr val="00269B"/>
                  </a:solidFill>
                  <a:latin typeface="微软雅黑" panose="020b0503020204020204" pitchFamily="34" charset="-122"/>
                  <a:ea typeface="微软雅黑" panose="020b0503020204020204" pitchFamily="34" charset="-122"/>
                </a:rPr>
                <a:t>尝试</a:t>
              </a:r>
              <a:endParaRPr kumimoji="1" lang="zh-CN" altLang="zh-CN" sz="1600">
                <a:solidFill>
                  <a:srgbClr val="00269B"/>
                </a:solidFill>
                <a:latin typeface="微软雅黑" panose="020b0503020204020204" pitchFamily="34" charset="-122"/>
                <a:ea typeface="微软雅黑" panose="020b0503020204020204" pitchFamily="34" charset="-122"/>
              </a:endParaRPr>
            </a:p>
          </p:txBody>
        </p:sp>
        <p:sp>
          <p:nvSpPr>
            <p:cNvPr id="1402891" name="Rectangle 1035"/>
            <p:cNvSpPr>
              <a:spLocks noChangeArrowheads="1"/>
            </p:cNvSpPr>
            <p:nvPr/>
          </p:nvSpPr>
          <p:spPr bwMode="auto">
            <a:xfrm>
              <a:off x="5108575" y="4886325"/>
              <a:ext cx="1003481"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chemeClr val="accent3">
                      <a:lumMod val="75000"/>
                    </a:schemeClr>
                  </a:solidFill>
                  <a:latin typeface="微软雅黑" panose="020b0503020204020204" pitchFamily="34" charset="-122"/>
                  <a:ea typeface="微软雅黑" panose="020b0503020204020204" pitchFamily="34" charset="-122"/>
                </a:rPr>
                <a:t>体会理解</a:t>
              </a:r>
            </a:p>
            <a:p>
              <a:pPr eaLnBrk="1" hangingPunct="1">
                <a:defRPr/>
              </a:pPr>
              <a:r>
                <a:rPr kumimoji="1" lang="zh-CN" altLang="en-US" sz="1600">
                  <a:solidFill>
                    <a:schemeClr val="accent3">
                      <a:lumMod val="75000"/>
                    </a:schemeClr>
                  </a:solidFill>
                  <a:latin typeface="微软雅黑" panose="020b0503020204020204" pitchFamily="34" charset="-122"/>
                  <a:ea typeface="微软雅黑" panose="020b0503020204020204" pitchFamily="34" charset="-122"/>
                </a:rPr>
                <a:t>产生希望</a:t>
              </a:r>
              <a:endParaRPr kumimoji="1" lang="zh-CN" altLang="zh-CN" sz="1600">
                <a:solidFill>
                  <a:schemeClr val="accent3">
                    <a:lumMod val="75000"/>
                  </a:schemeClr>
                </a:solidFill>
                <a:latin typeface="微软雅黑" panose="020b0503020204020204" pitchFamily="34" charset="-122"/>
                <a:ea typeface="微软雅黑" panose="020b0503020204020204" pitchFamily="34" charset="-122"/>
              </a:endParaRPr>
            </a:p>
          </p:txBody>
        </p:sp>
        <p:sp>
          <p:nvSpPr>
            <p:cNvPr id="1402892" name="Rectangle 1036"/>
            <p:cNvSpPr>
              <a:spLocks noChangeArrowheads="1"/>
            </p:cNvSpPr>
            <p:nvPr/>
          </p:nvSpPr>
          <p:spPr bwMode="auto">
            <a:xfrm>
              <a:off x="5413375" y="4397375"/>
              <a:ext cx="593112"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rgbClr val="00269B"/>
                  </a:solidFill>
                  <a:latin typeface="微软雅黑" panose="020b0503020204020204" pitchFamily="34" charset="-122"/>
                  <a:ea typeface="微软雅黑" panose="020b0503020204020204" pitchFamily="34" charset="-122"/>
                </a:rPr>
                <a:t>接受</a:t>
              </a:r>
              <a:endParaRPr kumimoji="1" lang="zh-CN" altLang="zh-CN" sz="1600">
                <a:solidFill>
                  <a:srgbClr val="00269B"/>
                </a:solidFill>
                <a:latin typeface="微软雅黑" panose="020b0503020204020204" pitchFamily="34" charset="-122"/>
                <a:ea typeface="微软雅黑" panose="020b0503020204020204" pitchFamily="34" charset="-122"/>
              </a:endParaRPr>
            </a:p>
          </p:txBody>
        </p:sp>
        <p:sp>
          <p:nvSpPr>
            <p:cNvPr id="1402893" name="Rectangle 1037"/>
            <p:cNvSpPr>
              <a:spLocks noChangeArrowheads="1"/>
            </p:cNvSpPr>
            <p:nvPr/>
          </p:nvSpPr>
          <p:spPr bwMode="auto">
            <a:xfrm>
              <a:off x="5661025" y="3824288"/>
              <a:ext cx="1003481"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rgbClr val="E88027"/>
                  </a:solidFill>
                  <a:latin typeface="微软雅黑" panose="020b0503020204020204" pitchFamily="34" charset="-122"/>
                  <a:ea typeface="微软雅黑" panose="020b0503020204020204" pitchFamily="34" charset="-122"/>
                </a:rPr>
                <a:t>了解现状</a:t>
              </a:r>
            </a:p>
            <a:p>
              <a:pPr eaLnBrk="1" hangingPunct="1">
                <a:defRPr/>
              </a:pPr>
              <a:r>
                <a:rPr kumimoji="1" lang="zh-CN" altLang="en-US" sz="1600">
                  <a:solidFill>
                    <a:srgbClr val="E88027"/>
                  </a:solidFill>
                  <a:latin typeface="微软雅黑" panose="020b0503020204020204" pitchFamily="34" charset="-122"/>
                  <a:ea typeface="微软雅黑" panose="020b0503020204020204" pitchFamily="34" charset="-122"/>
                </a:rPr>
                <a:t>   乐观</a:t>
              </a:r>
            </a:p>
          </p:txBody>
        </p:sp>
        <p:sp>
          <p:nvSpPr>
            <p:cNvPr id="1402894" name="Rectangle 1038"/>
            <p:cNvSpPr>
              <a:spLocks noChangeArrowheads="1"/>
            </p:cNvSpPr>
            <p:nvPr/>
          </p:nvSpPr>
          <p:spPr bwMode="auto">
            <a:xfrm>
              <a:off x="6476831" y="3124249"/>
              <a:ext cx="1003481"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solidFill>
                    <a:schemeClr val="tx2"/>
                  </a:solidFill>
                  <a:latin typeface="微软雅黑" panose="020b0503020204020204" pitchFamily="34" charset="-122"/>
                  <a:ea typeface="微软雅黑" panose="020b0503020204020204" pitchFamily="34" charset="-122"/>
                </a:rPr>
                <a:t>主动完成</a:t>
              </a:r>
            </a:p>
          </p:txBody>
        </p:sp>
        <p:sp>
          <p:nvSpPr>
            <p:cNvPr id="1402895" name="Rectangle 1039"/>
            <p:cNvSpPr>
              <a:spLocks noChangeArrowheads="1"/>
            </p:cNvSpPr>
            <p:nvPr/>
          </p:nvSpPr>
          <p:spPr bwMode="auto">
            <a:xfrm>
              <a:off x="6281125" y="2208682"/>
              <a:ext cx="1728788"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50000"/>
                </a:spcBef>
                <a:defRPr/>
              </a:pPr>
              <a:r>
                <a:rPr kumimoji="1" lang="zh-CN" altLang="en-US" sz="1600">
                  <a:solidFill>
                    <a:srgbClr val="7A003C"/>
                  </a:solidFill>
                  <a:latin typeface="微软雅黑" panose="020b0503020204020204" pitchFamily="34" charset="-122"/>
                  <a:ea typeface="微软雅黑" panose="020b0503020204020204" pitchFamily="34" charset="-122"/>
                </a:rPr>
                <a:t>持续发展</a:t>
              </a:r>
              <a:endParaRPr kumimoji="1" lang="zh-CN" altLang="zh-CN" sz="1600">
                <a:solidFill>
                  <a:srgbClr val="7A003C"/>
                </a:solidFill>
                <a:latin typeface="微软雅黑" panose="020b0503020204020204" pitchFamily="34" charset="-122"/>
                <a:ea typeface="微软雅黑" panose="020b0503020204020204" pitchFamily="34" charset="-122"/>
              </a:endParaRPr>
            </a:p>
          </p:txBody>
        </p:sp>
        <p:sp>
          <p:nvSpPr>
            <p:cNvPr id="1402896" name="Freeform 1040"/>
            <p:cNvSpPr/>
            <p:nvPr/>
          </p:nvSpPr>
          <p:spPr bwMode="auto">
            <a:xfrm>
              <a:off x="1108075" y="2498725"/>
              <a:ext cx="6388100" cy="3517900"/>
            </a:xfrm>
            <a:custGeom>
              <a:gdLst>
                <a:gd name="T0" fmla="*/ 0 w 5041"/>
                <a:gd name="T1" fmla="*/ 900 h 2467"/>
                <a:gd name="T2" fmla="*/ 1701 w 5041"/>
                <a:gd name="T3" fmla="*/ 900 h 2467"/>
                <a:gd name="T4" fmla="*/ 1944 w 5041"/>
                <a:gd name="T5" fmla="*/ 1323 h 2467"/>
                <a:gd name="T6" fmla="*/ 2025 w 5041"/>
                <a:gd name="T7" fmla="*/ 1116 h 2467"/>
                <a:gd name="T8" fmla="*/ 2196 w 5041"/>
                <a:gd name="T9" fmla="*/ 1710 h 2467"/>
                <a:gd name="T10" fmla="*/ 2277 w 5041"/>
                <a:gd name="T11" fmla="*/ 1503 h 2467"/>
                <a:gd name="T12" fmla="*/ 2457 w 5041"/>
                <a:gd name="T13" fmla="*/ 2088 h 2467"/>
                <a:gd name="T14" fmla="*/ 2520 w 5041"/>
                <a:gd name="T15" fmla="*/ 1890 h 2467"/>
                <a:gd name="T16" fmla="*/ 2691 w 5041"/>
                <a:gd name="T17" fmla="*/ 2466 h 2467"/>
                <a:gd name="T18" fmla="*/ 2871 w 5041"/>
                <a:gd name="T19" fmla="*/ 1899 h 2467"/>
                <a:gd name="T20" fmla="*/ 2952 w 5041"/>
                <a:gd name="T21" fmla="*/ 2097 h 2467"/>
                <a:gd name="T22" fmla="*/ 3141 w 5041"/>
                <a:gd name="T23" fmla="*/ 1476 h 2467"/>
                <a:gd name="T24" fmla="*/ 3294 w 5041"/>
                <a:gd name="T25" fmla="*/ 1611 h 2467"/>
                <a:gd name="T26" fmla="*/ 3348 w 5041"/>
                <a:gd name="T27" fmla="*/ 1107 h 2467"/>
                <a:gd name="T28" fmla="*/ 3438 w 5041"/>
                <a:gd name="T29" fmla="*/ 1323 h 2467"/>
                <a:gd name="T30" fmla="*/ 3636 w 5041"/>
                <a:gd name="T31" fmla="*/ 756 h 2467"/>
                <a:gd name="T32" fmla="*/ 5040 w 5041"/>
                <a:gd name="T33" fmla="*/ 0 h 24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41" h="2467">
                  <a:moveTo>
                    <a:pt x="0" y="900"/>
                  </a:moveTo>
                  <a:lnTo>
                    <a:pt x="1701" y="900"/>
                  </a:lnTo>
                  <a:lnTo>
                    <a:pt x="1944" y="1323"/>
                  </a:lnTo>
                  <a:lnTo>
                    <a:pt x="2025" y="1116"/>
                  </a:lnTo>
                  <a:lnTo>
                    <a:pt x="2196" y="1710"/>
                  </a:lnTo>
                  <a:lnTo>
                    <a:pt x="2277" y="1503"/>
                  </a:lnTo>
                  <a:lnTo>
                    <a:pt x="2457" y="2088"/>
                  </a:lnTo>
                  <a:lnTo>
                    <a:pt x="2520" y="1890"/>
                  </a:lnTo>
                  <a:lnTo>
                    <a:pt x="2691" y="2466"/>
                  </a:lnTo>
                  <a:lnTo>
                    <a:pt x="2871" y="1899"/>
                  </a:lnTo>
                  <a:lnTo>
                    <a:pt x="2952" y="2097"/>
                  </a:lnTo>
                  <a:lnTo>
                    <a:pt x="3141" y="1476"/>
                  </a:lnTo>
                  <a:lnTo>
                    <a:pt x="3294" y="1611"/>
                  </a:lnTo>
                  <a:lnTo>
                    <a:pt x="3348" y="1107"/>
                  </a:lnTo>
                  <a:lnTo>
                    <a:pt x="3438" y="1323"/>
                  </a:lnTo>
                  <a:lnTo>
                    <a:pt x="3636" y="756"/>
                  </a:lnTo>
                  <a:lnTo>
                    <a:pt x="5040" y="0"/>
                  </a:lnTo>
                </a:path>
              </a:pathLst>
            </a:custGeom>
            <a:noFill/>
            <a:ln w="50800" cap="rnd" cmpd="sng">
              <a:solidFill>
                <a:schemeClr val="tx1"/>
              </a:solidFill>
              <a:prstDash val="solid"/>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sz="1600">
                <a:latin typeface="微软雅黑" panose="020b0503020204020204" pitchFamily="34" charset="-122"/>
                <a:ea typeface="微软雅黑" panose="020b0503020204020204" pitchFamily="34" charset="-122"/>
              </a:endParaRPr>
            </a:p>
          </p:txBody>
        </p:sp>
      </p:grpSp>
      <p:sp>
        <p:nvSpPr>
          <p:cNvPr id="1402897" name="Rectangle 1041"/>
          <p:cNvSpPr>
            <a:spLocks noChangeArrowheads="1"/>
          </p:cNvSpPr>
          <p:nvPr/>
        </p:nvSpPr>
        <p:spPr bwMode="auto">
          <a:xfrm>
            <a:off x="1882776" y="836713"/>
            <a:ext cx="8391525" cy="13298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5725" tIns="41275" rIns="85725" bIns="41275">
            <a:spAutoFit/>
          </a:bodyPr>
          <a:lstStyle>
            <a:defPPr>
              <a:defRPr lang="zh-CN"/>
            </a:defPPr>
            <a:lvl1pPr marL="0" algn="l" defTabSz="865188" rtl="0" eaLnBrk="1" latinLnBrk="0" hangingPunct="1">
              <a:defRPr sz="2400" kern="1200">
                <a:solidFill>
                  <a:schemeClr val="tx1"/>
                </a:solidFill>
                <a:latin typeface="Times New Roman" panose="02020603050405020304" pitchFamily="18" charset="0"/>
                <a:ea typeface="+mn-ea"/>
                <a:cs typeface="+mn-cs"/>
              </a:defRPr>
            </a:lvl1pPr>
            <a:lvl2pPr marL="319088" indent="-204788" algn="l" defTabSz="865188" rtl="0" eaLnBrk="1" latinLnBrk="0" hangingPunct="1">
              <a:defRPr sz="2400" kern="1200">
                <a:solidFill>
                  <a:schemeClr val="tx1"/>
                </a:solidFill>
                <a:latin typeface="Times New Roman" panose="02020603050405020304" pitchFamily="18" charset="0"/>
                <a:ea typeface="+mn-ea"/>
                <a:cs typeface="+mn-cs"/>
              </a:defRPr>
            </a:lvl2pPr>
            <a:lvl3pPr marL="701675" indent="-220663" algn="l" defTabSz="865188" rtl="0" eaLnBrk="1" latinLnBrk="0" hangingPunct="1">
              <a:defRPr sz="2400" kern="1200">
                <a:solidFill>
                  <a:schemeClr val="tx1"/>
                </a:solidFill>
                <a:latin typeface="Times New Roman" panose="02020603050405020304" pitchFamily="18" charset="0"/>
                <a:ea typeface="+mn-ea"/>
                <a:cs typeface="+mn-cs"/>
              </a:defRPr>
            </a:lvl3pPr>
            <a:lvl4pPr marL="1081088" indent="-160338" algn="l" defTabSz="865188" rtl="0" eaLnBrk="1" latinLnBrk="0" hangingPunct="1">
              <a:defRPr sz="2400" kern="1200">
                <a:solidFill>
                  <a:schemeClr val="tx1"/>
                </a:solidFill>
                <a:latin typeface="Times New Roman" panose="02020603050405020304" pitchFamily="18" charset="0"/>
                <a:ea typeface="+mn-ea"/>
                <a:cs typeface="+mn-cs"/>
              </a:defRPr>
            </a:lvl4pPr>
            <a:lvl5pPr marL="1460500" indent="-219075" algn="l" defTabSz="865188" rtl="0" eaLnBrk="1" latinLnBrk="0" hangingPunct="1">
              <a:defRPr sz="2400" kern="1200">
                <a:solidFill>
                  <a:schemeClr val="tx1"/>
                </a:solidFill>
                <a:latin typeface="Times New Roman" panose="02020603050405020304" pitchFamily="18" charset="0"/>
                <a:ea typeface="+mn-ea"/>
                <a:cs typeface="+mn-cs"/>
              </a:defRPr>
            </a:lvl5pPr>
            <a:lvl6pPr marL="1917700" indent="-219075" algn="l" defTabSz="865188"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6pPr>
            <a:lvl7pPr marL="2374900" indent="-219075" algn="l" defTabSz="865188"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7pPr>
            <a:lvl8pPr marL="2832100" indent="-219075" algn="l" defTabSz="865188"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8pPr>
            <a:lvl9pPr marL="3289300" indent="-219075" algn="l" defTabSz="865188"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9pPr>
          </a:lstStyle>
          <a:p>
            <a:pPr>
              <a:lnSpc>
                <a:spcPct val="150000"/>
              </a:lnSpc>
              <a:defRPr/>
            </a:pPr>
            <a:r>
              <a:rPr kumimoji="1" lang="zh-CN" altLang="en-US" sz="1800">
                <a:latin typeface="微软雅黑" panose="020b0503020204020204" pitchFamily="34" charset="-122"/>
                <a:ea typeface="微软雅黑" panose="020b0503020204020204" pitchFamily="34" charset="-122"/>
              </a:rPr>
              <a:t>       实际上，所有变革中，最复杂多变而又最关键的，就是</a:t>
            </a:r>
            <a:r>
              <a:rPr kumimoji="1" lang="en-US" altLang="zh-CN" sz="1800">
                <a:latin typeface="微软雅黑" panose="020b0503020204020204" pitchFamily="34" charset="-122"/>
                <a:ea typeface="微软雅黑" panose="020b0503020204020204" pitchFamily="34" charset="-122"/>
              </a:rPr>
              <a:t>——</a:t>
            </a:r>
            <a:r>
              <a:rPr kumimoji="1" lang="zh-CN" altLang="en-US" sz="1800">
                <a:latin typeface="微软雅黑" panose="020b0503020204020204" pitchFamily="34" charset="-122"/>
                <a:ea typeface="微软雅黑" panose="020b0503020204020204" pitchFamily="34" charset="-122"/>
              </a:rPr>
              <a:t>人的变革。</a:t>
            </a:r>
            <a:endParaRPr kumimoji="1" lang="en-US" altLang="zh-CN" sz="1800">
              <a:latin typeface="微软雅黑" panose="020b0503020204020204" pitchFamily="34" charset="-122"/>
              <a:ea typeface="微软雅黑" panose="020b0503020204020204" pitchFamily="34" charset="-122"/>
            </a:endParaRPr>
          </a:p>
          <a:p>
            <a:pPr>
              <a:lnSpc>
                <a:spcPct val="150000"/>
              </a:lnSpc>
              <a:defRPr/>
            </a:pPr>
            <a:r>
              <a:rPr kumimoji="1" lang="zh-CN" altLang="en-US" sz="1800">
                <a:latin typeface="微软雅黑" panose="020b0503020204020204" pitchFamily="34" charset="-122"/>
                <a:ea typeface="微软雅黑" panose="020b0503020204020204" pitchFamily="34" charset="-122"/>
              </a:rPr>
              <a:t>变革成功关键点：与人相关 ，以人（脑和心）为本，变革成败，更重要的是隐藏在背后的涉及人心的因素</a:t>
            </a:r>
          </a:p>
        </p:txBody>
      </p:sp>
      <p:sp>
        <p:nvSpPr>
          <p:cNvPr id="18" name="矩形 17"/>
          <p:cNvSpPr/>
          <p:nvPr/>
        </p:nvSpPr>
        <p:spPr>
          <a:xfrm>
            <a:off x="1781593" y="148570"/>
            <a:ext cx="1675459"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2.4.</a:t>
            </a:r>
            <a:r>
              <a:rPr lang="zh-CN" altLang="en-US" sz="2000" b="1">
                <a:solidFill>
                  <a:srgbClr val="C00000"/>
                </a:solidFill>
                <a:latin typeface="微软雅黑" panose="020b0503020204020204" pitchFamily="34" charset="-122"/>
                <a:ea typeface="微软雅黑" panose="020b0503020204020204" pitchFamily="34" charset="-122"/>
              </a:rPr>
              <a:t>人的变革</a:t>
            </a:r>
          </a:p>
        </p:txBody>
      </p:sp>
    </p:spTree>
    <p:extLst>
      <p:ext uri="{BB962C8B-B14F-4D97-AF65-F5344CB8AC3E}">
        <p14:creationId xmlns:p14="http://schemas.microsoft.com/office/powerpoint/2010/main" val="140964843"/>
      </p:ext>
    </p:extLst>
  </p:cSld>
  <p:clrMapOvr>
    <a:masterClrMapping/>
  </p:clrMapOvr>
  <p:transition spd="med">
    <p:cover dir="u"/>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9697" name="grid" hidden="1"/>
          <p:cNvGrpSpPr/>
          <p:nvPr>
            <p:custDataLst>
              <p:tags r:id="rId3"/>
            </p:custDataLst>
          </p:nvPr>
        </p:nvGrpSpPr>
        <p:grpSpPr>
          <a:xfrm>
            <a:off x="2126316" y="605119"/>
            <a:ext cx="7939368" cy="5922309"/>
            <a:chOff x="530352" y="685800"/>
            <a:chExt cx="8997696" cy="6711696"/>
          </a:xfrm>
        </p:grpSpPr>
        <p:sp>
          <p:nvSpPr>
            <p:cNvPr id="29722" name="Footer block" hidden="1"/>
            <p:cNvSpPr>
              <a:spLocks noChangeArrowheads="1"/>
            </p:cNvSpPr>
            <p:nvPr/>
          </p:nvSpPr>
          <p:spPr bwMode="gray">
            <a:xfrm>
              <a:off x="530352" y="6784848"/>
              <a:ext cx="8988552" cy="612648"/>
            </a:xfrm>
            <a:prstGeom prst="rect">
              <a:avLst/>
            </a:prstGeom>
            <a:solidFill>
              <a:srgbClr val="CCFFFF">
                <a:alpha val="25098"/>
              </a:srgbClr>
            </a:solidFill>
            <a:ln w="6350" cap="rnd">
              <a:solidFill>
                <a:srgbClr val="CCFFFF"/>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23" name="Title block" hidden="1"/>
            <p:cNvSpPr>
              <a:spLocks noChangeArrowheads="1"/>
            </p:cNvSpPr>
            <p:nvPr/>
          </p:nvSpPr>
          <p:spPr bwMode="gray">
            <a:xfrm>
              <a:off x="530352" y="1143000"/>
              <a:ext cx="8988552" cy="914400"/>
            </a:xfrm>
            <a:prstGeom prst="rect">
              <a:avLst/>
            </a:prstGeom>
            <a:solidFill>
              <a:srgbClr val="FCC3D7">
                <a:alpha val="25098"/>
              </a:srgbClr>
            </a:solidFill>
            <a:ln w="6350" cap="rnd">
              <a:solidFill>
                <a:srgbClr val="FCC3D7"/>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24" name="Header block" hidden="1"/>
            <p:cNvSpPr>
              <a:spLocks noChangeArrowheads="1"/>
            </p:cNvSpPr>
            <p:nvPr/>
          </p:nvSpPr>
          <p:spPr bwMode="gray">
            <a:xfrm>
              <a:off x="530352" y="685800"/>
              <a:ext cx="8988552" cy="301752"/>
            </a:xfrm>
            <a:prstGeom prst="rect">
              <a:avLst/>
            </a:prstGeom>
            <a:solidFill>
              <a:srgbClr val="CCFFFF">
                <a:alpha val="25098"/>
              </a:srgbClr>
            </a:solidFill>
            <a:ln w="6350" cap="rnd">
              <a:solidFill>
                <a:srgbClr val="CCFFFF"/>
              </a:solidFill>
              <a:prstDash val="sysDot"/>
              <a:miter lim="800000"/>
            </a:ln>
          </p:spPr>
          <p:txBody>
            <a:bodyPr wrap="none" lIns="55858" tIns="0" rIns="5700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707409">
                <a:buSzPct val="90000"/>
              </a:pPr>
              <a:endParaRPr lang="zh-CN" altLang="en-US" sz="1235">
                <a:solidFill>
                  <a:schemeClr val="folHlink"/>
                </a:solidFill>
                <a:cs typeface="Arial"/>
              </a:endParaRPr>
            </a:p>
          </p:txBody>
        </p:sp>
        <p:grpSp>
          <p:nvGrpSpPr>
            <p:cNvPr id="29725" name="Group 600" hidden="1"/>
            <p:cNvGrpSpPr/>
            <p:nvPr/>
          </p:nvGrpSpPr>
          <p:grpSpPr>
            <a:xfrm>
              <a:off x="530352" y="6016752"/>
              <a:ext cx="8997696" cy="609600"/>
              <a:chOff x="530352" y="6016752"/>
              <a:chExt cx="8997696" cy="609600"/>
            </a:xfrm>
          </p:grpSpPr>
          <p:sp>
            <p:nvSpPr>
              <p:cNvPr id="29761" name="Content block 606" hidden="1"/>
              <p:cNvSpPr>
                <a:spLocks noChangeArrowheads="1"/>
              </p:cNvSpPr>
              <p:nvPr/>
            </p:nvSpPr>
            <p:spPr bwMode="gray">
              <a:xfrm>
                <a:off x="8156448"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62" name="Content block 605" hidden="1"/>
              <p:cNvSpPr>
                <a:spLocks noChangeArrowheads="1"/>
              </p:cNvSpPr>
              <p:nvPr/>
            </p:nvSpPr>
            <p:spPr bwMode="gray">
              <a:xfrm>
                <a:off x="6629400"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63" name="Content block 604" hidden="1"/>
              <p:cNvSpPr>
                <a:spLocks noChangeArrowheads="1"/>
              </p:cNvSpPr>
              <p:nvPr/>
            </p:nvSpPr>
            <p:spPr bwMode="gray">
              <a:xfrm>
                <a:off x="5102352"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64" name="Content block 603" hidden="1"/>
              <p:cNvSpPr>
                <a:spLocks noChangeArrowheads="1"/>
              </p:cNvSpPr>
              <p:nvPr/>
            </p:nvSpPr>
            <p:spPr bwMode="gray">
              <a:xfrm>
                <a:off x="3584742"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65" name="Content block 602" hidden="1"/>
              <p:cNvSpPr>
                <a:spLocks noChangeArrowheads="1"/>
              </p:cNvSpPr>
              <p:nvPr/>
            </p:nvSpPr>
            <p:spPr bwMode="gray">
              <a:xfrm>
                <a:off x="2057400"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66" name="Content block 601" hidden="1"/>
              <p:cNvSpPr>
                <a:spLocks noChangeArrowheads="1"/>
              </p:cNvSpPr>
              <p:nvPr/>
            </p:nvSpPr>
            <p:spPr bwMode="gray">
              <a:xfrm>
                <a:off x="530352" y="6016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29726" name="Group 500" hidden="1"/>
            <p:cNvGrpSpPr/>
            <p:nvPr/>
          </p:nvGrpSpPr>
          <p:grpSpPr>
            <a:xfrm>
              <a:off x="530352" y="5257800"/>
              <a:ext cx="8997696" cy="609600"/>
              <a:chOff x="530352" y="5257800"/>
              <a:chExt cx="8997696" cy="609600"/>
            </a:xfrm>
          </p:grpSpPr>
          <p:sp>
            <p:nvSpPr>
              <p:cNvPr id="29755" name="Content block 506" hidden="1"/>
              <p:cNvSpPr>
                <a:spLocks noChangeArrowheads="1"/>
              </p:cNvSpPr>
              <p:nvPr/>
            </p:nvSpPr>
            <p:spPr bwMode="gray">
              <a:xfrm>
                <a:off x="8156448"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56" name="Content block 505" hidden="1"/>
              <p:cNvSpPr>
                <a:spLocks noChangeArrowheads="1"/>
              </p:cNvSpPr>
              <p:nvPr/>
            </p:nvSpPr>
            <p:spPr bwMode="gray">
              <a:xfrm>
                <a:off x="6629400"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57" name="Content block 504" hidden="1"/>
              <p:cNvSpPr>
                <a:spLocks noChangeArrowheads="1"/>
              </p:cNvSpPr>
              <p:nvPr/>
            </p:nvSpPr>
            <p:spPr bwMode="gray">
              <a:xfrm>
                <a:off x="5102352"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58" name="Content block 503" hidden="1"/>
              <p:cNvSpPr>
                <a:spLocks noChangeArrowheads="1"/>
              </p:cNvSpPr>
              <p:nvPr/>
            </p:nvSpPr>
            <p:spPr bwMode="gray">
              <a:xfrm>
                <a:off x="3584742"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59" name="Content block 502" hidden="1"/>
              <p:cNvSpPr>
                <a:spLocks noChangeArrowheads="1"/>
              </p:cNvSpPr>
              <p:nvPr/>
            </p:nvSpPr>
            <p:spPr bwMode="gray">
              <a:xfrm>
                <a:off x="2057400"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60" name="Content block 501" hidden="1"/>
              <p:cNvSpPr>
                <a:spLocks noChangeArrowheads="1"/>
              </p:cNvSpPr>
              <p:nvPr/>
            </p:nvSpPr>
            <p:spPr bwMode="gray">
              <a:xfrm>
                <a:off x="530352" y="5257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29727" name="Group 400" hidden="1"/>
            <p:cNvGrpSpPr/>
            <p:nvPr/>
          </p:nvGrpSpPr>
          <p:grpSpPr>
            <a:xfrm>
              <a:off x="530352" y="4498848"/>
              <a:ext cx="8997696" cy="609600"/>
              <a:chOff x="530352" y="4498848"/>
              <a:chExt cx="8997696" cy="609600"/>
            </a:xfrm>
          </p:grpSpPr>
          <p:sp>
            <p:nvSpPr>
              <p:cNvPr id="29749" name="Content block 406" hidden="1"/>
              <p:cNvSpPr>
                <a:spLocks noChangeArrowheads="1"/>
              </p:cNvSpPr>
              <p:nvPr/>
            </p:nvSpPr>
            <p:spPr bwMode="gray">
              <a:xfrm>
                <a:off x="8156448"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50" name="Content block 405" hidden="1"/>
              <p:cNvSpPr>
                <a:spLocks noChangeArrowheads="1"/>
              </p:cNvSpPr>
              <p:nvPr/>
            </p:nvSpPr>
            <p:spPr bwMode="gray">
              <a:xfrm>
                <a:off x="6629400"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51" name="Content block 404" hidden="1"/>
              <p:cNvSpPr>
                <a:spLocks noChangeArrowheads="1"/>
              </p:cNvSpPr>
              <p:nvPr/>
            </p:nvSpPr>
            <p:spPr bwMode="gray">
              <a:xfrm>
                <a:off x="5102352"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52" name="Content block 403" hidden="1"/>
              <p:cNvSpPr>
                <a:spLocks noChangeArrowheads="1"/>
              </p:cNvSpPr>
              <p:nvPr/>
            </p:nvSpPr>
            <p:spPr bwMode="gray">
              <a:xfrm>
                <a:off x="3584742"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53" name="Content block 402" hidden="1"/>
              <p:cNvSpPr>
                <a:spLocks noChangeArrowheads="1"/>
              </p:cNvSpPr>
              <p:nvPr/>
            </p:nvSpPr>
            <p:spPr bwMode="gray">
              <a:xfrm>
                <a:off x="2057400"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54" name="Content block 401" hidden="1"/>
              <p:cNvSpPr>
                <a:spLocks noChangeArrowheads="1"/>
              </p:cNvSpPr>
              <p:nvPr/>
            </p:nvSpPr>
            <p:spPr bwMode="gray">
              <a:xfrm>
                <a:off x="530352" y="4498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29728" name="Group 300" hidden="1"/>
            <p:cNvGrpSpPr/>
            <p:nvPr/>
          </p:nvGrpSpPr>
          <p:grpSpPr>
            <a:xfrm>
              <a:off x="530352" y="3730752"/>
              <a:ext cx="8997696" cy="609600"/>
              <a:chOff x="530352" y="3730752"/>
              <a:chExt cx="8997696" cy="609600"/>
            </a:xfrm>
          </p:grpSpPr>
          <p:sp>
            <p:nvSpPr>
              <p:cNvPr id="29743" name="Content block 306" hidden="1"/>
              <p:cNvSpPr>
                <a:spLocks noChangeArrowheads="1"/>
              </p:cNvSpPr>
              <p:nvPr/>
            </p:nvSpPr>
            <p:spPr bwMode="gray">
              <a:xfrm>
                <a:off x="8156448"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44" name="Content block 305" hidden="1"/>
              <p:cNvSpPr>
                <a:spLocks noChangeArrowheads="1"/>
              </p:cNvSpPr>
              <p:nvPr/>
            </p:nvSpPr>
            <p:spPr bwMode="gray">
              <a:xfrm>
                <a:off x="6629400"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45" name="Content block 304" hidden="1"/>
              <p:cNvSpPr>
                <a:spLocks noChangeArrowheads="1"/>
              </p:cNvSpPr>
              <p:nvPr/>
            </p:nvSpPr>
            <p:spPr bwMode="gray">
              <a:xfrm>
                <a:off x="5102352"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46" name="Content block 303" hidden="1"/>
              <p:cNvSpPr>
                <a:spLocks noChangeArrowheads="1"/>
              </p:cNvSpPr>
              <p:nvPr/>
            </p:nvSpPr>
            <p:spPr bwMode="gray">
              <a:xfrm>
                <a:off x="3584742"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47" name="Content block 302" hidden="1"/>
              <p:cNvSpPr>
                <a:spLocks noChangeArrowheads="1"/>
              </p:cNvSpPr>
              <p:nvPr/>
            </p:nvSpPr>
            <p:spPr bwMode="gray">
              <a:xfrm>
                <a:off x="2057400"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48" name="Content block 301" hidden="1"/>
              <p:cNvSpPr>
                <a:spLocks noChangeArrowheads="1"/>
              </p:cNvSpPr>
              <p:nvPr/>
            </p:nvSpPr>
            <p:spPr bwMode="gray">
              <a:xfrm>
                <a:off x="530352" y="3730752"/>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29729" name="Group 200" hidden="1"/>
            <p:cNvGrpSpPr/>
            <p:nvPr/>
          </p:nvGrpSpPr>
          <p:grpSpPr>
            <a:xfrm>
              <a:off x="530352" y="2971800"/>
              <a:ext cx="8997696" cy="609600"/>
              <a:chOff x="530352" y="2971800"/>
              <a:chExt cx="8997696" cy="609600"/>
            </a:xfrm>
          </p:grpSpPr>
          <p:sp>
            <p:nvSpPr>
              <p:cNvPr id="29737" name="Content block 206" hidden="1"/>
              <p:cNvSpPr>
                <a:spLocks noChangeArrowheads="1"/>
              </p:cNvSpPr>
              <p:nvPr/>
            </p:nvSpPr>
            <p:spPr bwMode="gray">
              <a:xfrm>
                <a:off x="8156448"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38" name="Content block 205" hidden="1"/>
              <p:cNvSpPr>
                <a:spLocks noChangeArrowheads="1"/>
              </p:cNvSpPr>
              <p:nvPr/>
            </p:nvSpPr>
            <p:spPr bwMode="gray">
              <a:xfrm>
                <a:off x="6629400"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39" name="Content block 204" hidden="1"/>
              <p:cNvSpPr>
                <a:spLocks noChangeArrowheads="1"/>
              </p:cNvSpPr>
              <p:nvPr/>
            </p:nvSpPr>
            <p:spPr bwMode="gray">
              <a:xfrm>
                <a:off x="5102352"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40" name="Content block 203" hidden="1"/>
              <p:cNvSpPr>
                <a:spLocks noChangeArrowheads="1"/>
              </p:cNvSpPr>
              <p:nvPr/>
            </p:nvSpPr>
            <p:spPr bwMode="gray">
              <a:xfrm>
                <a:off x="3584742"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41" name="Content block 202" hidden="1"/>
              <p:cNvSpPr>
                <a:spLocks noChangeArrowheads="1"/>
              </p:cNvSpPr>
              <p:nvPr/>
            </p:nvSpPr>
            <p:spPr bwMode="gray">
              <a:xfrm>
                <a:off x="2057400"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42" name="Content block 201" hidden="1"/>
              <p:cNvSpPr>
                <a:spLocks noChangeArrowheads="1"/>
              </p:cNvSpPr>
              <p:nvPr/>
            </p:nvSpPr>
            <p:spPr bwMode="gray">
              <a:xfrm>
                <a:off x="530352" y="2971800"/>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nvGrpSpPr>
            <p:cNvPr id="29730" name="Group 100" hidden="1"/>
            <p:cNvGrpSpPr/>
            <p:nvPr/>
          </p:nvGrpSpPr>
          <p:grpSpPr>
            <a:xfrm>
              <a:off x="530352" y="2212848"/>
              <a:ext cx="8997696" cy="609600"/>
              <a:chOff x="530352" y="2212848"/>
              <a:chExt cx="8997696" cy="609600"/>
            </a:xfrm>
          </p:grpSpPr>
          <p:sp>
            <p:nvSpPr>
              <p:cNvPr id="29731" name="Content block 106" hidden="1"/>
              <p:cNvSpPr>
                <a:spLocks noChangeArrowheads="1"/>
              </p:cNvSpPr>
              <p:nvPr/>
            </p:nvSpPr>
            <p:spPr bwMode="gray">
              <a:xfrm>
                <a:off x="8156448"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32" name="Content block 105" hidden="1"/>
              <p:cNvSpPr>
                <a:spLocks noChangeArrowheads="1"/>
              </p:cNvSpPr>
              <p:nvPr/>
            </p:nvSpPr>
            <p:spPr bwMode="gray">
              <a:xfrm>
                <a:off x="6629400"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33" name="Content block 104" hidden="1"/>
              <p:cNvSpPr>
                <a:spLocks noChangeArrowheads="1"/>
              </p:cNvSpPr>
              <p:nvPr/>
            </p:nvSpPr>
            <p:spPr bwMode="gray">
              <a:xfrm>
                <a:off x="5102352"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34" name="Content block 103" hidden="1"/>
              <p:cNvSpPr>
                <a:spLocks noChangeArrowheads="1"/>
              </p:cNvSpPr>
              <p:nvPr/>
            </p:nvSpPr>
            <p:spPr bwMode="gray">
              <a:xfrm>
                <a:off x="3584448"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35" name="Content block 102" hidden="1"/>
              <p:cNvSpPr>
                <a:spLocks noChangeArrowheads="1"/>
              </p:cNvSpPr>
              <p:nvPr/>
            </p:nvSpPr>
            <p:spPr bwMode="gray">
              <a:xfrm>
                <a:off x="2057400"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sp>
            <p:nvSpPr>
              <p:cNvPr id="29736" name="Content block 101" hidden="1"/>
              <p:cNvSpPr>
                <a:spLocks noChangeArrowheads="1"/>
              </p:cNvSpPr>
              <p:nvPr/>
            </p:nvSpPr>
            <p:spPr bwMode="gray">
              <a:xfrm>
                <a:off x="530352" y="2212848"/>
                <a:ext cx="1371600" cy="609600"/>
              </a:xfrm>
              <a:prstGeom prst="rect">
                <a:avLst/>
              </a:prstGeom>
              <a:solidFill>
                <a:srgbClr val="E7EBE0">
                  <a:alpha val="50195"/>
                </a:srgbClr>
              </a:solidFill>
              <a:ln w="6350">
                <a:solidFill>
                  <a:srgbClr val="E7EBE0"/>
                </a:solidFill>
                <a:prstDash val="sysDot"/>
                <a:miter lim="800000"/>
              </a:ln>
            </p:spPr>
            <p:txBody>
              <a:bodyPr wrap="none" lIns="56010" tIns="0" rIns="57156"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805466"/>
                <a:endParaRPr lang="zh-CN" altLang="en-US" sz="1588"/>
              </a:p>
            </p:txBody>
          </p:sp>
        </p:grpSp>
      </p:grpSp>
      <p:sp>
        <p:nvSpPr>
          <p:cNvPr id="29698" name="Title 1"/>
          <p:cNvSpPr>
            <a:spLocks noGrp="1"/>
          </p:cNvSpPr>
          <p:nvPr>
            <p:ph type="title" idx="4294967295"/>
          </p:nvPr>
        </p:nvSpPr>
        <p:spPr bwMode="auto">
          <a:xfrm>
            <a:off x="2133321" y="582912"/>
            <a:ext cx="7937966" cy="757856"/>
          </a:xfrm>
          <a:prstGeom prst="rect">
            <a:avLst/>
          </a:prstGeom>
          <a:noFill/>
          <a:ln>
            <a:miter lim="800000"/>
          </a:ln>
        </p:spPr>
        <p:txBody>
          <a:bodyPr>
            <a:normAutofit/>
          </a:bodyPr>
          <a:lstStyle/>
          <a:p>
            <a:pPr eaLnBrk="1" hangingPunct="1">
              <a:lnSpc>
                <a:spcPct val="150000"/>
              </a:lnSpc>
            </a:pPr>
            <a:r>
              <a:rPr lang="zh-CN" altLang="en-US" sz="2000" b="1">
                <a:latin typeface="微软雅黑" panose="020b0503020204020204" pitchFamily="34" charset="-122"/>
                <a:ea typeface="微软雅黑" panose="020b0503020204020204" pitchFamily="34" charset="-122"/>
                <a:cs typeface="Arial" pitchFamily="34" charset="0"/>
              </a:rPr>
              <a:t>实证调研显示，变革失败的前十大原因：</a:t>
            </a:r>
          </a:p>
        </p:txBody>
      </p:sp>
      <p:sp>
        <p:nvSpPr>
          <p:cNvPr id="29699" name="Executive Summary" hidden="1"/>
          <p:cNvSpPr txBox="1">
            <a:spLocks noChangeArrowheads="1"/>
          </p:cNvSpPr>
          <p:nvPr>
            <p:custDataLst>
              <p:tags r:id="rId4"/>
            </p:custDataLst>
          </p:nvPr>
        </p:nvSpPr>
        <p:spPr bwMode="auto">
          <a:xfrm>
            <a:off x="2126318" y="6115610"/>
            <a:ext cx="65" cy="179536"/>
          </a:xfrm>
          <a:prstGeom prst="rect">
            <a:avLst/>
          </a:prstGeom>
          <a:noFill/>
          <a:ln w="9525">
            <a:noFill/>
            <a:miter lim="800000"/>
          </a:ln>
        </p:spPr>
        <p:txBody>
          <a:bodyPr wrap="none" lIns="0" tIns="0" r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1412"/>
              </a:lnSpc>
            </a:pPr>
            <a:endParaRPr lang="zh-CN" altLang="en-US" sz="1412" noProof="1"/>
          </a:p>
        </p:txBody>
      </p:sp>
      <p:sp>
        <p:nvSpPr>
          <p:cNvPr id="29700" name="Section Header" hidden="1"/>
          <p:cNvSpPr txBox="1">
            <a:spLocks noChangeArrowheads="1"/>
          </p:cNvSpPr>
          <p:nvPr>
            <p:custDataLst>
              <p:tags r:id="rId5"/>
            </p:custDataLst>
          </p:nvPr>
        </p:nvSpPr>
        <p:spPr bwMode="auto">
          <a:xfrm>
            <a:off x="2126317" y="750796"/>
            <a:ext cx="4840941" cy="120463"/>
          </a:xfrm>
          <a:prstGeom prst="rect">
            <a:avLst/>
          </a:prstGeom>
          <a:noFill/>
          <a:ln w="9525">
            <a:noFill/>
            <a:miter lim="800000"/>
          </a:ln>
        </p:spPr>
        <p:txBody>
          <a:bodyPr lIns="0" tIns="0" rIns="0" bIns="0" anchor="b"/>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94" noProof="1"/>
              <a:t>  </a:t>
            </a:r>
            <a:r>
              <a:rPr lang="zh-CN" altLang="zh-CN" sz="794" noProof="1"/>
              <a:t>– </a:t>
            </a:r>
            <a:endParaRPr lang="zh-CN" altLang="en-US" sz="794" noProof="1"/>
          </a:p>
        </p:txBody>
      </p:sp>
      <p:sp>
        <p:nvSpPr>
          <p:cNvPr id="3" name="Rounded Rectangle 2"/>
          <p:cNvSpPr/>
          <p:nvPr/>
        </p:nvSpPr>
        <p:spPr>
          <a:xfrm>
            <a:off x="2667000" y="1577274"/>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资源投入不足</a:t>
            </a:r>
          </a:p>
        </p:txBody>
      </p:sp>
      <p:sp>
        <p:nvSpPr>
          <p:cNvPr id="55" name="Rounded Rectangle 54"/>
          <p:cNvSpPr/>
          <p:nvPr/>
        </p:nvSpPr>
        <p:spPr>
          <a:xfrm>
            <a:off x="2667000" y="2329469"/>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战略传递不畅</a:t>
            </a:r>
          </a:p>
        </p:txBody>
      </p:sp>
      <p:sp>
        <p:nvSpPr>
          <p:cNvPr id="56" name="Rounded Rectangle 55"/>
          <p:cNvSpPr/>
          <p:nvPr/>
        </p:nvSpPr>
        <p:spPr>
          <a:xfrm>
            <a:off x="2667000" y="3081664"/>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没有确定清晰的执行措施</a:t>
            </a:r>
          </a:p>
        </p:txBody>
      </p:sp>
      <p:sp>
        <p:nvSpPr>
          <p:cNvPr id="57" name="Rounded Rectangle 56"/>
          <p:cNvSpPr/>
          <p:nvPr/>
        </p:nvSpPr>
        <p:spPr>
          <a:xfrm>
            <a:off x="2667000" y="3833859"/>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缺乏对实施的督责</a:t>
            </a:r>
          </a:p>
        </p:txBody>
      </p:sp>
      <p:sp>
        <p:nvSpPr>
          <p:cNvPr id="58" name="Rounded Rectangle 57"/>
          <p:cNvSpPr/>
          <p:nvPr/>
        </p:nvSpPr>
        <p:spPr>
          <a:xfrm>
            <a:off x="2667000" y="4586053"/>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组织壁垒及固有文化阻碍实施</a:t>
            </a:r>
          </a:p>
        </p:txBody>
      </p:sp>
      <p:sp>
        <p:nvSpPr>
          <p:cNvPr id="59" name="Rounded Rectangle 58"/>
          <p:cNvSpPr/>
          <p:nvPr/>
        </p:nvSpPr>
        <p:spPr>
          <a:xfrm>
            <a:off x="6542834" y="1577274"/>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对工作绩效监控不足</a:t>
            </a:r>
          </a:p>
        </p:txBody>
      </p:sp>
      <p:sp>
        <p:nvSpPr>
          <p:cNvPr id="60" name="Rounded Rectangle 59"/>
          <p:cNvSpPr/>
          <p:nvPr/>
        </p:nvSpPr>
        <p:spPr>
          <a:xfrm>
            <a:off x="6542834" y="2329469"/>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未明确对成功的激励及对不当行为的惩戒</a:t>
            </a:r>
          </a:p>
        </p:txBody>
      </p:sp>
      <p:sp>
        <p:nvSpPr>
          <p:cNvPr id="61" name="Rounded Rectangle 60"/>
          <p:cNvSpPr/>
          <p:nvPr/>
        </p:nvSpPr>
        <p:spPr>
          <a:xfrm>
            <a:off x="6542834" y="3081664"/>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高层领导能力不佳</a:t>
            </a:r>
          </a:p>
        </p:txBody>
      </p:sp>
      <p:sp>
        <p:nvSpPr>
          <p:cNvPr id="62" name="Rounded Rectangle 61"/>
          <p:cNvSpPr/>
          <p:nvPr/>
        </p:nvSpPr>
        <p:spPr>
          <a:xfrm>
            <a:off x="6542834" y="3833859"/>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领导层投入不足</a:t>
            </a:r>
          </a:p>
        </p:txBody>
      </p:sp>
      <p:sp>
        <p:nvSpPr>
          <p:cNvPr id="63" name="Rounded Rectangle 62"/>
          <p:cNvSpPr/>
          <p:nvPr/>
        </p:nvSpPr>
        <p:spPr>
          <a:xfrm>
            <a:off x="6542834" y="4586053"/>
            <a:ext cx="3302934" cy="476250"/>
          </a:xfrm>
          <a:prstGeom prst="roundRect">
            <a:avLst/>
          </a:prstGeom>
          <a:solidFill>
            <a:schemeClr val="bg1">
              <a:lumMod val="85000"/>
            </a:schemeClr>
          </a:solidFill>
          <a:ln w="28575">
            <a:noFill/>
          </a:ln>
        </p:spPr>
        <p:txBody>
          <a:bodyPr wrap="none" lIns="25411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99010">
              <a:defRPr/>
            </a:pPr>
            <a:r>
              <a:rPr lang="zh-CN" altLang="en-US" sz="1235" b="1">
                <a:latin typeface="微软雅黑" panose="020b0503020204020204" pitchFamily="34" charset="-122"/>
                <a:ea typeface="微软雅黑" panose="020b0503020204020204" pitchFamily="34" charset="-122"/>
              </a:rPr>
              <a:t>战略未获得审批</a:t>
            </a:r>
          </a:p>
        </p:txBody>
      </p:sp>
      <p:sp>
        <p:nvSpPr>
          <p:cNvPr id="29711" name="Oval 63"/>
          <p:cNvSpPr>
            <a:spLocks noChangeArrowheads="1"/>
          </p:cNvSpPr>
          <p:nvPr/>
        </p:nvSpPr>
        <p:spPr bwMode="auto">
          <a:xfrm>
            <a:off x="2444282" y="1640308"/>
            <a:ext cx="348784" cy="2871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1</a:t>
            </a:r>
            <a:endParaRPr lang="zh-CN" altLang="en-US" sz="1235" b="1" i="1">
              <a:solidFill>
                <a:schemeClr val="bg1"/>
              </a:solidFill>
              <a:latin typeface="微软雅黑"/>
              <a:ea typeface="微软雅黑"/>
              <a:cs typeface="微软雅黑"/>
            </a:endParaRPr>
          </a:p>
        </p:txBody>
      </p:sp>
      <p:sp>
        <p:nvSpPr>
          <p:cNvPr id="29712" name="Oval 65"/>
          <p:cNvSpPr>
            <a:spLocks noChangeArrowheads="1"/>
          </p:cNvSpPr>
          <p:nvPr/>
        </p:nvSpPr>
        <p:spPr bwMode="auto">
          <a:xfrm>
            <a:off x="2444282" y="2403708"/>
            <a:ext cx="348784" cy="2857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2</a:t>
            </a:r>
            <a:endParaRPr lang="zh-CN" altLang="en-US" sz="1235" b="1" i="1">
              <a:solidFill>
                <a:schemeClr val="bg1"/>
              </a:solidFill>
              <a:latin typeface="微软雅黑"/>
              <a:ea typeface="微软雅黑"/>
              <a:cs typeface="微软雅黑"/>
            </a:endParaRPr>
          </a:p>
        </p:txBody>
      </p:sp>
      <p:sp>
        <p:nvSpPr>
          <p:cNvPr id="29713" name="Oval 66"/>
          <p:cNvSpPr>
            <a:spLocks noChangeArrowheads="1"/>
          </p:cNvSpPr>
          <p:nvPr/>
        </p:nvSpPr>
        <p:spPr bwMode="auto">
          <a:xfrm>
            <a:off x="2444282" y="3165708"/>
            <a:ext cx="348784" cy="2857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3</a:t>
            </a:r>
            <a:endParaRPr lang="zh-CN" altLang="en-US" sz="1235" b="1" i="1">
              <a:solidFill>
                <a:schemeClr val="bg1"/>
              </a:solidFill>
              <a:latin typeface="微软雅黑"/>
              <a:ea typeface="微软雅黑"/>
              <a:cs typeface="微软雅黑"/>
            </a:endParaRPr>
          </a:p>
        </p:txBody>
      </p:sp>
      <p:sp>
        <p:nvSpPr>
          <p:cNvPr id="29714" name="Oval 67"/>
          <p:cNvSpPr>
            <a:spLocks noChangeArrowheads="1"/>
          </p:cNvSpPr>
          <p:nvPr/>
        </p:nvSpPr>
        <p:spPr bwMode="auto">
          <a:xfrm>
            <a:off x="2444282" y="3927708"/>
            <a:ext cx="348784" cy="2857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4</a:t>
            </a:r>
            <a:endParaRPr lang="zh-CN" altLang="en-US" sz="1235" b="1" i="1">
              <a:solidFill>
                <a:schemeClr val="bg1"/>
              </a:solidFill>
              <a:latin typeface="微软雅黑"/>
              <a:ea typeface="微软雅黑"/>
              <a:cs typeface="微软雅黑"/>
            </a:endParaRPr>
          </a:p>
        </p:txBody>
      </p:sp>
      <p:sp>
        <p:nvSpPr>
          <p:cNvPr id="29715" name="Oval 68"/>
          <p:cNvSpPr>
            <a:spLocks noChangeArrowheads="1"/>
          </p:cNvSpPr>
          <p:nvPr/>
        </p:nvSpPr>
        <p:spPr bwMode="auto">
          <a:xfrm>
            <a:off x="2444282" y="4691109"/>
            <a:ext cx="348784" cy="2857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5</a:t>
            </a:r>
            <a:endParaRPr lang="zh-CN" altLang="en-US" sz="1235" b="1" i="1">
              <a:solidFill>
                <a:schemeClr val="bg1"/>
              </a:solidFill>
              <a:latin typeface="微软雅黑"/>
              <a:ea typeface="微软雅黑"/>
              <a:cs typeface="微软雅黑"/>
            </a:endParaRPr>
          </a:p>
        </p:txBody>
      </p:sp>
      <p:sp>
        <p:nvSpPr>
          <p:cNvPr id="29716" name="Oval 69"/>
          <p:cNvSpPr>
            <a:spLocks noChangeArrowheads="1"/>
          </p:cNvSpPr>
          <p:nvPr/>
        </p:nvSpPr>
        <p:spPr bwMode="auto">
          <a:xfrm>
            <a:off x="6350934" y="1640308"/>
            <a:ext cx="350184" cy="2871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6</a:t>
            </a:r>
            <a:endParaRPr lang="zh-CN" altLang="en-US" sz="1235" b="1" i="1">
              <a:solidFill>
                <a:schemeClr val="bg1"/>
              </a:solidFill>
              <a:latin typeface="微软雅黑"/>
              <a:ea typeface="微软雅黑"/>
              <a:cs typeface="微软雅黑"/>
            </a:endParaRPr>
          </a:p>
        </p:txBody>
      </p:sp>
      <p:sp>
        <p:nvSpPr>
          <p:cNvPr id="29717" name="Oval 70"/>
          <p:cNvSpPr>
            <a:spLocks noChangeArrowheads="1"/>
          </p:cNvSpPr>
          <p:nvPr/>
        </p:nvSpPr>
        <p:spPr bwMode="auto">
          <a:xfrm>
            <a:off x="6350934" y="2403708"/>
            <a:ext cx="350184" cy="2857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7</a:t>
            </a:r>
            <a:endParaRPr lang="zh-CN" altLang="en-US" sz="1235" b="1" i="1">
              <a:solidFill>
                <a:schemeClr val="bg1"/>
              </a:solidFill>
              <a:latin typeface="微软雅黑"/>
              <a:ea typeface="微软雅黑"/>
              <a:cs typeface="微软雅黑"/>
            </a:endParaRPr>
          </a:p>
        </p:txBody>
      </p:sp>
      <p:sp>
        <p:nvSpPr>
          <p:cNvPr id="29718" name="Oval 71"/>
          <p:cNvSpPr>
            <a:spLocks noChangeArrowheads="1"/>
          </p:cNvSpPr>
          <p:nvPr/>
        </p:nvSpPr>
        <p:spPr bwMode="auto">
          <a:xfrm>
            <a:off x="6350934" y="3165708"/>
            <a:ext cx="350184" cy="2857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8</a:t>
            </a:r>
            <a:endParaRPr lang="zh-CN" altLang="en-US" sz="1235" b="1" i="1">
              <a:solidFill>
                <a:schemeClr val="bg1"/>
              </a:solidFill>
              <a:latin typeface="微软雅黑"/>
              <a:ea typeface="微软雅黑"/>
              <a:cs typeface="微软雅黑"/>
            </a:endParaRPr>
          </a:p>
        </p:txBody>
      </p:sp>
      <p:sp>
        <p:nvSpPr>
          <p:cNvPr id="29719" name="Oval 72"/>
          <p:cNvSpPr>
            <a:spLocks noChangeArrowheads="1"/>
          </p:cNvSpPr>
          <p:nvPr/>
        </p:nvSpPr>
        <p:spPr bwMode="auto">
          <a:xfrm>
            <a:off x="6350934" y="3927708"/>
            <a:ext cx="350184" cy="2857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9</a:t>
            </a:r>
            <a:endParaRPr lang="zh-CN" altLang="en-US" sz="1235" b="1" i="1">
              <a:solidFill>
                <a:schemeClr val="bg1"/>
              </a:solidFill>
              <a:latin typeface="微软雅黑"/>
              <a:ea typeface="微软雅黑"/>
              <a:cs typeface="微软雅黑"/>
            </a:endParaRPr>
          </a:p>
        </p:txBody>
      </p:sp>
      <p:sp>
        <p:nvSpPr>
          <p:cNvPr id="29720" name="Oval 73"/>
          <p:cNvSpPr>
            <a:spLocks noChangeArrowheads="1"/>
          </p:cNvSpPr>
          <p:nvPr/>
        </p:nvSpPr>
        <p:spPr bwMode="auto">
          <a:xfrm>
            <a:off x="6350934" y="4691109"/>
            <a:ext cx="350184" cy="285750"/>
          </a:xfrm>
          <a:prstGeom prst="ellipse">
            <a:avLst/>
          </a:prstGeom>
          <a:solidFill>
            <a:schemeClr val="accent1">
              <a:lumMod val="75000"/>
            </a:schemeClr>
          </a:solidFill>
          <a:ln w="38100">
            <a:solidFill>
              <a:schemeClr val="bg1"/>
            </a:solidFill>
            <a:round/>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235" b="1" i="1">
                <a:solidFill>
                  <a:schemeClr val="bg1"/>
                </a:solidFill>
                <a:latin typeface="微软雅黑"/>
                <a:ea typeface="微软雅黑"/>
                <a:cs typeface="微软雅黑"/>
              </a:rPr>
              <a:t>10</a:t>
            </a:r>
            <a:endParaRPr lang="zh-CN" altLang="en-US" sz="1235" b="1" i="1">
              <a:solidFill>
                <a:schemeClr val="bg1"/>
              </a:solidFill>
              <a:latin typeface="微软雅黑"/>
              <a:ea typeface="微软雅黑"/>
              <a:cs typeface="微软雅黑"/>
            </a:endParaRPr>
          </a:p>
        </p:txBody>
      </p:sp>
      <p:sp>
        <p:nvSpPr>
          <p:cNvPr id="29721" name="Rectangle 81"/>
          <p:cNvSpPr>
            <a:spLocks noChangeArrowheads="1"/>
          </p:cNvSpPr>
          <p:nvPr/>
        </p:nvSpPr>
        <p:spPr bwMode="auto">
          <a:xfrm>
            <a:off x="1703513" y="5857884"/>
            <a:ext cx="6132419" cy="523220"/>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806867">
              <a:spcBef>
                <a:spcPct val="20000"/>
              </a:spcBef>
              <a:spcAft>
                <a:spcPct val="20000"/>
              </a:spcAft>
              <a:buSzPct val="90000"/>
            </a:pPr>
            <a:r>
              <a:rPr lang="zh-CN" altLang="en-US" sz="1400" i="1">
                <a:latin typeface="微软雅黑"/>
                <a:ea typeface="微软雅黑"/>
                <a:cs typeface="微软雅黑"/>
              </a:rPr>
              <a:t>信息来源：经济学人智库对全球</a:t>
            </a:r>
            <a:r>
              <a:rPr lang="en-US" altLang="zh-CN" sz="1400" i="1">
                <a:latin typeface="微软雅黑"/>
                <a:ea typeface="微软雅黑"/>
                <a:cs typeface="微软雅黑"/>
              </a:rPr>
              <a:t>197</a:t>
            </a:r>
            <a:r>
              <a:rPr lang="zh-CN" altLang="en-US" sz="1400" i="1">
                <a:latin typeface="微软雅黑"/>
                <a:ea typeface="微软雅黑"/>
                <a:cs typeface="微软雅黑"/>
              </a:rPr>
              <a:t>家销售额超过</a:t>
            </a:r>
            <a:r>
              <a:rPr lang="en-US" altLang="zh-CN" sz="1400" i="1">
                <a:latin typeface="微软雅黑"/>
                <a:ea typeface="微软雅黑"/>
                <a:cs typeface="微软雅黑"/>
              </a:rPr>
              <a:t>5</a:t>
            </a:r>
            <a:r>
              <a:rPr lang="zh-CN" altLang="en-US" sz="1400" i="1">
                <a:latin typeface="微软雅黑"/>
                <a:ea typeface="微软雅黑"/>
                <a:cs typeface="微软雅黑"/>
              </a:rPr>
              <a:t>亿美元的公司高层管理者的调查结果</a:t>
            </a:r>
            <a:endParaRPr lang="en-GB" sz="1400" i="1">
              <a:latin typeface="微软雅黑"/>
              <a:ea typeface="微软雅黑"/>
              <a:cs typeface="微软雅黑"/>
            </a:endParaRPr>
          </a:p>
        </p:txBody>
      </p:sp>
      <p:sp>
        <p:nvSpPr>
          <p:cNvPr id="72" name="矩形 71"/>
          <p:cNvSpPr/>
          <p:nvPr/>
        </p:nvSpPr>
        <p:spPr>
          <a:xfrm>
            <a:off x="6701118" y="5439628"/>
            <a:ext cx="3706464" cy="418256"/>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18" b="1">
                <a:solidFill>
                  <a:srgbClr val="7A003C"/>
                </a:solidFill>
                <a:latin typeface="微软雅黑" panose="020b0503020204020204" pitchFamily="34" charset="-122"/>
                <a:ea typeface="微软雅黑" panose="020b0503020204020204" pitchFamily="34" charset="-122"/>
              </a:rPr>
              <a:t>有逻辑吗？背后反映出什么？</a:t>
            </a:r>
          </a:p>
        </p:txBody>
      </p:sp>
      <p:sp>
        <p:nvSpPr>
          <p:cNvPr id="73" name="矩形 72"/>
          <p:cNvSpPr/>
          <p:nvPr/>
        </p:nvSpPr>
        <p:spPr>
          <a:xfrm>
            <a:off x="1781593" y="148570"/>
            <a:ext cx="2701381"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2.5.</a:t>
            </a:r>
            <a:r>
              <a:rPr lang="zh-CN" altLang="en-US" sz="2000" b="1">
                <a:solidFill>
                  <a:srgbClr val="C00000"/>
                </a:solidFill>
                <a:latin typeface="微软雅黑" panose="020b0503020204020204" pitchFamily="34" charset="-122"/>
                <a:ea typeface="微软雅黑" panose="020b0503020204020204" pitchFamily="34" charset="-122"/>
              </a:rPr>
              <a:t>变革失败十大原因</a:t>
            </a:r>
          </a:p>
        </p:txBody>
      </p:sp>
    </p:spTree>
    <p:custDataLst>
      <p:tags r:id="rId6"/>
    </p:custDataLst>
    <p:extLst>
      <p:ext uri="{BB962C8B-B14F-4D97-AF65-F5344CB8AC3E}">
        <p14:creationId xmlns:p14="http://schemas.microsoft.com/office/powerpoint/2010/main" val="3495064397"/>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Text Box 2"/>
          <p:cNvSpPr txBox="1">
            <a:spLocks noChangeArrowheads="1"/>
          </p:cNvSpPr>
          <p:nvPr/>
        </p:nvSpPr>
        <p:spPr bwMode="auto">
          <a:xfrm>
            <a:off x="2167132" y="665072"/>
            <a:ext cx="8321357" cy="579497"/>
          </a:xfrm>
          <a:prstGeom prst="rect">
            <a:avLst/>
          </a:prstGeom>
          <a:noFill/>
          <a:ln w="9525" algn="ctr">
            <a:noFill/>
            <a:miter lim="800000"/>
          </a:ln>
        </p:spPr>
        <p:txBody>
          <a:bodyPr wrap="square" lIns="89896" tIns="44948" rIns="89896" bIns="44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latin typeface="微软雅黑" panose="020b0503020204020204" pitchFamily="34" charset="-122"/>
                <a:ea typeface="微软雅黑" panose="020b0503020204020204" pitchFamily="34" charset="-122"/>
                <a:cs typeface="Arial" pitchFamily="34" charset="0"/>
              </a:rPr>
              <a:t>变革成功的关键因素</a:t>
            </a:r>
            <a:r>
              <a:rPr lang="en-US" altLang="zh-CN" sz="2400" b="1">
                <a:latin typeface="微软雅黑" panose="020b0503020204020204" pitchFamily="34" charset="-122"/>
                <a:ea typeface="微软雅黑" panose="020b0503020204020204" pitchFamily="34" charset="-122"/>
                <a:cs typeface="Arial" pitchFamily="34" charset="0"/>
              </a:rPr>
              <a:t>——</a:t>
            </a:r>
            <a:r>
              <a:rPr lang="zh-CN" altLang="en-US" sz="2400" b="1">
                <a:latin typeface="微软雅黑" panose="020b0503020204020204" pitchFamily="34" charset="-122"/>
                <a:ea typeface="微软雅黑" panose="020b0503020204020204" pitchFamily="34" charset="-122"/>
                <a:cs typeface="Arial" pitchFamily="34" charset="0"/>
              </a:rPr>
              <a:t>跟“人心”强相关的因素更重要！</a:t>
            </a:r>
            <a:endParaRPr lang="zh-CN" altLang="de-DE" sz="2400" b="1">
              <a:solidFill>
                <a:srgbClr val="FF0000"/>
              </a:solidFill>
              <a:latin typeface="微软雅黑" panose="020b0503020204020204" pitchFamily="34" charset="-122"/>
              <a:ea typeface="微软雅黑" panose="020b0503020204020204" pitchFamily="34" charset="-122"/>
              <a:cs typeface="Arial" pitchFamily="34" charset="0"/>
            </a:endParaRPr>
          </a:p>
        </p:txBody>
      </p:sp>
      <p:sp>
        <p:nvSpPr>
          <p:cNvPr id="8195" name="Rectangle 6"/>
          <p:cNvSpPr>
            <a:spLocks noChangeArrowheads="1"/>
          </p:cNvSpPr>
          <p:nvPr/>
        </p:nvSpPr>
        <p:spPr bwMode="auto">
          <a:xfrm>
            <a:off x="6057480" y="5531758"/>
            <a:ext cx="4158642" cy="921579"/>
          </a:xfrm>
          <a:prstGeom prst="rect">
            <a:avLst/>
          </a:prstGeom>
          <a:noFill/>
          <a:ln w="9525">
            <a:noFill/>
            <a:miter lim="800000"/>
          </a:ln>
        </p:spPr>
        <p:txBody>
          <a:bodyPr lIns="89896" tIns="44948" rIns="89896" bIns="44948"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spcAft>
                <a:spcPct val="20000"/>
              </a:spcAft>
            </a:pPr>
            <a:r>
              <a:rPr lang="en-GB" altLang="zh-CN" sz="1588" b="1" i="1">
                <a:latin typeface="微软雅黑" panose="020b0503020204020204" pitchFamily="34" charset="-122"/>
                <a:ea typeface="微软雅黑" panose="020b0503020204020204" pitchFamily="34" charset="-122"/>
                <a:cs typeface="Times New Roman" pitchFamily="18" charset="0"/>
              </a:rPr>
              <a:t>“</a:t>
            </a:r>
            <a:r>
              <a:rPr lang="zh-CN" altLang="en-GB" sz="1588" b="1" i="1">
                <a:latin typeface="微软雅黑" panose="020b0503020204020204" pitchFamily="34" charset="-122"/>
                <a:ea typeface="微软雅黑" panose="020b0503020204020204" pitchFamily="34" charset="-122"/>
                <a:cs typeface="Times New Roman" pitchFamily="18" charset="0"/>
              </a:rPr>
              <a:t>如果没有获得高层的支持，你就已经注定</a:t>
            </a:r>
            <a:r>
              <a:rPr lang="en-GB" altLang="zh-CN" sz="1588" b="1" i="1">
                <a:latin typeface="微软雅黑" panose="020b0503020204020204" pitchFamily="34" charset="-122"/>
                <a:ea typeface="微软雅黑" panose="020b0503020204020204" pitchFamily="34" charset="-122"/>
                <a:cs typeface="Times New Roman" pitchFamily="18" charset="0"/>
              </a:rPr>
              <a:t>(</a:t>
            </a:r>
            <a:r>
              <a:rPr lang="zh-CN" altLang="en-GB" sz="1588" b="1" i="1">
                <a:latin typeface="微软雅黑" panose="020b0503020204020204" pitchFamily="34" charset="-122"/>
                <a:ea typeface="微软雅黑" panose="020b0503020204020204" pitchFamily="34" charset="-122"/>
                <a:cs typeface="Times New Roman" pitchFamily="18" charset="0"/>
              </a:rPr>
              <a:t>失败</a:t>
            </a:r>
            <a:r>
              <a:rPr lang="en-GB" altLang="zh-CN" sz="1588" b="1" i="1">
                <a:latin typeface="微软雅黑" panose="020b0503020204020204" pitchFamily="34" charset="-122"/>
                <a:ea typeface="微软雅黑" panose="020b0503020204020204" pitchFamily="34" charset="-122"/>
                <a:cs typeface="Times New Roman" pitchFamily="18" charset="0"/>
              </a:rPr>
              <a:t>)</a:t>
            </a:r>
            <a:r>
              <a:rPr lang="zh-CN" altLang="en-GB" sz="1588" b="1" i="1">
                <a:latin typeface="微软雅黑" panose="020b0503020204020204" pitchFamily="34" charset="-122"/>
                <a:ea typeface="微软雅黑" panose="020b0503020204020204" pitchFamily="34" charset="-122"/>
                <a:cs typeface="Times New Roman" pitchFamily="18" charset="0"/>
              </a:rPr>
              <a:t>了</a:t>
            </a:r>
            <a:r>
              <a:rPr lang="zh-CN" altLang="en-US" sz="1588" b="1" i="1">
                <a:latin typeface="微软雅黑" panose="020b0503020204020204" pitchFamily="34" charset="-122"/>
                <a:ea typeface="微软雅黑" panose="020b0503020204020204" pitchFamily="34" charset="-122"/>
                <a:cs typeface="Times New Roman" pitchFamily="18" charset="0"/>
              </a:rPr>
              <a:t>”</a:t>
            </a:r>
            <a:endParaRPr lang="de-DE" altLang="zh-CN" sz="1588" b="1" i="1">
              <a:latin typeface="微软雅黑" panose="020b0503020204020204" pitchFamily="34" charset="-122"/>
              <a:ea typeface="微软雅黑" panose="020b0503020204020204" pitchFamily="34" charset="-122"/>
              <a:cs typeface="Times New Roman" pitchFamily="18" charset="0"/>
            </a:endParaRPr>
          </a:p>
          <a:p>
            <a:pPr>
              <a:spcBef>
                <a:spcPct val="20000"/>
              </a:spcBef>
              <a:spcAft>
                <a:spcPct val="20000"/>
              </a:spcAft>
            </a:pPr>
            <a:r>
              <a:rPr lang="en-GB" altLang="zh-CN" sz="1588" b="1" i="1">
                <a:latin typeface="微软雅黑" panose="020b0503020204020204" pitchFamily="34" charset="-122"/>
                <a:ea typeface="微软雅黑" panose="020b0503020204020204" pitchFamily="34" charset="-122"/>
                <a:cs typeface="Times New Roman" pitchFamily="18" charset="0"/>
              </a:rPr>
              <a:t>— </a:t>
            </a:r>
            <a:r>
              <a:rPr lang="zh-CN" altLang="en-GB" sz="1588" b="1" i="1">
                <a:latin typeface="微软雅黑" panose="020b0503020204020204" pitchFamily="34" charset="-122"/>
                <a:ea typeface="微软雅黑" panose="020b0503020204020204" pitchFamily="34" charset="-122"/>
                <a:cs typeface="Times New Roman" pitchFamily="18" charset="0"/>
              </a:rPr>
              <a:t>美国，媒体经营行业</a:t>
            </a:r>
            <a:endParaRPr lang="en-GB" sz="1588" b="1" i="1">
              <a:latin typeface="微软雅黑" panose="020b0503020204020204" pitchFamily="34" charset="-122"/>
              <a:ea typeface="微软雅黑" panose="020b0503020204020204" pitchFamily="34" charset="-122"/>
              <a:cs typeface="Times New Roman" pitchFamily="18" charset="0"/>
            </a:endParaRPr>
          </a:p>
        </p:txBody>
      </p:sp>
      <p:sp>
        <p:nvSpPr>
          <p:cNvPr id="8196" name="Text Box 7"/>
          <p:cNvSpPr txBox="1">
            <a:spLocks noChangeArrowheads="1"/>
          </p:cNvSpPr>
          <p:nvPr/>
        </p:nvSpPr>
        <p:spPr bwMode="auto">
          <a:xfrm>
            <a:off x="2011316" y="5824539"/>
            <a:ext cx="3793472" cy="226517"/>
          </a:xfrm>
          <a:prstGeom prst="rect">
            <a:avLst/>
          </a:prstGeom>
          <a:noFill/>
          <a:ln w="9525">
            <a:noFill/>
            <a:miter lim="800000"/>
          </a:ln>
        </p:spPr>
        <p:txBody>
          <a:bodyPr lIns="89896" tIns="44948" rIns="89896" bIns="44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82" b="1">
                <a:latin typeface="微软雅黑" panose="020b0503020204020204" pitchFamily="34" charset="-122"/>
                <a:ea typeface="微软雅黑" panose="020b0503020204020204" pitchFamily="34" charset="-122"/>
              </a:rPr>
              <a:t>来源：</a:t>
            </a:r>
            <a:r>
              <a:rPr lang="en-US" altLang="zh-CN" sz="882" b="1">
                <a:latin typeface="微软雅黑" panose="020b0503020204020204" pitchFamily="34" charset="-122"/>
                <a:ea typeface="微软雅黑" panose="020b0503020204020204" pitchFamily="34" charset="-122"/>
              </a:rPr>
              <a:t>IBM </a:t>
            </a:r>
            <a:r>
              <a:rPr lang="zh-CN" altLang="en-US" sz="882" b="1">
                <a:latin typeface="微软雅黑" panose="020b0503020204020204" pitchFamily="34" charset="-122"/>
                <a:ea typeface="微软雅黑" panose="020b0503020204020204" pitchFamily="34" charset="-122"/>
              </a:rPr>
              <a:t>全球变革实现研究</a:t>
            </a:r>
            <a:r>
              <a:rPr lang="en-US" altLang="zh-CN" sz="882" b="1">
                <a:latin typeface="微软雅黑" panose="020b0503020204020204" pitchFamily="34" charset="-122"/>
                <a:ea typeface="微软雅黑" panose="020b0503020204020204" pitchFamily="34" charset="-122"/>
              </a:rPr>
              <a:t>, 2008, (n = 1,532)</a:t>
            </a:r>
          </a:p>
        </p:txBody>
      </p:sp>
      <p:sp>
        <p:nvSpPr>
          <p:cNvPr id="8197" name="Freeform 8"/>
          <p:cNvSpPr/>
          <p:nvPr/>
        </p:nvSpPr>
        <p:spPr bwMode="auto">
          <a:xfrm flipH="1">
            <a:off x="5969655" y="5553077"/>
            <a:ext cx="87827" cy="638175"/>
          </a:xfrm>
          <a:custGeom>
            <a:gdLst>
              <a:gd name="T0" fmla="*/ 0 w 1"/>
              <a:gd name="T1" fmla="*/ 0 h 576"/>
              <a:gd name="T2" fmla="*/ 0 w 1"/>
              <a:gd name="T3" fmla="*/ 2147483647 h 576"/>
              <a:gd name="T4" fmla="*/ 0 60000 65536"/>
              <a:gd name="T5" fmla="*/ 0 60000 65536"/>
              <a:gd name="T6" fmla="*/ 0 w 1"/>
              <a:gd name="T7" fmla="*/ 0 h 576"/>
              <a:gd name="T8" fmla="*/ 1 w 1"/>
              <a:gd name="T9" fmla="*/ 576 h 576"/>
            </a:gdLst>
            <a:cxnLst>
              <a:cxn ang="T4">
                <a:pos x="T0" y="T1"/>
              </a:cxn>
              <a:cxn ang="T5">
                <a:pos x="T2" y="T3"/>
              </a:cxn>
            </a:cxnLst>
            <a:rect l="T6" t="T7" r="T8" b="T9"/>
            <a:pathLst>
              <a:path w="1" h="576">
                <a:moveTo>
                  <a:pt x="0" y="0"/>
                </a:moveTo>
                <a:lnTo>
                  <a:pt x="0" y="576"/>
                </a:lnTo>
              </a:path>
            </a:pathLst>
          </a:custGeom>
          <a:noFill/>
          <a:ln w="25400">
            <a:solidFill>
              <a:schemeClr val="accent1"/>
            </a:solidFill>
            <a:round/>
            <a:headEnd type="none" w="sm" len="sm"/>
            <a:tailEnd type="none" w="sm" len="sm"/>
          </a:ln>
        </p:spPr>
        <p:txBody>
          <a:bodyPr lIns="89896" tIns="44948" rIns="89896" bIns="44948"/>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588">
              <a:latin typeface="微软雅黑" panose="020b0503020204020204" pitchFamily="34" charset="-122"/>
              <a:ea typeface="微软雅黑" panose="020b0503020204020204" pitchFamily="34" charset="-122"/>
            </a:endParaRPr>
          </a:p>
        </p:txBody>
      </p:sp>
      <p:grpSp>
        <p:nvGrpSpPr>
          <p:cNvPr id="2" name="Group 9"/>
          <p:cNvGrpSpPr/>
          <p:nvPr/>
        </p:nvGrpSpPr>
        <p:grpSpPr>
          <a:xfrm>
            <a:off x="5638381" y="5658198"/>
            <a:ext cx="295835" cy="219075"/>
            <a:chOff x="2239" y="3797"/>
            <a:chExt cx="192" cy="138"/>
          </a:xfrm>
        </p:grpSpPr>
        <p:sp>
          <p:nvSpPr>
            <p:cNvPr id="8204" name="Rectangle 10"/>
            <p:cNvSpPr>
              <a:spLocks noChangeArrowheads="1"/>
            </p:cNvSpPr>
            <p:nvPr/>
          </p:nvSpPr>
          <p:spPr bwMode="auto">
            <a:xfrm>
              <a:off x="2378" y="3880"/>
              <a:ext cx="26" cy="28"/>
            </a:xfrm>
            <a:prstGeom prst="rect">
              <a:avLst/>
            </a:prstGeom>
            <a:solidFill>
              <a:schemeClr val="accent1"/>
            </a:solidFill>
            <a:ln w="9525">
              <a:solidFill>
                <a:schemeClr val="accent1"/>
              </a:solidFill>
              <a:miter lim="800000"/>
            </a:ln>
          </p:spPr>
          <p:txBody>
            <a:bodyPr wrap="none" lIns="81243" tIns="40622" rIns="81243" bIns="4062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765" b="1">
                <a:latin typeface="微软雅黑" panose="020b0503020204020204" pitchFamily="34" charset="-122"/>
                <a:ea typeface="微软雅黑" panose="020b0503020204020204" pitchFamily="34" charset="-122"/>
              </a:endParaRPr>
            </a:p>
          </p:txBody>
        </p:sp>
        <p:sp>
          <p:nvSpPr>
            <p:cNvPr id="8205" name="Rectangle 11"/>
            <p:cNvSpPr>
              <a:spLocks noChangeArrowheads="1"/>
            </p:cNvSpPr>
            <p:nvPr/>
          </p:nvSpPr>
          <p:spPr bwMode="auto">
            <a:xfrm>
              <a:off x="2377" y="3826"/>
              <a:ext cx="27" cy="27"/>
            </a:xfrm>
            <a:prstGeom prst="rect">
              <a:avLst/>
            </a:prstGeom>
            <a:solidFill>
              <a:schemeClr val="accent1"/>
            </a:solidFill>
            <a:ln w="9525">
              <a:solidFill>
                <a:schemeClr val="accent1"/>
              </a:solidFill>
              <a:miter lim="800000"/>
            </a:ln>
          </p:spPr>
          <p:txBody>
            <a:bodyPr wrap="none" lIns="81243" tIns="40622" rIns="81243" bIns="4062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765" b="1">
                <a:latin typeface="微软雅黑" panose="020b0503020204020204" pitchFamily="34" charset="-122"/>
                <a:ea typeface="微软雅黑" panose="020b0503020204020204" pitchFamily="34" charset="-122"/>
              </a:endParaRPr>
            </a:p>
          </p:txBody>
        </p:sp>
        <p:sp>
          <p:nvSpPr>
            <p:cNvPr id="8206" name="Rectangle 12"/>
            <p:cNvSpPr>
              <a:spLocks noChangeArrowheads="1"/>
            </p:cNvSpPr>
            <p:nvPr/>
          </p:nvSpPr>
          <p:spPr bwMode="auto">
            <a:xfrm>
              <a:off x="2404" y="3853"/>
              <a:ext cx="27" cy="27"/>
            </a:xfrm>
            <a:prstGeom prst="rect">
              <a:avLst/>
            </a:prstGeom>
            <a:solidFill>
              <a:schemeClr val="accent1"/>
            </a:solidFill>
            <a:ln w="9525">
              <a:solidFill>
                <a:schemeClr val="accent1"/>
              </a:solidFill>
              <a:miter lim="800000"/>
            </a:ln>
          </p:spPr>
          <p:txBody>
            <a:bodyPr wrap="none" lIns="81243" tIns="40622" rIns="81243" bIns="4062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765" b="1">
                <a:latin typeface="微软雅黑" panose="020b0503020204020204" pitchFamily="34" charset="-122"/>
                <a:ea typeface="微软雅黑" panose="020b0503020204020204" pitchFamily="34" charset="-122"/>
              </a:endParaRPr>
            </a:p>
          </p:txBody>
        </p:sp>
        <p:sp>
          <p:nvSpPr>
            <p:cNvPr id="8207" name="Rectangle 13"/>
            <p:cNvSpPr>
              <a:spLocks noChangeArrowheads="1"/>
            </p:cNvSpPr>
            <p:nvPr/>
          </p:nvSpPr>
          <p:spPr bwMode="auto">
            <a:xfrm>
              <a:off x="2351" y="3797"/>
              <a:ext cx="26" cy="27"/>
            </a:xfrm>
            <a:prstGeom prst="rect">
              <a:avLst/>
            </a:prstGeom>
            <a:solidFill>
              <a:schemeClr val="accent1"/>
            </a:solidFill>
            <a:ln w="9525">
              <a:solidFill>
                <a:schemeClr val="accent1"/>
              </a:solidFill>
              <a:miter lim="800000"/>
            </a:ln>
          </p:spPr>
          <p:txBody>
            <a:bodyPr wrap="none" lIns="81243" tIns="40622" rIns="81243" bIns="4062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765" b="1">
                <a:latin typeface="微软雅黑" panose="020b0503020204020204" pitchFamily="34" charset="-122"/>
                <a:ea typeface="微软雅黑" panose="020b0503020204020204" pitchFamily="34" charset="-122"/>
              </a:endParaRPr>
            </a:p>
          </p:txBody>
        </p:sp>
        <p:sp>
          <p:nvSpPr>
            <p:cNvPr id="8208" name="Rectangle 14"/>
            <p:cNvSpPr>
              <a:spLocks noChangeArrowheads="1"/>
            </p:cNvSpPr>
            <p:nvPr/>
          </p:nvSpPr>
          <p:spPr bwMode="auto">
            <a:xfrm>
              <a:off x="2349" y="3908"/>
              <a:ext cx="28" cy="27"/>
            </a:xfrm>
            <a:prstGeom prst="rect">
              <a:avLst/>
            </a:prstGeom>
            <a:solidFill>
              <a:schemeClr val="accent1"/>
            </a:solidFill>
            <a:ln w="9525">
              <a:solidFill>
                <a:schemeClr val="accent1"/>
              </a:solidFill>
              <a:miter lim="800000"/>
            </a:ln>
          </p:spPr>
          <p:txBody>
            <a:bodyPr wrap="none" lIns="81243" tIns="40622" rIns="81243" bIns="4062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765" b="1">
                <a:latin typeface="微软雅黑" panose="020b0503020204020204" pitchFamily="34" charset="-122"/>
                <a:ea typeface="微软雅黑" panose="020b0503020204020204" pitchFamily="34" charset="-122"/>
              </a:endParaRPr>
            </a:p>
          </p:txBody>
        </p:sp>
        <p:sp>
          <p:nvSpPr>
            <p:cNvPr id="8209" name="Rectangle 15"/>
            <p:cNvSpPr>
              <a:spLocks noChangeArrowheads="1"/>
            </p:cNvSpPr>
            <p:nvPr/>
          </p:nvSpPr>
          <p:spPr bwMode="auto">
            <a:xfrm>
              <a:off x="2351" y="3853"/>
              <a:ext cx="27" cy="27"/>
            </a:xfrm>
            <a:prstGeom prst="rect">
              <a:avLst/>
            </a:prstGeom>
            <a:solidFill>
              <a:schemeClr val="accent1"/>
            </a:solidFill>
            <a:ln w="9525">
              <a:solidFill>
                <a:schemeClr val="accent1"/>
              </a:solidFill>
              <a:miter lim="800000"/>
            </a:ln>
          </p:spPr>
          <p:txBody>
            <a:bodyPr wrap="none" lIns="81243" tIns="40622" rIns="81243" bIns="4062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765" b="1">
                <a:latin typeface="微软雅黑" panose="020b0503020204020204" pitchFamily="34" charset="-122"/>
                <a:ea typeface="微软雅黑" panose="020b0503020204020204" pitchFamily="34" charset="-122"/>
              </a:endParaRPr>
            </a:p>
          </p:txBody>
        </p:sp>
        <p:sp>
          <p:nvSpPr>
            <p:cNvPr id="8210" name="Rectangle 16"/>
            <p:cNvSpPr>
              <a:spLocks noChangeArrowheads="1"/>
            </p:cNvSpPr>
            <p:nvPr/>
          </p:nvSpPr>
          <p:spPr bwMode="auto">
            <a:xfrm>
              <a:off x="2295" y="3853"/>
              <a:ext cx="27" cy="27"/>
            </a:xfrm>
            <a:prstGeom prst="rect">
              <a:avLst/>
            </a:prstGeom>
            <a:solidFill>
              <a:schemeClr val="accent1"/>
            </a:solidFill>
            <a:ln w="9525">
              <a:solidFill>
                <a:schemeClr val="accent1"/>
              </a:solidFill>
              <a:miter lim="800000"/>
            </a:ln>
          </p:spPr>
          <p:txBody>
            <a:bodyPr wrap="none" lIns="81243" tIns="40622" rIns="81243" bIns="4062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765" b="1">
                <a:latin typeface="微软雅黑" panose="020b0503020204020204" pitchFamily="34" charset="-122"/>
                <a:ea typeface="微软雅黑" panose="020b0503020204020204" pitchFamily="34" charset="-122"/>
              </a:endParaRPr>
            </a:p>
          </p:txBody>
        </p:sp>
        <p:sp>
          <p:nvSpPr>
            <p:cNvPr id="8211" name="Rectangle 17"/>
            <p:cNvSpPr>
              <a:spLocks noChangeArrowheads="1"/>
            </p:cNvSpPr>
            <p:nvPr/>
          </p:nvSpPr>
          <p:spPr bwMode="auto">
            <a:xfrm>
              <a:off x="2239" y="3853"/>
              <a:ext cx="27" cy="27"/>
            </a:xfrm>
            <a:prstGeom prst="rect">
              <a:avLst/>
            </a:prstGeom>
            <a:solidFill>
              <a:schemeClr val="accent1"/>
            </a:solidFill>
            <a:ln w="9525">
              <a:solidFill>
                <a:schemeClr val="accent1"/>
              </a:solidFill>
              <a:miter lim="800000"/>
            </a:ln>
          </p:spPr>
          <p:txBody>
            <a:bodyPr wrap="none" lIns="81243" tIns="40622" rIns="81243" bIns="40622"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1765" b="1">
                <a:latin typeface="微软雅黑" panose="020b0503020204020204" pitchFamily="34" charset="-122"/>
                <a:ea typeface="微软雅黑" panose="020b0503020204020204" pitchFamily="34" charset="-122"/>
              </a:endParaRPr>
            </a:p>
          </p:txBody>
        </p:sp>
      </p:grpSp>
      <p:grpSp>
        <p:nvGrpSpPr>
          <p:cNvPr id="3" name="组合 20"/>
          <p:cNvGrpSpPr/>
          <p:nvPr/>
        </p:nvGrpSpPr>
        <p:grpSpPr>
          <a:xfrm>
            <a:off x="2322559" y="1556793"/>
            <a:ext cx="7321924" cy="3896599"/>
            <a:chOff x="696685" y="1643063"/>
            <a:chExt cx="7544028" cy="3896599"/>
          </a:xfrm>
        </p:grpSpPr>
        <p:pic>
          <p:nvPicPr>
            <p:cNvPr id="8200" name="Picture 19"/>
            <p:cNvPicPr>
              <a:picLocks noChangeAspect="1" noChangeArrowheads="1"/>
            </p:cNvPicPr>
            <p:nvPr/>
          </p:nvPicPr>
          <p:blipFill>
            <a:blip r:embed="rId3">
              <a:clrChange>
                <a:clrFrom>
                  <a:srgbClr val="FFFFFF"/>
                </a:clrFrom>
                <a:clrTo>
                  <a:srgbClr val="FFFFFF">
                    <a:alpha val="0"/>
                  </a:srgbClr>
                </a:clrTo>
              </a:clrChange>
            </a:blip>
            <a:stretch>
              <a:fillRect/>
            </a:stretch>
          </p:blipFill>
          <p:spPr bwMode="auto">
            <a:xfrm>
              <a:off x="998538" y="1643063"/>
              <a:ext cx="7242175" cy="3892550"/>
            </a:xfrm>
            <a:prstGeom prst="rect">
              <a:avLst/>
            </a:prstGeom>
            <a:noFill/>
            <a:ln w="9525">
              <a:noFill/>
              <a:miter lim="800000"/>
            </a:ln>
          </p:spPr>
        </p:pic>
        <p:sp>
          <p:nvSpPr>
            <p:cNvPr id="8201" name="TextBox 17"/>
            <p:cNvSpPr txBox="1">
              <a:spLocks noChangeArrowheads="1"/>
            </p:cNvSpPr>
            <p:nvPr/>
          </p:nvSpPr>
          <p:spPr bwMode="auto">
            <a:xfrm>
              <a:off x="696685" y="2100259"/>
              <a:ext cx="3211610" cy="3439403"/>
            </a:xfrm>
            <a:prstGeom prst="rect">
              <a:avLst/>
            </a:prstGeom>
            <a:solidFill>
              <a:schemeClr val="bg1"/>
            </a:solid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491"/>
                </a:spcBef>
              </a:pPr>
              <a:r>
                <a:rPr lang="zh-CN" altLang="en-US" b="1">
                  <a:latin typeface="微软雅黑" panose="020b0503020204020204" pitchFamily="34" charset="-122"/>
                  <a:ea typeface="微软雅黑" panose="020b0503020204020204" pitchFamily="34" charset="-122"/>
                </a:rPr>
                <a:t>高层领导支持</a:t>
              </a:r>
              <a:endParaRPr lang="en-US" altLang="zh-CN" b="1">
                <a:latin typeface="微软雅黑" panose="020b0503020204020204" pitchFamily="34" charset="-122"/>
                <a:ea typeface="微软雅黑" panose="020b0503020204020204" pitchFamily="34" charset="-122"/>
              </a:endParaRPr>
            </a:p>
            <a:p>
              <a:pPr algn="r">
                <a:spcBef>
                  <a:spcPts val="491"/>
                </a:spcBef>
              </a:pPr>
              <a:r>
                <a:rPr lang="zh-CN" altLang="en-US" b="1">
                  <a:latin typeface="微软雅黑" panose="020b0503020204020204" pitchFamily="34" charset="-122"/>
                  <a:ea typeface="微软雅黑" panose="020b0503020204020204" pitchFamily="34" charset="-122"/>
                </a:rPr>
                <a:t>员工参与</a:t>
              </a:r>
              <a:endParaRPr lang="en-US" altLang="zh-CN" b="1">
                <a:latin typeface="微软雅黑" panose="020b0503020204020204" pitchFamily="34" charset="-122"/>
                <a:ea typeface="微软雅黑" panose="020b0503020204020204" pitchFamily="34" charset="-122"/>
              </a:endParaRPr>
            </a:p>
            <a:p>
              <a:pPr algn="r">
                <a:spcBef>
                  <a:spcPts val="491"/>
                </a:spcBef>
              </a:pPr>
              <a:r>
                <a:rPr lang="zh-CN" altLang="en-US" b="1">
                  <a:latin typeface="微软雅黑" panose="020b0503020204020204" pitchFamily="34" charset="-122"/>
                  <a:ea typeface="微软雅黑" panose="020b0503020204020204" pitchFamily="34" charset="-122"/>
                </a:rPr>
                <a:t>诚恳与及时的沟通</a:t>
              </a:r>
              <a:endParaRPr lang="en-US" altLang="zh-CN" b="1">
                <a:latin typeface="微软雅黑" panose="020b0503020204020204" pitchFamily="34" charset="-122"/>
                <a:ea typeface="微软雅黑" panose="020b0503020204020204" pitchFamily="34" charset="-122"/>
              </a:endParaRPr>
            </a:p>
            <a:p>
              <a:pPr algn="r">
                <a:spcBef>
                  <a:spcPts val="491"/>
                </a:spcBef>
              </a:pPr>
              <a:r>
                <a:rPr lang="zh-CN" altLang="en-US" b="1">
                  <a:latin typeface="微软雅黑" panose="020b0503020204020204" pitchFamily="34" charset="-122"/>
                  <a:ea typeface="微软雅黑" panose="020b0503020204020204" pitchFamily="34" charset="-122"/>
                </a:rPr>
                <a:t>鼓励促进变革的企业文化</a:t>
              </a:r>
              <a:endParaRPr lang="en-US" altLang="zh-CN" b="1">
                <a:latin typeface="微软雅黑" panose="020b0503020204020204" pitchFamily="34" charset="-122"/>
                <a:ea typeface="微软雅黑" panose="020b0503020204020204" pitchFamily="34" charset="-122"/>
              </a:endParaRPr>
            </a:p>
            <a:p>
              <a:pPr algn="r">
                <a:spcBef>
                  <a:spcPts val="491"/>
                </a:spcBef>
              </a:pPr>
              <a:r>
                <a:rPr lang="zh-CN" altLang="en-US" b="1">
                  <a:latin typeface="微软雅黑" panose="020b0503020204020204" pitchFamily="34" charset="-122"/>
                  <a:ea typeface="微软雅黑" panose="020b0503020204020204" pitchFamily="34" charset="-122"/>
                </a:rPr>
                <a:t>变革推动人（变革先锋）</a:t>
              </a:r>
              <a:endParaRPr lang="en-US" altLang="zh-CN" b="1">
                <a:latin typeface="微软雅黑" panose="020b0503020204020204" pitchFamily="34" charset="-122"/>
                <a:ea typeface="微软雅黑" panose="020b0503020204020204" pitchFamily="34" charset="-122"/>
              </a:endParaRPr>
            </a:p>
            <a:p>
              <a:pPr algn="r">
                <a:spcBef>
                  <a:spcPts val="491"/>
                </a:spcBef>
              </a:pPr>
              <a:r>
                <a:rPr lang="zh-CN" altLang="en-US" b="1">
                  <a:latin typeface="微软雅黑" panose="020b0503020204020204" pitchFamily="34" charset="-122"/>
                  <a:ea typeface="微软雅黑" panose="020b0503020204020204" pitchFamily="34" charset="-122"/>
                </a:rPr>
                <a:t>支持变革的组织氛围</a:t>
              </a:r>
              <a:endParaRPr lang="en-US" altLang="zh-CN" b="1">
                <a:latin typeface="微软雅黑" panose="020b0503020204020204" pitchFamily="34" charset="-122"/>
                <a:ea typeface="微软雅黑" panose="020b0503020204020204" pitchFamily="34" charset="-122"/>
              </a:endParaRPr>
            </a:p>
            <a:p>
              <a:pPr algn="r">
                <a:spcBef>
                  <a:spcPts val="491"/>
                </a:spcBef>
              </a:pPr>
              <a:r>
                <a:rPr lang="zh-CN" altLang="en-US" b="1">
                  <a:latin typeface="微软雅黑" panose="020b0503020204020204" pitchFamily="34" charset="-122"/>
                  <a:ea typeface="微软雅黑" panose="020b0503020204020204" pitchFamily="34" charset="-122"/>
                </a:rPr>
                <a:t>有效的培训</a:t>
              </a:r>
              <a:endParaRPr lang="en-US" altLang="zh-CN" b="1">
                <a:latin typeface="微软雅黑" panose="020b0503020204020204" pitchFamily="34" charset="-122"/>
                <a:ea typeface="微软雅黑" panose="020b0503020204020204" pitchFamily="34" charset="-122"/>
              </a:endParaRPr>
            </a:p>
            <a:p>
              <a:pPr algn="r">
                <a:spcBef>
                  <a:spcPts val="491"/>
                </a:spcBef>
              </a:pPr>
              <a:r>
                <a:rPr lang="zh-CN" altLang="en-US" b="1">
                  <a:latin typeface="微软雅黑" panose="020b0503020204020204" pitchFamily="34" charset="-122"/>
                  <a:ea typeface="微软雅黑" panose="020b0503020204020204" pitchFamily="34" charset="-122"/>
                </a:rPr>
                <a:t>绩效评估的调整</a:t>
              </a:r>
              <a:endParaRPr lang="en-US" altLang="zh-CN" b="1">
                <a:latin typeface="微软雅黑" panose="020b0503020204020204" pitchFamily="34" charset="-122"/>
                <a:ea typeface="微软雅黑" panose="020b0503020204020204" pitchFamily="34" charset="-122"/>
              </a:endParaRPr>
            </a:p>
            <a:p>
              <a:pPr algn="r">
                <a:spcBef>
                  <a:spcPts val="491"/>
                </a:spcBef>
              </a:pPr>
              <a:r>
                <a:rPr lang="zh-CN" altLang="en-US" b="1">
                  <a:latin typeface="微软雅黑" panose="020b0503020204020204" pitchFamily="34" charset="-122"/>
                  <a:ea typeface="微软雅黑" panose="020b0503020204020204" pitchFamily="34" charset="-122"/>
                </a:rPr>
                <a:t>有效的组织架构</a:t>
              </a:r>
              <a:endParaRPr lang="en-US" altLang="zh-CN" b="1">
                <a:latin typeface="微软雅黑" panose="020b0503020204020204" pitchFamily="34" charset="-122"/>
                <a:ea typeface="微软雅黑" panose="020b0503020204020204" pitchFamily="34" charset="-122"/>
              </a:endParaRPr>
            </a:p>
            <a:p>
              <a:pPr algn="r">
                <a:spcBef>
                  <a:spcPts val="491"/>
                </a:spcBef>
              </a:pPr>
              <a:r>
                <a:rPr lang="zh-CN" altLang="en-US" b="1">
                  <a:latin typeface="微软雅黑" panose="020b0503020204020204" pitchFamily="34" charset="-122"/>
                  <a:ea typeface="微软雅黑" panose="020b0503020204020204" pitchFamily="34" charset="-122"/>
                </a:rPr>
                <a:t>物质与非物质的激励因素</a:t>
              </a:r>
            </a:p>
          </p:txBody>
        </p:sp>
        <p:sp>
          <p:nvSpPr>
            <p:cNvPr id="8202" name="TextBox 18"/>
            <p:cNvSpPr txBox="1">
              <a:spLocks noChangeArrowheads="1"/>
            </p:cNvSpPr>
            <p:nvPr/>
          </p:nvSpPr>
          <p:spPr bwMode="auto">
            <a:xfrm>
              <a:off x="1273629" y="1676400"/>
              <a:ext cx="827314" cy="276999"/>
            </a:xfrm>
            <a:prstGeom prst="rect">
              <a:avLst/>
            </a:prstGeom>
            <a:solidFill>
              <a:schemeClr val="bg1"/>
            </a:solid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latin typeface="微软雅黑" panose="020b0503020204020204" pitchFamily="34" charset="-122"/>
                  <a:ea typeface="微软雅黑" panose="020b0503020204020204" pitchFamily="34" charset="-122"/>
                </a:rPr>
                <a:t>软性因素</a:t>
              </a:r>
            </a:p>
          </p:txBody>
        </p:sp>
        <p:sp>
          <p:nvSpPr>
            <p:cNvPr id="8203" name="TextBox 19"/>
            <p:cNvSpPr txBox="1">
              <a:spLocks noChangeArrowheads="1"/>
            </p:cNvSpPr>
            <p:nvPr/>
          </p:nvSpPr>
          <p:spPr bwMode="auto">
            <a:xfrm>
              <a:off x="2383972" y="1676401"/>
              <a:ext cx="968828" cy="276999"/>
            </a:xfrm>
            <a:prstGeom prst="rect">
              <a:avLst/>
            </a:prstGeom>
            <a:solidFill>
              <a:schemeClr val="bg1"/>
            </a:solid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b="1">
                  <a:latin typeface="微软雅黑" panose="020b0503020204020204" pitchFamily="34" charset="-122"/>
                  <a:ea typeface="微软雅黑" panose="020b0503020204020204" pitchFamily="34" charset="-122"/>
                </a:rPr>
                <a:t>硬性因素</a:t>
              </a:r>
            </a:p>
          </p:txBody>
        </p:sp>
      </p:grpSp>
      <p:sp>
        <p:nvSpPr>
          <p:cNvPr id="20" name="矩形 19"/>
          <p:cNvSpPr/>
          <p:nvPr/>
        </p:nvSpPr>
        <p:spPr>
          <a:xfrm>
            <a:off x="1781593" y="148570"/>
            <a:ext cx="2957861"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2.6.</a:t>
            </a:r>
            <a:r>
              <a:rPr lang="zh-CN" altLang="en-US" sz="2000" b="1">
                <a:solidFill>
                  <a:srgbClr val="C00000"/>
                </a:solidFill>
                <a:latin typeface="微软雅黑" panose="020b0503020204020204" pitchFamily="34" charset="-122"/>
                <a:ea typeface="微软雅黑" panose="020b0503020204020204" pitchFamily="34" charset="-122"/>
              </a:rPr>
              <a:t>变革成功的关键因素</a:t>
            </a:r>
          </a:p>
        </p:txBody>
      </p:sp>
    </p:spTree>
    <p:extLst>
      <p:ext uri="{BB962C8B-B14F-4D97-AF65-F5344CB8AC3E}">
        <p14:creationId xmlns:p14="http://schemas.microsoft.com/office/powerpoint/2010/main" val="3440712748"/>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218" name="Group 2"/>
          <p:cNvGrpSpPr/>
          <p:nvPr/>
        </p:nvGrpSpPr>
        <p:grpSpPr>
          <a:xfrm>
            <a:off x="2717801" y="1092201"/>
            <a:ext cx="6448425" cy="4568827"/>
            <a:chOff x="752" y="688"/>
            <a:chExt cx="4062" cy="2878"/>
          </a:xfrm>
        </p:grpSpPr>
        <p:sp>
          <p:nvSpPr>
            <p:cNvPr id="9224" name="Text Box 3"/>
            <p:cNvSpPr txBox="1">
              <a:spLocks noChangeArrowheads="1"/>
            </p:cNvSpPr>
            <p:nvPr/>
          </p:nvSpPr>
          <p:spPr bwMode="auto">
            <a:xfrm>
              <a:off x="2825" y="1124"/>
              <a:ext cx="1904"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defPPr>
                <a:defRPr lang="zh-CN"/>
              </a:defPPr>
              <a:lvl1pPr marL="455613" indent="-455613"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l" eaLnBrk="1" hangingPunct="1">
                <a:lnSpc>
                  <a:spcPct val="120000"/>
                </a:lnSpc>
              </a:pPr>
              <a:r>
                <a:rPr kumimoji="1" lang="en-US" altLang="zh-CN" sz="2000" b="1">
                  <a:latin typeface="微软雅黑" panose="020b0503020204020204" pitchFamily="34" charset="-122"/>
                  <a:ea typeface="微软雅黑" panose="020b0503020204020204" pitchFamily="34" charset="-122"/>
                </a:rPr>
                <a:t>    </a:t>
              </a:r>
              <a:endParaRPr kumimoji="1" lang="zh-CN" altLang="zh-CN" sz="2000" b="1">
                <a:latin typeface="微软雅黑" panose="020b0503020204020204" pitchFamily="34" charset="-122"/>
                <a:ea typeface="微软雅黑" panose="020b0503020204020204" pitchFamily="34" charset="-122"/>
              </a:endParaRPr>
            </a:p>
          </p:txBody>
        </p:sp>
        <p:sp>
          <p:nvSpPr>
            <p:cNvPr id="9225" name="Freeform 4"/>
            <p:cNvSpPr/>
            <p:nvPr/>
          </p:nvSpPr>
          <p:spPr bwMode="auto">
            <a:xfrm>
              <a:off x="752" y="2605"/>
              <a:ext cx="969" cy="538"/>
            </a:xfrm>
            <a:custGeom>
              <a:gdLst>
                <a:gd name="T0" fmla="*/ 485 w 778"/>
                <a:gd name="T1" fmla="*/ 0 h 503"/>
                <a:gd name="T2" fmla="*/ 0 w 778"/>
                <a:gd name="T3" fmla="*/ 537 h 503"/>
                <a:gd name="T4" fmla="*/ 968 w 778"/>
                <a:gd name="T5" fmla="*/ 537 h 503"/>
                <a:gd name="T6" fmla="*/ 485 w 778"/>
                <a:gd name="T7" fmla="*/ 0 h 503"/>
                <a:gd name="T8" fmla="*/ 0 60000 65536"/>
                <a:gd name="T9" fmla="*/ 0 60000 65536"/>
                <a:gd name="T10" fmla="*/ 0 60000 65536"/>
                <a:gd name="T11" fmla="*/ 0 60000 65536"/>
                <a:gd name="T12" fmla="*/ 0 w 778"/>
                <a:gd name="T13" fmla="*/ 0 h 503"/>
                <a:gd name="T14" fmla="*/ 778 w 778"/>
                <a:gd name="T15" fmla="*/ 503 h 503"/>
              </a:gdLst>
              <a:cxnLst>
                <a:cxn ang="T8">
                  <a:pos x="T0" y="T1"/>
                </a:cxn>
                <a:cxn ang="T9">
                  <a:pos x="T2" y="T3"/>
                </a:cxn>
                <a:cxn ang="T10">
                  <a:pos x="T4" y="T5"/>
                </a:cxn>
                <a:cxn ang="T11">
                  <a:pos x="T6" y="T7"/>
                </a:cxn>
              </a:cxnLst>
              <a:rect l="T12" t="T13" r="T14" b="T15"/>
              <a:pathLst>
                <a:path w="778" h="502">
                  <a:moveTo>
                    <a:pt x="389" y="0"/>
                  </a:moveTo>
                  <a:lnTo>
                    <a:pt x="0" y="502"/>
                  </a:lnTo>
                  <a:lnTo>
                    <a:pt x="777" y="502"/>
                  </a:lnTo>
                  <a:lnTo>
                    <a:pt x="389" y="0"/>
                  </a:lnTo>
                </a:path>
              </a:pathLst>
            </a:custGeom>
            <a:solidFill>
              <a:schemeClr val="tx2">
                <a:lumMod val="40000"/>
                <a:lumOff val="60000"/>
              </a:schemeClr>
            </a:solidFill>
            <a:ln w="9525" cap="rnd">
              <a:solidFill>
                <a:srgbClr val="000000"/>
              </a:solidFill>
              <a:round/>
              <a:headEnd type="none" w="sm" len="sm"/>
              <a:tailEnd type="none" w="sm" len="sm"/>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26" name="Freeform 5"/>
            <p:cNvSpPr/>
            <p:nvPr/>
          </p:nvSpPr>
          <p:spPr bwMode="auto">
            <a:xfrm>
              <a:off x="3653" y="1886"/>
              <a:ext cx="1041" cy="1165"/>
            </a:xfrm>
            <a:custGeom>
              <a:gdLst>
                <a:gd name="T0" fmla="*/ 23 w 1156"/>
                <a:gd name="T1" fmla="*/ 879 h 1485"/>
                <a:gd name="T2" fmla="*/ 69 w 1156"/>
                <a:gd name="T3" fmla="*/ 843 h 1485"/>
                <a:gd name="T4" fmla="*/ 112 w 1156"/>
                <a:gd name="T5" fmla="*/ 807 h 1485"/>
                <a:gd name="T6" fmla="*/ 154 w 1156"/>
                <a:gd name="T7" fmla="*/ 770 h 1485"/>
                <a:gd name="T8" fmla="*/ 195 w 1156"/>
                <a:gd name="T9" fmla="*/ 732 h 1485"/>
                <a:gd name="T10" fmla="*/ 233 w 1156"/>
                <a:gd name="T11" fmla="*/ 693 h 1485"/>
                <a:gd name="T12" fmla="*/ 268 w 1156"/>
                <a:gd name="T13" fmla="*/ 655 h 1485"/>
                <a:gd name="T14" fmla="*/ 303 w 1156"/>
                <a:gd name="T15" fmla="*/ 616 h 1485"/>
                <a:gd name="T16" fmla="*/ 337 w 1156"/>
                <a:gd name="T17" fmla="*/ 577 h 1485"/>
                <a:gd name="T18" fmla="*/ 367 w 1156"/>
                <a:gd name="T19" fmla="*/ 537 h 1485"/>
                <a:gd name="T20" fmla="*/ 396 w 1156"/>
                <a:gd name="T21" fmla="*/ 497 h 1485"/>
                <a:gd name="T22" fmla="*/ 422 w 1156"/>
                <a:gd name="T23" fmla="*/ 457 h 1485"/>
                <a:gd name="T24" fmla="*/ 447 w 1156"/>
                <a:gd name="T25" fmla="*/ 417 h 1485"/>
                <a:gd name="T26" fmla="*/ 469 w 1156"/>
                <a:gd name="T27" fmla="*/ 377 h 1485"/>
                <a:gd name="T28" fmla="*/ 490 w 1156"/>
                <a:gd name="T29" fmla="*/ 337 h 1485"/>
                <a:gd name="T30" fmla="*/ 508 w 1156"/>
                <a:gd name="T31" fmla="*/ 297 h 1485"/>
                <a:gd name="T32" fmla="*/ 335 w 1156"/>
                <a:gd name="T33" fmla="*/ 237 h 1485"/>
                <a:gd name="T34" fmla="*/ 1040 w 1156"/>
                <a:gd name="T35" fmla="*/ 398 h 1485"/>
                <a:gd name="T36" fmla="*/ 854 w 1156"/>
                <a:gd name="T37" fmla="*/ 384 h 1485"/>
                <a:gd name="T38" fmla="*/ 830 w 1156"/>
                <a:gd name="T39" fmla="*/ 437 h 1485"/>
                <a:gd name="T40" fmla="*/ 805 w 1156"/>
                <a:gd name="T41" fmla="*/ 490 h 1485"/>
                <a:gd name="T42" fmla="*/ 777 w 1156"/>
                <a:gd name="T43" fmla="*/ 543 h 1485"/>
                <a:gd name="T44" fmla="*/ 747 w 1156"/>
                <a:gd name="T45" fmla="*/ 596 h 1485"/>
                <a:gd name="T46" fmla="*/ 713 w 1156"/>
                <a:gd name="T47" fmla="*/ 649 h 1485"/>
                <a:gd name="T48" fmla="*/ 676 w 1156"/>
                <a:gd name="T49" fmla="*/ 701 h 1485"/>
                <a:gd name="T50" fmla="*/ 638 w 1156"/>
                <a:gd name="T51" fmla="*/ 752 h 1485"/>
                <a:gd name="T52" fmla="*/ 597 w 1156"/>
                <a:gd name="T53" fmla="*/ 803 h 1485"/>
                <a:gd name="T54" fmla="*/ 553 w 1156"/>
                <a:gd name="T55" fmla="*/ 854 h 1485"/>
                <a:gd name="T56" fmla="*/ 507 w 1156"/>
                <a:gd name="T57" fmla="*/ 904 h 1485"/>
                <a:gd name="T58" fmla="*/ 458 w 1156"/>
                <a:gd name="T59" fmla="*/ 954 h 1485"/>
                <a:gd name="T60" fmla="*/ 408 w 1156"/>
                <a:gd name="T61" fmla="*/ 1002 h 1485"/>
                <a:gd name="T62" fmla="*/ 355 w 1156"/>
                <a:gd name="T63" fmla="*/ 1050 h 1485"/>
                <a:gd name="T64" fmla="*/ 299 w 1156"/>
                <a:gd name="T65" fmla="*/ 1096 h 1485"/>
                <a:gd name="T66" fmla="*/ 242 w 1156"/>
                <a:gd name="T67" fmla="*/ 1141 h 1485"/>
                <a:gd name="T68" fmla="*/ 244 w 1156"/>
                <a:gd name="T69" fmla="*/ 923 h 148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56"/>
                <a:gd name="T106" fmla="*/ 0 h 1485"/>
                <a:gd name="T107" fmla="*/ 1156 w 1156"/>
                <a:gd name="T108" fmla="*/ 1485 h 1485"/>
              </a:gd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56" h="1485">
                  <a:moveTo>
                    <a:pt x="0" y="1143"/>
                  </a:moveTo>
                  <a:lnTo>
                    <a:pt x="26" y="1121"/>
                  </a:lnTo>
                  <a:lnTo>
                    <a:pt x="51" y="1098"/>
                  </a:lnTo>
                  <a:lnTo>
                    <a:pt x="77" y="1075"/>
                  </a:lnTo>
                  <a:lnTo>
                    <a:pt x="100" y="1052"/>
                  </a:lnTo>
                  <a:lnTo>
                    <a:pt x="124" y="1029"/>
                  </a:lnTo>
                  <a:lnTo>
                    <a:pt x="148" y="1005"/>
                  </a:lnTo>
                  <a:lnTo>
                    <a:pt x="171" y="981"/>
                  </a:lnTo>
                  <a:lnTo>
                    <a:pt x="193" y="956"/>
                  </a:lnTo>
                  <a:lnTo>
                    <a:pt x="216" y="933"/>
                  </a:lnTo>
                  <a:lnTo>
                    <a:pt x="238" y="908"/>
                  </a:lnTo>
                  <a:lnTo>
                    <a:pt x="259" y="883"/>
                  </a:lnTo>
                  <a:lnTo>
                    <a:pt x="279" y="860"/>
                  </a:lnTo>
                  <a:lnTo>
                    <a:pt x="298" y="835"/>
                  </a:lnTo>
                  <a:lnTo>
                    <a:pt x="319" y="810"/>
                  </a:lnTo>
                  <a:lnTo>
                    <a:pt x="337" y="785"/>
                  </a:lnTo>
                  <a:lnTo>
                    <a:pt x="356" y="760"/>
                  </a:lnTo>
                  <a:lnTo>
                    <a:pt x="374" y="735"/>
                  </a:lnTo>
                  <a:lnTo>
                    <a:pt x="391" y="709"/>
                  </a:lnTo>
                  <a:lnTo>
                    <a:pt x="408" y="684"/>
                  </a:lnTo>
                  <a:lnTo>
                    <a:pt x="424" y="659"/>
                  </a:lnTo>
                  <a:lnTo>
                    <a:pt x="440" y="633"/>
                  </a:lnTo>
                  <a:lnTo>
                    <a:pt x="455" y="609"/>
                  </a:lnTo>
                  <a:lnTo>
                    <a:pt x="469" y="583"/>
                  </a:lnTo>
                  <a:lnTo>
                    <a:pt x="482" y="558"/>
                  </a:lnTo>
                  <a:lnTo>
                    <a:pt x="496" y="532"/>
                  </a:lnTo>
                  <a:lnTo>
                    <a:pt x="509" y="507"/>
                  </a:lnTo>
                  <a:lnTo>
                    <a:pt x="521" y="481"/>
                  </a:lnTo>
                  <a:lnTo>
                    <a:pt x="533" y="456"/>
                  </a:lnTo>
                  <a:lnTo>
                    <a:pt x="544" y="430"/>
                  </a:lnTo>
                  <a:lnTo>
                    <a:pt x="554" y="405"/>
                  </a:lnTo>
                  <a:lnTo>
                    <a:pt x="564" y="379"/>
                  </a:lnTo>
                  <a:lnTo>
                    <a:pt x="574" y="355"/>
                  </a:lnTo>
                  <a:lnTo>
                    <a:pt x="372" y="302"/>
                  </a:lnTo>
                  <a:lnTo>
                    <a:pt x="865" y="0"/>
                  </a:lnTo>
                  <a:lnTo>
                    <a:pt x="1155" y="507"/>
                  </a:lnTo>
                  <a:lnTo>
                    <a:pt x="959" y="455"/>
                  </a:lnTo>
                  <a:lnTo>
                    <a:pt x="948" y="489"/>
                  </a:lnTo>
                  <a:lnTo>
                    <a:pt x="935" y="523"/>
                  </a:lnTo>
                  <a:lnTo>
                    <a:pt x="922" y="557"/>
                  </a:lnTo>
                  <a:lnTo>
                    <a:pt x="908" y="591"/>
                  </a:lnTo>
                  <a:lnTo>
                    <a:pt x="894" y="624"/>
                  </a:lnTo>
                  <a:lnTo>
                    <a:pt x="878" y="658"/>
                  </a:lnTo>
                  <a:lnTo>
                    <a:pt x="863" y="692"/>
                  </a:lnTo>
                  <a:lnTo>
                    <a:pt x="847" y="726"/>
                  </a:lnTo>
                  <a:lnTo>
                    <a:pt x="829" y="760"/>
                  </a:lnTo>
                  <a:lnTo>
                    <a:pt x="810" y="794"/>
                  </a:lnTo>
                  <a:lnTo>
                    <a:pt x="792" y="827"/>
                  </a:lnTo>
                  <a:lnTo>
                    <a:pt x="772" y="861"/>
                  </a:lnTo>
                  <a:lnTo>
                    <a:pt x="751" y="893"/>
                  </a:lnTo>
                  <a:lnTo>
                    <a:pt x="730" y="927"/>
                  </a:lnTo>
                  <a:lnTo>
                    <a:pt x="708" y="959"/>
                  </a:lnTo>
                  <a:lnTo>
                    <a:pt x="685" y="991"/>
                  </a:lnTo>
                  <a:lnTo>
                    <a:pt x="663" y="1024"/>
                  </a:lnTo>
                  <a:lnTo>
                    <a:pt x="639" y="1057"/>
                  </a:lnTo>
                  <a:lnTo>
                    <a:pt x="614" y="1089"/>
                  </a:lnTo>
                  <a:lnTo>
                    <a:pt x="589" y="1121"/>
                  </a:lnTo>
                  <a:lnTo>
                    <a:pt x="563" y="1152"/>
                  </a:lnTo>
                  <a:lnTo>
                    <a:pt x="536" y="1184"/>
                  </a:lnTo>
                  <a:lnTo>
                    <a:pt x="509" y="1216"/>
                  </a:lnTo>
                  <a:lnTo>
                    <a:pt x="481" y="1247"/>
                  </a:lnTo>
                  <a:lnTo>
                    <a:pt x="453" y="1277"/>
                  </a:lnTo>
                  <a:lnTo>
                    <a:pt x="424" y="1308"/>
                  </a:lnTo>
                  <a:lnTo>
                    <a:pt x="394" y="1338"/>
                  </a:lnTo>
                  <a:lnTo>
                    <a:pt x="364" y="1368"/>
                  </a:lnTo>
                  <a:lnTo>
                    <a:pt x="332" y="1397"/>
                  </a:lnTo>
                  <a:lnTo>
                    <a:pt x="300" y="1427"/>
                  </a:lnTo>
                  <a:lnTo>
                    <a:pt x="269" y="1455"/>
                  </a:lnTo>
                  <a:lnTo>
                    <a:pt x="236" y="1484"/>
                  </a:lnTo>
                  <a:lnTo>
                    <a:pt x="271" y="1176"/>
                  </a:lnTo>
                  <a:lnTo>
                    <a:pt x="0" y="1143"/>
                  </a:lnTo>
                </a:path>
              </a:pathLst>
            </a:cu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lin ang="5400000" scaled="1"/>
            </a:gradFill>
            <a:ln>
              <a:noFill/>
            </a:ln>
            <a:extLst>
              <a:ext uri="{91240B29-F687-4F45-9708-019B960494DF}">
                <a14:hiddenLine xmlns:a14="http://schemas.microsoft.com/office/drawing/2010/main" w="9525" cap="rnd">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27" name="Freeform 6"/>
            <p:cNvSpPr/>
            <p:nvPr/>
          </p:nvSpPr>
          <p:spPr bwMode="auto">
            <a:xfrm>
              <a:off x="2756" y="2771"/>
              <a:ext cx="1154" cy="758"/>
            </a:xfrm>
            <a:custGeom>
              <a:gdLst>
                <a:gd name="T0" fmla="*/ 188 w 1290"/>
                <a:gd name="T1" fmla="*/ 551 h 954"/>
                <a:gd name="T2" fmla="*/ 46 w 1290"/>
                <a:gd name="T3" fmla="*/ 752 h 954"/>
                <a:gd name="T4" fmla="*/ 94 w 1290"/>
                <a:gd name="T5" fmla="*/ 742 h 954"/>
                <a:gd name="T6" fmla="*/ 141 w 1290"/>
                <a:gd name="T7" fmla="*/ 732 h 954"/>
                <a:gd name="T8" fmla="*/ 190 w 1290"/>
                <a:gd name="T9" fmla="*/ 719 h 954"/>
                <a:gd name="T10" fmla="*/ 238 w 1290"/>
                <a:gd name="T11" fmla="*/ 706 h 954"/>
                <a:gd name="T12" fmla="*/ 286 w 1290"/>
                <a:gd name="T13" fmla="*/ 693 h 954"/>
                <a:gd name="T14" fmla="*/ 334 w 1290"/>
                <a:gd name="T15" fmla="*/ 678 h 954"/>
                <a:gd name="T16" fmla="*/ 382 w 1290"/>
                <a:gd name="T17" fmla="*/ 661 h 954"/>
                <a:gd name="T18" fmla="*/ 431 w 1290"/>
                <a:gd name="T19" fmla="*/ 644 h 954"/>
                <a:gd name="T20" fmla="*/ 479 w 1290"/>
                <a:gd name="T21" fmla="*/ 625 h 954"/>
                <a:gd name="T22" fmla="*/ 527 w 1290"/>
                <a:gd name="T23" fmla="*/ 605 h 954"/>
                <a:gd name="T24" fmla="*/ 576 w 1290"/>
                <a:gd name="T25" fmla="*/ 586 h 954"/>
                <a:gd name="T26" fmla="*/ 624 w 1290"/>
                <a:gd name="T27" fmla="*/ 565 h 954"/>
                <a:gd name="T28" fmla="*/ 672 w 1290"/>
                <a:gd name="T29" fmla="*/ 542 h 954"/>
                <a:gd name="T30" fmla="*/ 718 w 1290"/>
                <a:gd name="T31" fmla="*/ 518 h 954"/>
                <a:gd name="T32" fmla="*/ 767 w 1290"/>
                <a:gd name="T33" fmla="*/ 494 h 954"/>
                <a:gd name="T34" fmla="*/ 802 w 1290"/>
                <a:gd name="T35" fmla="*/ 475 h 954"/>
                <a:gd name="T36" fmla="*/ 824 w 1290"/>
                <a:gd name="T37" fmla="*/ 462 h 954"/>
                <a:gd name="T38" fmla="*/ 845 w 1290"/>
                <a:gd name="T39" fmla="*/ 450 h 954"/>
                <a:gd name="T40" fmla="*/ 868 w 1290"/>
                <a:gd name="T41" fmla="*/ 438 h 954"/>
                <a:gd name="T42" fmla="*/ 889 w 1290"/>
                <a:gd name="T43" fmla="*/ 425 h 954"/>
                <a:gd name="T44" fmla="*/ 910 w 1290"/>
                <a:gd name="T45" fmla="*/ 413 h 954"/>
                <a:gd name="T46" fmla="*/ 931 w 1290"/>
                <a:gd name="T47" fmla="*/ 400 h 954"/>
                <a:gd name="T48" fmla="*/ 952 w 1290"/>
                <a:gd name="T49" fmla="*/ 386 h 954"/>
                <a:gd name="T50" fmla="*/ 972 w 1290"/>
                <a:gd name="T51" fmla="*/ 373 h 954"/>
                <a:gd name="T52" fmla="*/ 993 w 1290"/>
                <a:gd name="T53" fmla="*/ 359 h 954"/>
                <a:gd name="T54" fmla="*/ 1014 w 1290"/>
                <a:gd name="T55" fmla="*/ 346 h 954"/>
                <a:gd name="T56" fmla="*/ 1033 w 1290"/>
                <a:gd name="T57" fmla="*/ 332 h 954"/>
                <a:gd name="T58" fmla="*/ 1055 w 1290"/>
                <a:gd name="T59" fmla="*/ 319 h 954"/>
                <a:gd name="T60" fmla="*/ 1073 w 1290"/>
                <a:gd name="T61" fmla="*/ 305 h 954"/>
                <a:gd name="T62" fmla="*/ 1091 w 1290"/>
                <a:gd name="T63" fmla="*/ 291 h 954"/>
                <a:gd name="T64" fmla="*/ 1111 w 1290"/>
                <a:gd name="T65" fmla="*/ 276 h 954"/>
                <a:gd name="T66" fmla="*/ 1153 w 1290"/>
                <a:gd name="T67" fmla="*/ 25 h 954"/>
                <a:gd name="T68" fmla="*/ 892 w 1290"/>
                <a:gd name="T69" fmla="*/ 13 h 954"/>
                <a:gd name="T70" fmla="*/ 858 w 1290"/>
                <a:gd name="T71" fmla="*/ 39 h 954"/>
                <a:gd name="T72" fmla="*/ 820 w 1290"/>
                <a:gd name="T73" fmla="*/ 64 h 954"/>
                <a:gd name="T74" fmla="*/ 783 w 1290"/>
                <a:gd name="T75" fmla="*/ 90 h 954"/>
                <a:gd name="T76" fmla="*/ 744 w 1290"/>
                <a:gd name="T77" fmla="*/ 115 h 954"/>
                <a:gd name="T78" fmla="*/ 705 w 1290"/>
                <a:gd name="T79" fmla="*/ 139 h 954"/>
                <a:gd name="T80" fmla="*/ 666 w 1290"/>
                <a:gd name="T81" fmla="*/ 163 h 954"/>
                <a:gd name="T82" fmla="*/ 625 w 1290"/>
                <a:gd name="T83" fmla="*/ 186 h 954"/>
                <a:gd name="T84" fmla="*/ 585 w 1290"/>
                <a:gd name="T85" fmla="*/ 207 h 954"/>
                <a:gd name="T86" fmla="*/ 547 w 1290"/>
                <a:gd name="T87" fmla="*/ 226 h 954"/>
                <a:gd name="T88" fmla="*/ 509 w 1290"/>
                <a:gd name="T89" fmla="*/ 246 h 954"/>
                <a:gd name="T90" fmla="*/ 471 w 1290"/>
                <a:gd name="T91" fmla="*/ 265 h 954"/>
                <a:gd name="T92" fmla="*/ 434 w 1290"/>
                <a:gd name="T93" fmla="*/ 281 h 954"/>
                <a:gd name="T94" fmla="*/ 396 w 1290"/>
                <a:gd name="T95" fmla="*/ 298 h 954"/>
                <a:gd name="T96" fmla="*/ 357 w 1290"/>
                <a:gd name="T97" fmla="*/ 314 h 954"/>
                <a:gd name="T98" fmla="*/ 319 w 1290"/>
                <a:gd name="T99" fmla="*/ 328 h 954"/>
                <a:gd name="T100" fmla="*/ 282 w 1290"/>
                <a:gd name="T101" fmla="*/ 342 h 954"/>
                <a:gd name="T102" fmla="*/ 243 w 1290"/>
                <a:gd name="T103" fmla="*/ 356 h 954"/>
                <a:gd name="T104" fmla="*/ 205 w 1290"/>
                <a:gd name="T105" fmla="*/ 369 h 954"/>
                <a:gd name="T106" fmla="*/ 168 w 1290"/>
                <a:gd name="T107" fmla="*/ 381 h 954"/>
                <a:gd name="T108" fmla="*/ 130 w 1290"/>
                <a:gd name="T109" fmla="*/ 393 h 954"/>
                <a:gd name="T110" fmla="*/ 93 w 1290"/>
                <a:gd name="T111" fmla="*/ 403 h 954"/>
                <a:gd name="T112" fmla="*/ 55 w 1290"/>
                <a:gd name="T113" fmla="*/ 414 h 954"/>
                <a:gd name="T114" fmla="*/ 18 w 1290"/>
                <a:gd name="T115" fmla="*/ 422 h 95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90"/>
                <a:gd name="T175" fmla="*/ 0 h 954"/>
                <a:gd name="T176" fmla="*/ 1290 w 1290"/>
                <a:gd name="T177" fmla="*/ 954 h 954"/>
              </a:gd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90" h="954">
                  <a:moveTo>
                    <a:pt x="0" y="537"/>
                  </a:moveTo>
                  <a:lnTo>
                    <a:pt x="210" y="694"/>
                  </a:lnTo>
                  <a:lnTo>
                    <a:pt x="25" y="953"/>
                  </a:lnTo>
                  <a:lnTo>
                    <a:pt x="51" y="947"/>
                  </a:lnTo>
                  <a:lnTo>
                    <a:pt x="78" y="940"/>
                  </a:lnTo>
                  <a:lnTo>
                    <a:pt x="105" y="934"/>
                  </a:lnTo>
                  <a:lnTo>
                    <a:pt x="130" y="928"/>
                  </a:lnTo>
                  <a:lnTo>
                    <a:pt x="158" y="921"/>
                  </a:lnTo>
                  <a:lnTo>
                    <a:pt x="184" y="913"/>
                  </a:lnTo>
                  <a:lnTo>
                    <a:pt x="212" y="905"/>
                  </a:lnTo>
                  <a:lnTo>
                    <a:pt x="238" y="897"/>
                  </a:lnTo>
                  <a:lnTo>
                    <a:pt x="266" y="888"/>
                  </a:lnTo>
                  <a:lnTo>
                    <a:pt x="292" y="880"/>
                  </a:lnTo>
                  <a:lnTo>
                    <a:pt x="320" y="872"/>
                  </a:lnTo>
                  <a:lnTo>
                    <a:pt x="346" y="862"/>
                  </a:lnTo>
                  <a:lnTo>
                    <a:pt x="373" y="853"/>
                  </a:lnTo>
                  <a:lnTo>
                    <a:pt x="400" y="843"/>
                  </a:lnTo>
                  <a:lnTo>
                    <a:pt x="427" y="832"/>
                  </a:lnTo>
                  <a:lnTo>
                    <a:pt x="455" y="821"/>
                  </a:lnTo>
                  <a:lnTo>
                    <a:pt x="482" y="810"/>
                  </a:lnTo>
                  <a:lnTo>
                    <a:pt x="509" y="798"/>
                  </a:lnTo>
                  <a:lnTo>
                    <a:pt x="536" y="787"/>
                  </a:lnTo>
                  <a:lnTo>
                    <a:pt x="563" y="775"/>
                  </a:lnTo>
                  <a:lnTo>
                    <a:pt x="589" y="762"/>
                  </a:lnTo>
                  <a:lnTo>
                    <a:pt x="617" y="750"/>
                  </a:lnTo>
                  <a:lnTo>
                    <a:pt x="644" y="737"/>
                  </a:lnTo>
                  <a:lnTo>
                    <a:pt x="670" y="724"/>
                  </a:lnTo>
                  <a:lnTo>
                    <a:pt x="698" y="711"/>
                  </a:lnTo>
                  <a:lnTo>
                    <a:pt x="724" y="696"/>
                  </a:lnTo>
                  <a:lnTo>
                    <a:pt x="751" y="682"/>
                  </a:lnTo>
                  <a:lnTo>
                    <a:pt x="777" y="668"/>
                  </a:lnTo>
                  <a:lnTo>
                    <a:pt x="803" y="652"/>
                  </a:lnTo>
                  <a:lnTo>
                    <a:pt x="830" y="636"/>
                  </a:lnTo>
                  <a:lnTo>
                    <a:pt x="857" y="622"/>
                  </a:lnTo>
                  <a:lnTo>
                    <a:pt x="884" y="605"/>
                  </a:lnTo>
                  <a:lnTo>
                    <a:pt x="896" y="598"/>
                  </a:lnTo>
                  <a:lnTo>
                    <a:pt x="908" y="590"/>
                  </a:lnTo>
                  <a:lnTo>
                    <a:pt x="921" y="582"/>
                  </a:lnTo>
                  <a:lnTo>
                    <a:pt x="933" y="574"/>
                  </a:lnTo>
                  <a:lnTo>
                    <a:pt x="945" y="566"/>
                  </a:lnTo>
                  <a:lnTo>
                    <a:pt x="957" y="558"/>
                  </a:lnTo>
                  <a:lnTo>
                    <a:pt x="970" y="551"/>
                  </a:lnTo>
                  <a:lnTo>
                    <a:pt x="981" y="543"/>
                  </a:lnTo>
                  <a:lnTo>
                    <a:pt x="994" y="535"/>
                  </a:lnTo>
                  <a:lnTo>
                    <a:pt x="1005" y="528"/>
                  </a:lnTo>
                  <a:lnTo>
                    <a:pt x="1017" y="520"/>
                  </a:lnTo>
                  <a:lnTo>
                    <a:pt x="1029" y="511"/>
                  </a:lnTo>
                  <a:lnTo>
                    <a:pt x="1041" y="503"/>
                  </a:lnTo>
                  <a:lnTo>
                    <a:pt x="1053" y="495"/>
                  </a:lnTo>
                  <a:lnTo>
                    <a:pt x="1064" y="486"/>
                  </a:lnTo>
                  <a:lnTo>
                    <a:pt x="1076" y="478"/>
                  </a:lnTo>
                  <a:lnTo>
                    <a:pt x="1087" y="469"/>
                  </a:lnTo>
                  <a:lnTo>
                    <a:pt x="1099" y="461"/>
                  </a:lnTo>
                  <a:lnTo>
                    <a:pt x="1110" y="452"/>
                  </a:lnTo>
                  <a:lnTo>
                    <a:pt x="1122" y="444"/>
                  </a:lnTo>
                  <a:lnTo>
                    <a:pt x="1133" y="435"/>
                  </a:lnTo>
                  <a:lnTo>
                    <a:pt x="1144" y="427"/>
                  </a:lnTo>
                  <a:lnTo>
                    <a:pt x="1155" y="418"/>
                  </a:lnTo>
                  <a:lnTo>
                    <a:pt x="1166" y="409"/>
                  </a:lnTo>
                  <a:lnTo>
                    <a:pt x="1179" y="401"/>
                  </a:lnTo>
                  <a:lnTo>
                    <a:pt x="1187" y="393"/>
                  </a:lnTo>
                  <a:lnTo>
                    <a:pt x="1199" y="384"/>
                  </a:lnTo>
                  <a:lnTo>
                    <a:pt x="1209" y="375"/>
                  </a:lnTo>
                  <a:lnTo>
                    <a:pt x="1220" y="366"/>
                  </a:lnTo>
                  <a:lnTo>
                    <a:pt x="1231" y="356"/>
                  </a:lnTo>
                  <a:lnTo>
                    <a:pt x="1242" y="347"/>
                  </a:lnTo>
                  <a:lnTo>
                    <a:pt x="1253" y="338"/>
                  </a:lnTo>
                  <a:lnTo>
                    <a:pt x="1289" y="32"/>
                  </a:lnTo>
                  <a:lnTo>
                    <a:pt x="1017" y="0"/>
                  </a:lnTo>
                  <a:lnTo>
                    <a:pt x="997" y="16"/>
                  </a:lnTo>
                  <a:lnTo>
                    <a:pt x="977" y="32"/>
                  </a:lnTo>
                  <a:lnTo>
                    <a:pt x="959" y="49"/>
                  </a:lnTo>
                  <a:lnTo>
                    <a:pt x="938" y="66"/>
                  </a:lnTo>
                  <a:lnTo>
                    <a:pt x="917" y="81"/>
                  </a:lnTo>
                  <a:lnTo>
                    <a:pt x="896" y="97"/>
                  </a:lnTo>
                  <a:lnTo>
                    <a:pt x="875" y="113"/>
                  </a:lnTo>
                  <a:lnTo>
                    <a:pt x="853" y="129"/>
                  </a:lnTo>
                  <a:lnTo>
                    <a:pt x="832" y="145"/>
                  </a:lnTo>
                  <a:lnTo>
                    <a:pt x="810" y="159"/>
                  </a:lnTo>
                  <a:lnTo>
                    <a:pt x="788" y="175"/>
                  </a:lnTo>
                  <a:lnTo>
                    <a:pt x="766" y="190"/>
                  </a:lnTo>
                  <a:lnTo>
                    <a:pt x="744" y="205"/>
                  </a:lnTo>
                  <a:lnTo>
                    <a:pt x="722" y="219"/>
                  </a:lnTo>
                  <a:lnTo>
                    <a:pt x="699" y="234"/>
                  </a:lnTo>
                  <a:lnTo>
                    <a:pt x="675" y="248"/>
                  </a:lnTo>
                  <a:lnTo>
                    <a:pt x="654" y="260"/>
                  </a:lnTo>
                  <a:lnTo>
                    <a:pt x="633" y="273"/>
                  </a:lnTo>
                  <a:lnTo>
                    <a:pt x="612" y="285"/>
                  </a:lnTo>
                  <a:lnTo>
                    <a:pt x="590" y="298"/>
                  </a:lnTo>
                  <a:lnTo>
                    <a:pt x="569" y="309"/>
                  </a:lnTo>
                  <a:lnTo>
                    <a:pt x="547" y="320"/>
                  </a:lnTo>
                  <a:lnTo>
                    <a:pt x="527" y="333"/>
                  </a:lnTo>
                  <a:lnTo>
                    <a:pt x="507" y="343"/>
                  </a:lnTo>
                  <a:lnTo>
                    <a:pt x="485" y="354"/>
                  </a:lnTo>
                  <a:lnTo>
                    <a:pt x="464" y="364"/>
                  </a:lnTo>
                  <a:lnTo>
                    <a:pt x="443" y="375"/>
                  </a:lnTo>
                  <a:lnTo>
                    <a:pt x="421" y="386"/>
                  </a:lnTo>
                  <a:lnTo>
                    <a:pt x="399" y="395"/>
                  </a:lnTo>
                  <a:lnTo>
                    <a:pt x="378" y="404"/>
                  </a:lnTo>
                  <a:lnTo>
                    <a:pt x="357" y="413"/>
                  </a:lnTo>
                  <a:lnTo>
                    <a:pt x="335" y="422"/>
                  </a:lnTo>
                  <a:lnTo>
                    <a:pt x="315" y="431"/>
                  </a:lnTo>
                  <a:lnTo>
                    <a:pt x="293" y="440"/>
                  </a:lnTo>
                  <a:lnTo>
                    <a:pt x="272" y="448"/>
                  </a:lnTo>
                  <a:lnTo>
                    <a:pt x="251" y="456"/>
                  </a:lnTo>
                  <a:lnTo>
                    <a:pt x="229" y="465"/>
                  </a:lnTo>
                  <a:lnTo>
                    <a:pt x="208" y="472"/>
                  </a:lnTo>
                  <a:lnTo>
                    <a:pt x="188" y="480"/>
                  </a:lnTo>
                  <a:lnTo>
                    <a:pt x="166" y="488"/>
                  </a:lnTo>
                  <a:lnTo>
                    <a:pt x="145" y="495"/>
                  </a:lnTo>
                  <a:lnTo>
                    <a:pt x="124" y="500"/>
                  </a:lnTo>
                  <a:lnTo>
                    <a:pt x="104" y="507"/>
                  </a:lnTo>
                  <a:lnTo>
                    <a:pt x="83" y="514"/>
                  </a:lnTo>
                  <a:lnTo>
                    <a:pt x="61" y="521"/>
                  </a:lnTo>
                  <a:lnTo>
                    <a:pt x="40" y="525"/>
                  </a:lnTo>
                  <a:lnTo>
                    <a:pt x="20" y="531"/>
                  </a:lnTo>
                  <a:lnTo>
                    <a:pt x="0" y="537"/>
                  </a:lnTo>
                </a:path>
              </a:pathLst>
            </a:custGeom>
            <a:solidFill>
              <a:srgbClr val="7A003C"/>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28" name="Freeform 7"/>
            <p:cNvSpPr/>
            <p:nvPr/>
          </p:nvSpPr>
          <p:spPr bwMode="auto">
            <a:xfrm>
              <a:off x="1516" y="944"/>
              <a:ext cx="1253" cy="817"/>
            </a:xfrm>
            <a:custGeom>
              <a:gdLst>
                <a:gd name="T0" fmla="*/ 0 w 1410"/>
                <a:gd name="T1" fmla="*/ 632 h 1022"/>
                <a:gd name="T2" fmla="*/ 50 w 1410"/>
                <a:gd name="T3" fmla="*/ 582 h 1022"/>
                <a:gd name="T4" fmla="*/ 101 w 1410"/>
                <a:gd name="T5" fmla="*/ 533 h 1022"/>
                <a:gd name="T6" fmla="*/ 154 w 1410"/>
                <a:gd name="T7" fmla="*/ 485 h 1022"/>
                <a:gd name="T8" fmla="*/ 211 w 1410"/>
                <a:gd name="T9" fmla="*/ 438 h 1022"/>
                <a:gd name="T10" fmla="*/ 269 w 1410"/>
                <a:gd name="T11" fmla="*/ 392 h 1022"/>
                <a:gd name="T12" fmla="*/ 329 w 1410"/>
                <a:gd name="T13" fmla="*/ 348 h 1022"/>
                <a:gd name="T14" fmla="*/ 393 w 1410"/>
                <a:gd name="T15" fmla="*/ 305 h 1022"/>
                <a:gd name="T16" fmla="*/ 459 w 1410"/>
                <a:gd name="T17" fmla="*/ 262 h 1022"/>
                <a:gd name="T18" fmla="*/ 525 w 1410"/>
                <a:gd name="T19" fmla="*/ 221 h 1022"/>
                <a:gd name="T20" fmla="*/ 595 w 1410"/>
                <a:gd name="T21" fmla="*/ 182 h 1022"/>
                <a:gd name="T22" fmla="*/ 653 w 1410"/>
                <a:gd name="T23" fmla="*/ 152 h 1022"/>
                <a:gd name="T24" fmla="*/ 686 w 1410"/>
                <a:gd name="T25" fmla="*/ 134 h 1022"/>
                <a:gd name="T26" fmla="*/ 721 w 1410"/>
                <a:gd name="T27" fmla="*/ 118 h 1022"/>
                <a:gd name="T28" fmla="*/ 754 w 1410"/>
                <a:gd name="T29" fmla="*/ 101 h 1022"/>
                <a:gd name="T30" fmla="*/ 788 w 1410"/>
                <a:gd name="T31" fmla="*/ 86 h 1022"/>
                <a:gd name="T32" fmla="*/ 822 w 1410"/>
                <a:gd name="T33" fmla="*/ 70 h 1022"/>
                <a:gd name="T34" fmla="*/ 857 w 1410"/>
                <a:gd name="T35" fmla="*/ 57 h 1022"/>
                <a:gd name="T36" fmla="*/ 890 w 1410"/>
                <a:gd name="T37" fmla="*/ 43 h 1022"/>
                <a:gd name="T38" fmla="*/ 926 w 1410"/>
                <a:gd name="T39" fmla="*/ 30 h 1022"/>
                <a:gd name="T40" fmla="*/ 959 w 1410"/>
                <a:gd name="T41" fmla="*/ 16 h 1022"/>
                <a:gd name="T42" fmla="*/ 994 w 1410"/>
                <a:gd name="T43" fmla="*/ 4 h 1022"/>
                <a:gd name="T44" fmla="*/ 1155 w 1410"/>
                <a:gd name="T45" fmla="*/ 304 h 1022"/>
                <a:gd name="T46" fmla="*/ 1123 w 1410"/>
                <a:gd name="T47" fmla="*/ 315 h 1022"/>
                <a:gd name="T48" fmla="*/ 1092 w 1410"/>
                <a:gd name="T49" fmla="*/ 327 h 1022"/>
                <a:gd name="T50" fmla="*/ 1060 w 1410"/>
                <a:gd name="T51" fmla="*/ 338 h 1022"/>
                <a:gd name="T52" fmla="*/ 1027 w 1410"/>
                <a:gd name="T53" fmla="*/ 350 h 1022"/>
                <a:gd name="T54" fmla="*/ 996 w 1410"/>
                <a:gd name="T55" fmla="*/ 364 h 1022"/>
                <a:gd name="T56" fmla="*/ 964 w 1410"/>
                <a:gd name="T57" fmla="*/ 377 h 1022"/>
                <a:gd name="T58" fmla="*/ 933 w 1410"/>
                <a:gd name="T59" fmla="*/ 392 h 1022"/>
                <a:gd name="T60" fmla="*/ 901 w 1410"/>
                <a:gd name="T61" fmla="*/ 406 h 1022"/>
                <a:gd name="T62" fmla="*/ 869 w 1410"/>
                <a:gd name="T63" fmla="*/ 422 h 1022"/>
                <a:gd name="T64" fmla="*/ 838 w 1410"/>
                <a:gd name="T65" fmla="*/ 438 h 1022"/>
                <a:gd name="T66" fmla="*/ 798 w 1410"/>
                <a:gd name="T67" fmla="*/ 459 h 1022"/>
                <a:gd name="T68" fmla="*/ 742 w 1410"/>
                <a:gd name="T69" fmla="*/ 488 h 1022"/>
                <a:gd name="T70" fmla="*/ 688 w 1410"/>
                <a:gd name="T71" fmla="*/ 520 h 1022"/>
                <a:gd name="T72" fmla="*/ 635 w 1410"/>
                <a:gd name="T73" fmla="*/ 553 h 1022"/>
                <a:gd name="T74" fmla="*/ 585 w 1410"/>
                <a:gd name="T75" fmla="*/ 587 h 1022"/>
                <a:gd name="T76" fmla="*/ 535 w 1410"/>
                <a:gd name="T77" fmla="*/ 620 h 1022"/>
                <a:gd name="T78" fmla="*/ 488 w 1410"/>
                <a:gd name="T79" fmla="*/ 656 h 1022"/>
                <a:gd name="T80" fmla="*/ 442 w 1410"/>
                <a:gd name="T81" fmla="*/ 691 h 1022"/>
                <a:gd name="T82" fmla="*/ 398 w 1410"/>
                <a:gd name="T83" fmla="*/ 728 h 1022"/>
                <a:gd name="T84" fmla="*/ 355 w 1410"/>
                <a:gd name="T85" fmla="*/ 765 h 1022"/>
                <a:gd name="T86" fmla="*/ 314 w 1410"/>
                <a:gd name="T87" fmla="*/ 803 h 102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410"/>
                <a:gd name="T133" fmla="*/ 0 h 1022"/>
                <a:gd name="T134" fmla="*/ 1410 w 1410"/>
                <a:gd name="T135" fmla="*/ 1022 h 1022"/>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410" h="1022">
                  <a:moveTo>
                    <a:pt x="339" y="1021"/>
                  </a:moveTo>
                  <a:lnTo>
                    <a:pt x="311" y="754"/>
                  </a:lnTo>
                  <a:lnTo>
                    <a:pt x="0" y="790"/>
                  </a:lnTo>
                  <a:lnTo>
                    <a:pt x="18" y="769"/>
                  </a:lnTo>
                  <a:lnTo>
                    <a:pt x="37" y="750"/>
                  </a:lnTo>
                  <a:lnTo>
                    <a:pt x="56" y="728"/>
                  </a:lnTo>
                  <a:lnTo>
                    <a:pt x="74" y="708"/>
                  </a:lnTo>
                  <a:lnTo>
                    <a:pt x="94" y="687"/>
                  </a:lnTo>
                  <a:lnTo>
                    <a:pt x="114" y="667"/>
                  </a:lnTo>
                  <a:lnTo>
                    <a:pt x="133" y="647"/>
                  </a:lnTo>
                  <a:lnTo>
                    <a:pt x="153" y="626"/>
                  </a:lnTo>
                  <a:lnTo>
                    <a:pt x="173" y="607"/>
                  </a:lnTo>
                  <a:lnTo>
                    <a:pt x="194" y="588"/>
                  </a:lnTo>
                  <a:lnTo>
                    <a:pt x="216" y="568"/>
                  </a:lnTo>
                  <a:lnTo>
                    <a:pt x="237" y="548"/>
                  </a:lnTo>
                  <a:lnTo>
                    <a:pt x="259" y="529"/>
                  </a:lnTo>
                  <a:lnTo>
                    <a:pt x="281" y="509"/>
                  </a:lnTo>
                  <a:lnTo>
                    <a:pt x="303" y="490"/>
                  </a:lnTo>
                  <a:lnTo>
                    <a:pt x="326" y="472"/>
                  </a:lnTo>
                  <a:lnTo>
                    <a:pt x="348" y="453"/>
                  </a:lnTo>
                  <a:lnTo>
                    <a:pt x="370" y="435"/>
                  </a:lnTo>
                  <a:lnTo>
                    <a:pt x="395" y="417"/>
                  </a:lnTo>
                  <a:lnTo>
                    <a:pt x="418" y="398"/>
                  </a:lnTo>
                  <a:lnTo>
                    <a:pt x="442" y="381"/>
                  </a:lnTo>
                  <a:lnTo>
                    <a:pt x="466" y="363"/>
                  </a:lnTo>
                  <a:lnTo>
                    <a:pt x="490" y="345"/>
                  </a:lnTo>
                  <a:lnTo>
                    <a:pt x="516" y="328"/>
                  </a:lnTo>
                  <a:lnTo>
                    <a:pt x="540" y="310"/>
                  </a:lnTo>
                  <a:lnTo>
                    <a:pt x="565" y="293"/>
                  </a:lnTo>
                  <a:lnTo>
                    <a:pt x="591" y="277"/>
                  </a:lnTo>
                  <a:lnTo>
                    <a:pt x="616" y="260"/>
                  </a:lnTo>
                  <a:lnTo>
                    <a:pt x="642" y="244"/>
                  </a:lnTo>
                  <a:lnTo>
                    <a:pt x="669" y="228"/>
                  </a:lnTo>
                  <a:lnTo>
                    <a:pt x="695" y="213"/>
                  </a:lnTo>
                  <a:lnTo>
                    <a:pt x="722" y="197"/>
                  </a:lnTo>
                  <a:lnTo>
                    <a:pt x="735" y="190"/>
                  </a:lnTo>
                  <a:lnTo>
                    <a:pt x="747" y="182"/>
                  </a:lnTo>
                  <a:lnTo>
                    <a:pt x="760" y="175"/>
                  </a:lnTo>
                  <a:lnTo>
                    <a:pt x="772" y="168"/>
                  </a:lnTo>
                  <a:lnTo>
                    <a:pt x="785" y="160"/>
                  </a:lnTo>
                  <a:lnTo>
                    <a:pt x="799" y="154"/>
                  </a:lnTo>
                  <a:lnTo>
                    <a:pt x="811" y="147"/>
                  </a:lnTo>
                  <a:lnTo>
                    <a:pt x="823" y="140"/>
                  </a:lnTo>
                  <a:lnTo>
                    <a:pt x="836" y="133"/>
                  </a:lnTo>
                  <a:lnTo>
                    <a:pt x="848" y="126"/>
                  </a:lnTo>
                  <a:lnTo>
                    <a:pt x="861" y="121"/>
                  </a:lnTo>
                  <a:lnTo>
                    <a:pt x="874" y="114"/>
                  </a:lnTo>
                  <a:lnTo>
                    <a:pt x="887" y="107"/>
                  </a:lnTo>
                  <a:lnTo>
                    <a:pt x="900" y="100"/>
                  </a:lnTo>
                  <a:lnTo>
                    <a:pt x="913" y="95"/>
                  </a:lnTo>
                  <a:lnTo>
                    <a:pt x="925" y="88"/>
                  </a:lnTo>
                  <a:lnTo>
                    <a:pt x="938" y="83"/>
                  </a:lnTo>
                  <a:lnTo>
                    <a:pt x="951" y="77"/>
                  </a:lnTo>
                  <a:lnTo>
                    <a:pt x="964" y="71"/>
                  </a:lnTo>
                  <a:lnTo>
                    <a:pt x="977" y="65"/>
                  </a:lnTo>
                  <a:lnTo>
                    <a:pt x="990" y="60"/>
                  </a:lnTo>
                  <a:lnTo>
                    <a:pt x="1002" y="54"/>
                  </a:lnTo>
                  <a:lnTo>
                    <a:pt x="1016" y="47"/>
                  </a:lnTo>
                  <a:lnTo>
                    <a:pt x="1029" y="43"/>
                  </a:lnTo>
                  <a:lnTo>
                    <a:pt x="1042" y="37"/>
                  </a:lnTo>
                  <a:lnTo>
                    <a:pt x="1054" y="31"/>
                  </a:lnTo>
                  <a:lnTo>
                    <a:pt x="1066" y="26"/>
                  </a:lnTo>
                  <a:lnTo>
                    <a:pt x="1079" y="20"/>
                  </a:lnTo>
                  <a:lnTo>
                    <a:pt x="1093" y="15"/>
                  </a:lnTo>
                  <a:lnTo>
                    <a:pt x="1105" y="10"/>
                  </a:lnTo>
                  <a:lnTo>
                    <a:pt x="1118" y="5"/>
                  </a:lnTo>
                  <a:lnTo>
                    <a:pt x="1131" y="0"/>
                  </a:lnTo>
                  <a:lnTo>
                    <a:pt x="1409" y="121"/>
                  </a:lnTo>
                  <a:lnTo>
                    <a:pt x="1300" y="380"/>
                  </a:lnTo>
                  <a:lnTo>
                    <a:pt x="1289" y="385"/>
                  </a:lnTo>
                  <a:lnTo>
                    <a:pt x="1276" y="389"/>
                  </a:lnTo>
                  <a:lnTo>
                    <a:pt x="1264" y="394"/>
                  </a:lnTo>
                  <a:lnTo>
                    <a:pt x="1252" y="398"/>
                  </a:lnTo>
                  <a:lnTo>
                    <a:pt x="1241" y="403"/>
                  </a:lnTo>
                  <a:lnTo>
                    <a:pt x="1229" y="409"/>
                  </a:lnTo>
                  <a:lnTo>
                    <a:pt x="1217" y="413"/>
                  </a:lnTo>
                  <a:lnTo>
                    <a:pt x="1205" y="419"/>
                  </a:lnTo>
                  <a:lnTo>
                    <a:pt x="1193" y="423"/>
                  </a:lnTo>
                  <a:lnTo>
                    <a:pt x="1181" y="428"/>
                  </a:lnTo>
                  <a:lnTo>
                    <a:pt x="1169" y="434"/>
                  </a:lnTo>
                  <a:lnTo>
                    <a:pt x="1156" y="438"/>
                  </a:lnTo>
                  <a:lnTo>
                    <a:pt x="1145" y="444"/>
                  </a:lnTo>
                  <a:lnTo>
                    <a:pt x="1133" y="449"/>
                  </a:lnTo>
                  <a:lnTo>
                    <a:pt x="1121" y="455"/>
                  </a:lnTo>
                  <a:lnTo>
                    <a:pt x="1109" y="461"/>
                  </a:lnTo>
                  <a:lnTo>
                    <a:pt x="1097" y="466"/>
                  </a:lnTo>
                  <a:lnTo>
                    <a:pt x="1085" y="472"/>
                  </a:lnTo>
                  <a:lnTo>
                    <a:pt x="1073" y="478"/>
                  </a:lnTo>
                  <a:lnTo>
                    <a:pt x="1061" y="485"/>
                  </a:lnTo>
                  <a:lnTo>
                    <a:pt x="1050" y="490"/>
                  </a:lnTo>
                  <a:lnTo>
                    <a:pt x="1039" y="496"/>
                  </a:lnTo>
                  <a:lnTo>
                    <a:pt x="1027" y="503"/>
                  </a:lnTo>
                  <a:lnTo>
                    <a:pt x="1014" y="508"/>
                  </a:lnTo>
                  <a:lnTo>
                    <a:pt x="1002" y="515"/>
                  </a:lnTo>
                  <a:lnTo>
                    <a:pt x="990" y="521"/>
                  </a:lnTo>
                  <a:lnTo>
                    <a:pt x="978" y="528"/>
                  </a:lnTo>
                  <a:lnTo>
                    <a:pt x="967" y="534"/>
                  </a:lnTo>
                  <a:lnTo>
                    <a:pt x="955" y="541"/>
                  </a:lnTo>
                  <a:lnTo>
                    <a:pt x="943" y="548"/>
                  </a:lnTo>
                  <a:lnTo>
                    <a:pt x="931" y="555"/>
                  </a:lnTo>
                  <a:lnTo>
                    <a:pt x="919" y="562"/>
                  </a:lnTo>
                  <a:lnTo>
                    <a:pt x="898" y="574"/>
                  </a:lnTo>
                  <a:lnTo>
                    <a:pt x="877" y="586"/>
                  </a:lnTo>
                  <a:lnTo>
                    <a:pt x="856" y="598"/>
                  </a:lnTo>
                  <a:lnTo>
                    <a:pt x="835" y="611"/>
                  </a:lnTo>
                  <a:lnTo>
                    <a:pt x="815" y="624"/>
                  </a:lnTo>
                  <a:lnTo>
                    <a:pt x="795" y="637"/>
                  </a:lnTo>
                  <a:lnTo>
                    <a:pt x="774" y="650"/>
                  </a:lnTo>
                  <a:lnTo>
                    <a:pt x="755" y="665"/>
                  </a:lnTo>
                  <a:lnTo>
                    <a:pt x="735" y="677"/>
                  </a:lnTo>
                  <a:lnTo>
                    <a:pt x="715" y="692"/>
                  </a:lnTo>
                  <a:lnTo>
                    <a:pt x="696" y="705"/>
                  </a:lnTo>
                  <a:lnTo>
                    <a:pt x="676" y="720"/>
                  </a:lnTo>
                  <a:lnTo>
                    <a:pt x="658" y="734"/>
                  </a:lnTo>
                  <a:lnTo>
                    <a:pt x="639" y="749"/>
                  </a:lnTo>
                  <a:lnTo>
                    <a:pt x="620" y="762"/>
                  </a:lnTo>
                  <a:lnTo>
                    <a:pt x="602" y="776"/>
                  </a:lnTo>
                  <a:lnTo>
                    <a:pt x="585" y="790"/>
                  </a:lnTo>
                  <a:lnTo>
                    <a:pt x="566" y="805"/>
                  </a:lnTo>
                  <a:lnTo>
                    <a:pt x="549" y="820"/>
                  </a:lnTo>
                  <a:lnTo>
                    <a:pt x="532" y="835"/>
                  </a:lnTo>
                  <a:lnTo>
                    <a:pt x="514" y="851"/>
                  </a:lnTo>
                  <a:lnTo>
                    <a:pt x="497" y="865"/>
                  </a:lnTo>
                  <a:lnTo>
                    <a:pt x="481" y="881"/>
                  </a:lnTo>
                  <a:lnTo>
                    <a:pt x="463" y="896"/>
                  </a:lnTo>
                  <a:lnTo>
                    <a:pt x="448" y="911"/>
                  </a:lnTo>
                  <a:lnTo>
                    <a:pt x="431" y="926"/>
                  </a:lnTo>
                  <a:lnTo>
                    <a:pt x="414" y="941"/>
                  </a:lnTo>
                  <a:lnTo>
                    <a:pt x="399" y="957"/>
                  </a:lnTo>
                  <a:lnTo>
                    <a:pt x="383" y="973"/>
                  </a:lnTo>
                  <a:lnTo>
                    <a:pt x="368" y="989"/>
                  </a:lnTo>
                  <a:lnTo>
                    <a:pt x="353" y="1005"/>
                  </a:lnTo>
                  <a:lnTo>
                    <a:pt x="339" y="1021"/>
                  </a:lnTo>
                </a:path>
              </a:pathLst>
            </a:custGeom>
            <a:solidFill>
              <a:srgbClr val="7A003C"/>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29" name="Freeform 8"/>
            <p:cNvSpPr/>
            <p:nvPr/>
          </p:nvSpPr>
          <p:spPr bwMode="auto">
            <a:xfrm>
              <a:off x="3507" y="1083"/>
              <a:ext cx="53" cy="164"/>
            </a:xfrm>
            <a:custGeom>
              <a:gdLst>
                <a:gd name="T0" fmla="*/ 4 w 59"/>
                <a:gd name="T1" fmla="*/ 154 h 211"/>
                <a:gd name="T2" fmla="*/ 7 w 59"/>
                <a:gd name="T3" fmla="*/ 158 h 211"/>
                <a:gd name="T4" fmla="*/ 52 w 59"/>
                <a:gd name="T5" fmla="*/ 2 h 211"/>
                <a:gd name="T6" fmla="*/ 47 w 59"/>
                <a:gd name="T7" fmla="*/ 0 h 211"/>
                <a:gd name="T8" fmla="*/ 2 w 59"/>
                <a:gd name="T9" fmla="*/ 155 h 211"/>
                <a:gd name="T10" fmla="*/ 5 w 59"/>
                <a:gd name="T11" fmla="*/ 159 h 211"/>
                <a:gd name="T12" fmla="*/ 2 w 59"/>
                <a:gd name="T13" fmla="*/ 155 h 211"/>
                <a:gd name="T14" fmla="*/ 0 w 59"/>
                <a:gd name="T15" fmla="*/ 163 h 211"/>
                <a:gd name="T16" fmla="*/ 5 w 59"/>
                <a:gd name="T17" fmla="*/ 159 h 211"/>
                <a:gd name="T18" fmla="*/ 4 w 59"/>
                <a:gd name="T19" fmla="*/ 154 h 2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9"/>
                <a:gd name="T31" fmla="*/ 0 h 211"/>
                <a:gd name="T32" fmla="*/ 59 w 59"/>
                <a:gd name="T33" fmla="*/ 211 h 211"/>
              </a:gd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9" h="211">
                  <a:moveTo>
                    <a:pt x="4" y="198"/>
                  </a:moveTo>
                  <a:lnTo>
                    <a:pt x="8" y="203"/>
                  </a:lnTo>
                  <a:lnTo>
                    <a:pt x="58" y="2"/>
                  </a:lnTo>
                  <a:lnTo>
                    <a:pt x="52" y="0"/>
                  </a:lnTo>
                  <a:lnTo>
                    <a:pt x="2" y="200"/>
                  </a:lnTo>
                  <a:lnTo>
                    <a:pt x="6" y="205"/>
                  </a:lnTo>
                  <a:lnTo>
                    <a:pt x="2" y="200"/>
                  </a:lnTo>
                  <a:lnTo>
                    <a:pt x="0" y="210"/>
                  </a:lnTo>
                  <a:lnTo>
                    <a:pt x="6" y="205"/>
                  </a:lnTo>
                  <a:lnTo>
                    <a:pt x="4" y="198"/>
                  </a:lnTo>
                </a:path>
              </a:pathLst>
            </a:custGeom>
            <a:solidFill>
              <a:srgbClr val="00FF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32" name="Freeform 11"/>
            <p:cNvSpPr/>
            <p:nvPr/>
          </p:nvSpPr>
          <p:spPr bwMode="auto">
            <a:xfrm>
              <a:off x="2507" y="688"/>
              <a:ext cx="1390" cy="625"/>
            </a:xfrm>
            <a:custGeom>
              <a:gdLst>
                <a:gd name="T0" fmla="*/ 178 w 1564"/>
                <a:gd name="T1" fmla="*/ 548 h 800"/>
                <a:gd name="T2" fmla="*/ 234 w 1564"/>
                <a:gd name="T3" fmla="*/ 530 h 800"/>
                <a:gd name="T4" fmla="*/ 291 w 1564"/>
                <a:gd name="T5" fmla="*/ 514 h 800"/>
                <a:gd name="T6" fmla="*/ 347 w 1564"/>
                <a:gd name="T7" fmla="*/ 500 h 800"/>
                <a:gd name="T8" fmla="*/ 403 w 1564"/>
                <a:gd name="T9" fmla="*/ 488 h 800"/>
                <a:gd name="T10" fmla="*/ 458 w 1564"/>
                <a:gd name="T11" fmla="*/ 477 h 800"/>
                <a:gd name="T12" fmla="*/ 514 w 1564"/>
                <a:gd name="T13" fmla="*/ 468 h 800"/>
                <a:gd name="T14" fmla="*/ 568 w 1564"/>
                <a:gd name="T15" fmla="*/ 461 h 800"/>
                <a:gd name="T16" fmla="*/ 620 w 1564"/>
                <a:gd name="T17" fmla="*/ 455 h 800"/>
                <a:gd name="T18" fmla="*/ 673 w 1564"/>
                <a:gd name="T19" fmla="*/ 452 h 800"/>
                <a:gd name="T20" fmla="*/ 726 w 1564"/>
                <a:gd name="T21" fmla="*/ 448 h 800"/>
                <a:gd name="T22" fmla="*/ 777 w 1564"/>
                <a:gd name="T23" fmla="*/ 448 h 800"/>
                <a:gd name="T24" fmla="*/ 827 w 1564"/>
                <a:gd name="T25" fmla="*/ 448 h 800"/>
                <a:gd name="T26" fmla="*/ 875 w 1564"/>
                <a:gd name="T27" fmla="*/ 452 h 800"/>
                <a:gd name="T28" fmla="*/ 923 w 1564"/>
                <a:gd name="T29" fmla="*/ 455 h 800"/>
                <a:gd name="T30" fmla="*/ 971 w 1564"/>
                <a:gd name="T31" fmla="*/ 460 h 800"/>
                <a:gd name="T32" fmla="*/ 945 w 1564"/>
                <a:gd name="T33" fmla="*/ 624 h 800"/>
                <a:gd name="T34" fmla="*/ 1138 w 1564"/>
                <a:gd name="T35" fmla="*/ 0 h 800"/>
                <a:gd name="T36" fmla="*/ 1058 w 1564"/>
                <a:gd name="T37" fmla="*/ 151 h 800"/>
                <a:gd name="T38" fmla="*/ 996 w 1564"/>
                <a:gd name="T39" fmla="*/ 142 h 800"/>
                <a:gd name="T40" fmla="*/ 933 w 1564"/>
                <a:gd name="T41" fmla="*/ 135 h 800"/>
                <a:gd name="T42" fmla="*/ 868 w 1564"/>
                <a:gd name="T43" fmla="*/ 131 h 800"/>
                <a:gd name="T44" fmla="*/ 804 w 1564"/>
                <a:gd name="T45" fmla="*/ 129 h 800"/>
                <a:gd name="T46" fmla="*/ 738 w 1564"/>
                <a:gd name="T47" fmla="*/ 129 h 800"/>
                <a:gd name="T48" fmla="*/ 669 w 1564"/>
                <a:gd name="T49" fmla="*/ 131 h 800"/>
                <a:gd name="T50" fmla="*/ 601 w 1564"/>
                <a:gd name="T51" fmla="*/ 135 h 800"/>
                <a:gd name="T52" fmla="*/ 532 w 1564"/>
                <a:gd name="T53" fmla="*/ 142 h 800"/>
                <a:gd name="T54" fmla="*/ 462 w 1564"/>
                <a:gd name="T55" fmla="*/ 151 h 800"/>
                <a:gd name="T56" fmla="*/ 392 w 1564"/>
                <a:gd name="T57" fmla="*/ 161 h 800"/>
                <a:gd name="T58" fmla="*/ 321 w 1564"/>
                <a:gd name="T59" fmla="*/ 174 h 800"/>
                <a:gd name="T60" fmla="*/ 250 w 1564"/>
                <a:gd name="T61" fmla="*/ 189 h 800"/>
                <a:gd name="T62" fmla="*/ 179 w 1564"/>
                <a:gd name="T63" fmla="*/ 207 h 800"/>
                <a:gd name="T64" fmla="*/ 107 w 1564"/>
                <a:gd name="T65" fmla="*/ 227 h 800"/>
                <a:gd name="T66" fmla="*/ 36 w 1564"/>
                <a:gd name="T67" fmla="*/ 249 h 800"/>
                <a:gd name="T68" fmla="*/ 246 w 1564"/>
                <a:gd name="T69" fmla="*/ 355 h 8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564"/>
                <a:gd name="T106" fmla="*/ 0 h 800"/>
                <a:gd name="T107" fmla="*/ 1564 w 1564"/>
                <a:gd name="T108" fmla="*/ 800 h 800"/>
              </a:gd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564" h="800">
                  <a:moveTo>
                    <a:pt x="168" y="714"/>
                  </a:moveTo>
                  <a:lnTo>
                    <a:pt x="200" y="701"/>
                  </a:lnTo>
                  <a:lnTo>
                    <a:pt x="232" y="690"/>
                  </a:lnTo>
                  <a:lnTo>
                    <a:pt x="263" y="678"/>
                  </a:lnTo>
                  <a:lnTo>
                    <a:pt x="296" y="668"/>
                  </a:lnTo>
                  <a:lnTo>
                    <a:pt x="327" y="658"/>
                  </a:lnTo>
                  <a:lnTo>
                    <a:pt x="359" y="649"/>
                  </a:lnTo>
                  <a:lnTo>
                    <a:pt x="390" y="640"/>
                  </a:lnTo>
                  <a:lnTo>
                    <a:pt x="422" y="632"/>
                  </a:lnTo>
                  <a:lnTo>
                    <a:pt x="453" y="624"/>
                  </a:lnTo>
                  <a:lnTo>
                    <a:pt x="485" y="617"/>
                  </a:lnTo>
                  <a:lnTo>
                    <a:pt x="515" y="610"/>
                  </a:lnTo>
                  <a:lnTo>
                    <a:pt x="546" y="605"/>
                  </a:lnTo>
                  <a:lnTo>
                    <a:pt x="578" y="599"/>
                  </a:lnTo>
                  <a:lnTo>
                    <a:pt x="608" y="595"/>
                  </a:lnTo>
                  <a:lnTo>
                    <a:pt x="639" y="590"/>
                  </a:lnTo>
                  <a:lnTo>
                    <a:pt x="668" y="587"/>
                  </a:lnTo>
                  <a:lnTo>
                    <a:pt x="698" y="583"/>
                  </a:lnTo>
                  <a:lnTo>
                    <a:pt x="728" y="580"/>
                  </a:lnTo>
                  <a:lnTo>
                    <a:pt x="757" y="578"/>
                  </a:lnTo>
                  <a:lnTo>
                    <a:pt x="787" y="575"/>
                  </a:lnTo>
                  <a:lnTo>
                    <a:pt x="817" y="574"/>
                  </a:lnTo>
                  <a:lnTo>
                    <a:pt x="845" y="573"/>
                  </a:lnTo>
                  <a:lnTo>
                    <a:pt x="874" y="573"/>
                  </a:lnTo>
                  <a:lnTo>
                    <a:pt x="903" y="573"/>
                  </a:lnTo>
                  <a:lnTo>
                    <a:pt x="930" y="574"/>
                  </a:lnTo>
                  <a:lnTo>
                    <a:pt x="958" y="575"/>
                  </a:lnTo>
                  <a:lnTo>
                    <a:pt x="985" y="578"/>
                  </a:lnTo>
                  <a:lnTo>
                    <a:pt x="1013" y="580"/>
                  </a:lnTo>
                  <a:lnTo>
                    <a:pt x="1039" y="582"/>
                  </a:lnTo>
                  <a:lnTo>
                    <a:pt x="1065" y="585"/>
                  </a:lnTo>
                  <a:lnTo>
                    <a:pt x="1092" y="589"/>
                  </a:lnTo>
                  <a:lnTo>
                    <a:pt x="1118" y="593"/>
                  </a:lnTo>
                  <a:lnTo>
                    <a:pt x="1063" y="799"/>
                  </a:lnTo>
                  <a:lnTo>
                    <a:pt x="1563" y="508"/>
                  </a:lnTo>
                  <a:lnTo>
                    <a:pt x="1280" y="0"/>
                  </a:lnTo>
                  <a:lnTo>
                    <a:pt x="1225" y="199"/>
                  </a:lnTo>
                  <a:lnTo>
                    <a:pt x="1191" y="193"/>
                  </a:lnTo>
                  <a:lnTo>
                    <a:pt x="1157" y="188"/>
                  </a:lnTo>
                  <a:lnTo>
                    <a:pt x="1121" y="182"/>
                  </a:lnTo>
                  <a:lnTo>
                    <a:pt x="1086" y="177"/>
                  </a:lnTo>
                  <a:lnTo>
                    <a:pt x="1050" y="173"/>
                  </a:lnTo>
                  <a:lnTo>
                    <a:pt x="1014" y="171"/>
                  </a:lnTo>
                  <a:lnTo>
                    <a:pt x="977" y="168"/>
                  </a:lnTo>
                  <a:lnTo>
                    <a:pt x="941" y="166"/>
                  </a:lnTo>
                  <a:lnTo>
                    <a:pt x="905" y="165"/>
                  </a:lnTo>
                  <a:lnTo>
                    <a:pt x="867" y="165"/>
                  </a:lnTo>
                  <a:lnTo>
                    <a:pt x="830" y="165"/>
                  </a:lnTo>
                  <a:lnTo>
                    <a:pt x="791" y="166"/>
                  </a:lnTo>
                  <a:lnTo>
                    <a:pt x="753" y="168"/>
                  </a:lnTo>
                  <a:lnTo>
                    <a:pt x="714" y="170"/>
                  </a:lnTo>
                  <a:lnTo>
                    <a:pt x="676" y="173"/>
                  </a:lnTo>
                  <a:lnTo>
                    <a:pt x="637" y="176"/>
                  </a:lnTo>
                  <a:lnTo>
                    <a:pt x="599" y="182"/>
                  </a:lnTo>
                  <a:lnTo>
                    <a:pt x="559" y="187"/>
                  </a:lnTo>
                  <a:lnTo>
                    <a:pt x="520" y="193"/>
                  </a:lnTo>
                  <a:lnTo>
                    <a:pt x="480" y="199"/>
                  </a:lnTo>
                  <a:lnTo>
                    <a:pt x="441" y="206"/>
                  </a:lnTo>
                  <a:lnTo>
                    <a:pt x="401" y="214"/>
                  </a:lnTo>
                  <a:lnTo>
                    <a:pt x="361" y="223"/>
                  </a:lnTo>
                  <a:lnTo>
                    <a:pt x="322" y="232"/>
                  </a:lnTo>
                  <a:lnTo>
                    <a:pt x="281" y="242"/>
                  </a:lnTo>
                  <a:lnTo>
                    <a:pt x="241" y="253"/>
                  </a:lnTo>
                  <a:lnTo>
                    <a:pt x="201" y="265"/>
                  </a:lnTo>
                  <a:lnTo>
                    <a:pt x="160" y="277"/>
                  </a:lnTo>
                  <a:lnTo>
                    <a:pt x="120" y="291"/>
                  </a:lnTo>
                  <a:lnTo>
                    <a:pt x="81" y="304"/>
                  </a:lnTo>
                  <a:lnTo>
                    <a:pt x="40" y="319"/>
                  </a:lnTo>
                  <a:lnTo>
                    <a:pt x="0" y="333"/>
                  </a:lnTo>
                  <a:lnTo>
                    <a:pt x="277" y="455"/>
                  </a:lnTo>
                  <a:lnTo>
                    <a:pt x="168" y="714"/>
                  </a:lnTo>
                </a:path>
              </a:pathLst>
            </a:cu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lin ang="2700000" scaled="1"/>
            </a:gradFill>
            <a:ln>
              <a:noFill/>
            </a:ln>
            <a:extLst>
              <a:ext uri="{91240B29-F687-4F45-9708-019B960494DF}">
                <a14:hiddenLine xmlns:a14="http://schemas.microsoft.com/office/drawing/2010/main" w="9525" cap="rnd">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33" name="Freeform 12"/>
            <p:cNvSpPr/>
            <p:nvPr/>
          </p:nvSpPr>
          <p:spPr bwMode="auto">
            <a:xfrm>
              <a:off x="1066" y="1538"/>
              <a:ext cx="746" cy="985"/>
            </a:xfrm>
            <a:custGeom>
              <a:gdLst>
                <a:gd name="T0" fmla="*/ 722 w 823"/>
                <a:gd name="T1" fmla="*/ 235 h 1237"/>
                <a:gd name="T2" fmla="*/ 678 w 823"/>
                <a:gd name="T3" fmla="*/ 279 h 1237"/>
                <a:gd name="T4" fmla="*/ 636 w 823"/>
                <a:gd name="T5" fmla="*/ 325 h 1237"/>
                <a:gd name="T6" fmla="*/ 597 w 823"/>
                <a:gd name="T7" fmla="*/ 372 h 1237"/>
                <a:gd name="T8" fmla="*/ 560 w 823"/>
                <a:gd name="T9" fmla="*/ 417 h 1237"/>
                <a:gd name="T10" fmla="*/ 528 w 823"/>
                <a:gd name="T11" fmla="*/ 464 h 1237"/>
                <a:gd name="T12" fmla="*/ 497 w 823"/>
                <a:gd name="T13" fmla="*/ 512 h 1237"/>
                <a:gd name="T14" fmla="*/ 469 w 823"/>
                <a:gd name="T15" fmla="*/ 559 h 1237"/>
                <a:gd name="T16" fmla="*/ 443 w 823"/>
                <a:gd name="T17" fmla="*/ 605 h 1237"/>
                <a:gd name="T18" fmla="*/ 423 w 823"/>
                <a:gd name="T19" fmla="*/ 653 h 1237"/>
                <a:gd name="T20" fmla="*/ 404 w 823"/>
                <a:gd name="T21" fmla="*/ 700 h 1237"/>
                <a:gd name="T22" fmla="*/ 389 w 823"/>
                <a:gd name="T23" fmla="*/ 745 h 1237"/>
                <a:gd name="T24" fmla="*/ 376 w 823"/>
                <a:gd name="T25" fmla="*/ 792 h 1237"/>
                <a:gd name="T26" fmla="*/ 366 w 823"/>
                <a:gd name="T27" fmla="*/ 837 h 1237"/>
                <a:gd name="T28" fmla="*/ 362 w 823"/>
                <a:gd name="T29" fmla="*/ 881 h 1237"/>
                <a:gd name="T30" fmla="*/ 360 w 823"/>
                <a:gd name="T31" fmla="*/ 926 h 1237"/>
                <a:gd name="T32" fmla="*/ 0 w 823"/>
                <a:gd name="T33" fmla="*/ 984 h 1237"/>
                <a:gd name="T34" fmla="*/ 0 w 823"/>
                <a:gd name="T35" fmla="*/ 925 h 1237"/>
                <a:gd name="T36" fmla="*/ 3 w 823"/>
                <a:gd name="T37" fmla="*/ 866 h 1237"/>
                <a:gd name="T38" fmla="*/ 11 w 823"/>
                <a:gd name="T39" fmla="*/ 806 h 1237"/>
                <a:gd name="T40" fmla="*/ 22 w 823"/>
                <a:gd name="T41" fmla="*/ 745 h 1237"/>
                <a:gd name="T42" fmla="*/ 37 w 823"/>
                <a:gd name="T43" fmla="*/ 686 h 1237"/>
                <a:gd name="T44" fmla="*/ 56 w 823"/>
                <a:gd name="T45" fmla="*/ 625 h 1237"/>
                <a:gd name="T46" fmla="*/ 78 w 823"/>
                <a:gd name="T47" fmla="*/ 564 h 1237"/>
                <a:gd name="T48" fmla="*/ 105 w 823"/>
                <a:gd name="T49" fmla="*/ 502 h 1237"/>
                <a:gd name="T50" fmla="*/ 135 w 823"/>
                <a:gd name="T51" fmla="*/ 442 h 1237"/>
                <a:gd name="T52" fmla="*/ 168 w 823"/>
                <a:gd name="T53" fmla="*/ 381 h 1237"/>
                <a:gd name="T54" fmla="*/ 205 w 823"/>
                <a:gd name="T55" fmla="*/ 321 h 1237"/>
                <a:gd name="T56" fmla="*/ 246 w 823"/>
                <a:gd name="T57" fmla="*/ 261 h 1237"/>
                <a:gd name="T58" fmla="*/ 290 w 823"/>
                <a:gd name="T59" fmla="*/ 202 h 1237"/>
                <a:gd name="T60" fmla="*/ 335 w 823"/>
                <a:gd name="T61" fmla="*/ 144 h 1237"/>
                <a:gd name="T62" fmla="*/ 386 w 823"/>
                <a:gd name="T63" fmla="*/ 85 h 1237"/>
                <a:gd name="T64" fmla="*/ 439 w 823"/>
                <a:gd name="T65" fmla="*/ 29 h 1237"/>
                <a:gd name="T66" fmla="*/ 745 w 823"/>
                <a:gd name="T67" fmla="*/ 213 h 123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23"/>
                <a:gd name="T103" fmla="*/ 0 h 1237"/>
                <a:gd name="T104" fmla="*/ 823 w 823"/>
                <a:gd name="T105" fmla="*/ 1237 h 1237"/>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23" h="1237">
                  <a:moveTo>
                    <a:pt x="822" y="267"/>
                  </a:moveTo>
                  <a:lnTo>
                    <a:pt x="796" y="295"/>
                  </a:lnTo>
                  <a:lnTo>
                    <a:pt x="771" y="322"/>
                  </a:lnTo>
                  <a:lnTo>
                    <a:pt x="748" y="351"/>
                  </a:lnTo>
                  <a:lnTo>
                    <a:pt x="725" y="380"/>
                  </a:lnTo>
                  <a:lnTo>
                    <a:pt x="702" y="408"/>
                  </a:lnTo>
                  <a:lnTo>
                    <a:pt x="680" y="438"/>
                  </a:lnTo>
                  <a:lnTo>
                    <a:pt x="659" y="467"/>
                  </a:lnTo>
                  <a:lnTo>
                    <a:pt x="638" y="497"/>
                  </a:lnTo>
                  <a:lnTo>
                    <a:pt x="618" y="524"/>
                  </a:lnTo>
                  <a:lnTo>
                    <a:pt x="600" y="553"/>
                  </a:lnTo>
                  <a:lnTo>
                    <a:pt x="583" y="583"/>
                  </a:lnTo>
                  <a:lnTo>
                    <a:pt x="564" y="614"/>
                  </a:lnTo>
                  <a:lnTo>
                    <a:pt x="548" y="643"/>
                  </a:lnTo>
                  <a:lnTo>
                    <a:pt x="532" y="672"/>
                  </a:lnTo>
                  <a:lnTo>
                    <a:pt x="517" y="702"/>
                  </a:lnTo>
                  <a:lnTo>
                    <a:pt x="503" y="730"/>
                  </a:lnTo>
                  <a:lnTo>
                    <a:pt x="489" y="760"/>
                  </a:lnTo>
                  <a:lnTo>
                    <a:pt x="478" y="789"/>
                  </a:lnTo>
                  <a:lnTo>
                    <a:pt x="467" y="820"/>
                  </a:lnTo>
                  <a:lnTo>
                    <a:pt x="456" y="849"/>
                  </a:lnTo>
                  <a:lnTo>
                    <a:pt x="446" y="879"/>
                  </a:lnTo>
                  <a:lnTo>
                    <a:pt x="436" y="908"/>
                  </a:lnTo>
                  <a:lnTo>
                    <a:pt x="429" y="936"/>
                  </a:lnTo>
                  <a:lnTo>
                    <a:pt x="422" y="965"/>
                  </a:lnTo>
                  <a:lnTo>
                    <a:pt x="415" y="994"/>
                  </a:lnTo>
                  <a:lnTo>
                    <a:pt x="410" y="1023"/>
                  </a:lnTo>
                  <a:lnTo>
                    <a:pt x="404" y="1051"/>
                  </a:lnTo>
                  <a:lnTo>
                    <a:pt x="402" y="1079"/>
                  </a:lnTo>
                  <a:lnTo>
                    <a:pt x="399" y="1107"/>
                  </a:lnTo>
                  <a:lnTo>
                    <a:pt x="397" y="1135"/>
                  </a:lnTo>
                  <a:lnTo>
                    <a:pt x="397" y="1163"/>
                  </a:lnTo>
                  <a:lnTo>
                    <a:pt x="397" y="1190"/>
                  </a:lnTo>
                  <a:lnTo>
                    <a:pt x="0" y="1236"/>
                  </a:lnTo>
                  <a:lnTo>
                    <a:pt x="0" y="1199"/>
                  </a:lnTo>
                  <a:lnTo>
                    <a:pt x="0" y="1162"/>
                  </a:lnTo>
                  <a:lnTo>
                    <a:pt x="1" y="1126"/>
                  </a:lnTo>
                  <a:lnTo>
                    <a:pt x="3" y="1088"/>
                  </a:lnTo>
                  <a:lnTo>
                    <a:pt x="7" y="1050"/>
                  </a:lnTo>
                  <a:lnTo>
                    <a:pt x="12" y="1012"/>
                  </a:lnTo>
                  <a:lnTo>
                    <a:pt x="18" y="974"/>
                  </a:lnTo>
                  <a:lnTo>
                    <a:pt x="24" y="936"/>
                  </a:lnTo>
                  <a:lnTo>
                    <a:pt x="33" y="899"/>
                  </a:lnTo>
                  <a:lnTo>
                    <a:pt x="41" y="861"/>
                  </a:lnTo>
                  <a:lnTo>
                    <a:pt x="51" y="822"/>
                  </a:lnTo>
                  <a:lnTo>
                    <a:pt x="62" y="785"/>
                  </a:lnTo>
                  <a:lnTo>
                    <a:pt x="73" y="745"/>
                  </a:lnTo>
                  <a:lnTo>
                    <a:pt x="86" y="708"/>
                  </a:lnTo>
                  <a:lnTo>
                    <a:pt x="101" y="669"/>
                  </a:lnTo>
                  <a:lnTo>
                    <a:pt x="116" y="631"/>
                  </a:lnTo>
                  <a:lnTo>
                    <a:pt x="132" y="593"/>
                  </a:lnTo>
                  <a:lnTo>
                    <a:pt x="149" y="555"/>
                  </a:lnTo>
                  <a:lnTo>
                    <a:pt x="167" y="516"/>
                  </a:lnTo>
                  <a:lnTo>
                    <a:pt x="185" y="479"/>
                  </a:lnTo>
                  <a:lnTo>
                    <a:pt x="205" y="441"/>
                  </a:lnTo>
                  <a:lnTo>
                    <a:pt x="226" y="403"/>
                  </a:lnTo>
                  <a:lnTo>
                    <a:pt x="248" y="365"/>
                  </a:lnTo>
                  <a:lnTo>
                    <a:pt x="271" y="328"/>
                  </a:lnTo>
                  <a:lnTo>
                    <a:pt x="294" y="291"/>
                  </a:lnTo>
                  <a:lnTo>
                    <a:pt x="320" y="254"/>
                  </a:lnTo>
                  <a:lnTo>
                    <a:pt x="344" y="217"/>
                  </a:lnTo>
                  <a:lnTo>
                    <a:pt x="370" y="181"/>
                  </a:lnTo>
                  <a:lnTo>
                    <a:pt x="398" y="143"/>
                  </a:lnTo>
                  <a:lnTo>
                    <a:pt x="426" y="107"/>
                  </a:lnTo>
                  <a:lnTo>
                    <a:pt x="455" y="72"/>
                  </a:lnTo>
                  <a:lnTo>
                    <a:pt x="484" y="37"/>
                  </a:lnTo>
                  <a:lnTo>
                    <a:pt x="794" y="0"/>
                  </a:lnTo>
                  <a:lnTo>
                    <a:pt x="822" y="267"/>
                  </a:lnTo>
                </a:path>
              </a:pathLst>
            </a:custGeom>
            <a:gradFill flip="none" rotWithShape="1">
              <a:gsLst>
                <a:gs pos="0">
                  <a:srgbClr val="0070C0">
                    <a:shade val="30000"/>
                    <a:satMod val="115000"/>
                  </a:srgbClr>
                </a:gs>
                <a:gs pos="50000">
                  <a:srgbClr val="0070C0">
                    <a:shade val="67500"/>
                    <a:satMod val="115000"/>
                  </a:srgbClr>
                </a:gs>
                <a:gs pos="100000">
                  <a:srgbClr val="0070C0">
                    <a:shade val="100000"/>
                    <a:satMod val="115000"/>
                  </a:srgbClr>
                </a:gs>
              </a:gsLst>
              <a:lin ang="0" scaled="1"/>
            </a:gradFill>
            <a:ln w="12700" cap="rnd">
              <a:solidFill>
                <a:srgbClr val="0070C0"/>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34" name="Freeform 13"/>
            <p:cNvSpPr/>
            <p:nvPr/>
          </p:nvSpPr>
          <p:spPr bwMode="auto">
            <a:xfrm>
              <a:off x="1657" y="3130"/>
              <a:ext cx="1301" cy="436"/>
            </a:xfrm>
            <a:custGeom>
              <a:gdLst>
                <a:gd name="T0" fmla="*/ 1076 w 1439"/>
                <a:gd name="T1" fmla="*/ 71 h 543"/>
                <a:gd name="T2" fmla="*/ 1011 w 1439"/>
                <a:gd name="T3" fmla="*/ 84 h 543"/>
                <a:gd name="T4" fmla="*/ 947 w 1439"/>
                <a:gd name="T5" fmla="*/ 93 h 543"/>
                <a:gd name="T6" fmla="*/ 883 w 1439"/>
                <a:gd name="T7" fmla="*/ 100 h 543"/>
                <a:gd name="T8" fmla="*/ 819 w 1439"/>
                <a:gd name="T9" fmla="*/ 106 h 543"/>
                <a:gd name="T10" fmla="*/ 759 w 1439"/>
                <a:gd name="T11" fmla="*/ 109 h 543"/>
                <a:gd name="T12" fmla="*/ 699 w 1439"/>
                <a:gd name="T13" fmla="*/ 110 h 543"/>
                <a:gd name="T14" fmla="*/ 640 w 1439"/>
                <a:gd name="T15" fmla="*/ 109 h 543"/>
                <a:gd name="T16" fmla="*/ 583 w 1439"/>
                <a:gd name="T17" fmla="*/ 104 h 543"/>
                <a:gd name="T18" fmla="*/ 527 w 1439"/>
                <a:gd name="T19" fmla="*/ 98 h 543"/>
                <a:gd name="T20" fmla="*/ 474 w 1439"/>
                <a:gd name="T21" fmla="*/ 90 h 543"/>
                <a:gd name="T22" fmla="*/ 421 w 1439"/>
                <a:gd name="T23" fmla="*/ 78 h 543"/>
                <a:gd name="T24" fmla="*/ 372 w 1439"/>
                <a:gd name="T25" fmla="*/ 64 h 543"/>
                <a:gd name="T26" fmla="*/ 324 w 1439"/>
                <a:gd name="T27" fmla="*/ 49 h 543"/>
                <a:gd name="T28" fmla="*/ 278 w 1439"/>
                <a:gd name="T29" fmla="*/ 31 h 543"/>
                <a:gd name="T30" fmla="*/ 234 w 1439"/>
                <a:gd name="T31" fmla="*/ 10 h 543"/>
                <a:gd name="T32" fmla="*/ 0 w 1439"/>
                <a:gd name="T33" fmla="*/ 264 h 543"/>
                <a:gd name="T34" fmla="*/ 55 w 1439"/>
                <a:gd name="T35" fmla="*/ 295 h 543"/>
                <a:gd name="T36" fmla="*/ 114 w 1439"/>
                <a:gd name="T37" fmla="*/ 322 h 543"/>
                <a:gd name="T38" fmla="*/ 174 w 1439"/>
                <a:gd name="T39" fmla="*/ 345 h 543"/>
                <a:gd name="T40" fmla="*/ 239 w 1439"/>
                <a:gd name="T41" fmla="*/ 366 h 543"/>
                <a:gd name="T42" fmla="*/ 305 w 1439"/>
                <a:gd name="T43" fmla="*/ 385 h 543"/>
                <a:gd name="T44" fmla="*/ 372 w 1439"/>
                <a:gd name="T45" fmla="*/ 400 h 543"/>
                <a:gd name="T46" fmla="*/ 442 w 1439"/>
                <a:gd name="T47" fmla="*/ 413 h 543"/>
                <a:gd name="T48" fmla="*/ 514 w 1439"/>
                <a:gd name="T49" fmla="*/ 423 h 543"/>
                <a:gd name="T50" fmla="*/ 586 w 1439"/>
                <a:gd name="T51" fmla="*/ 430 h 543"/>
                <a:gd name="T52" fmla="*/ 661 w 1439"/>
                <a:gd name="T53" fmla="*/ 434 h 543"/>
                <a:gd name="T54" fmla="*/ 737 w 1439"/>
                <a:gd name="T55" fmla="*/ 435 h 543"/>
                <a:gd name="T56" fmla="*/ 814 w 1439"/>
                <a:gd name="T57" fmla="*/ 433 h 543"/>
                <a:gd name="T58" fmla="*/ 892 w 1439"/>
                <a:gd name="T59" fmla="*/ 429 h 543"/>
                <a:gd name="T60" fmla="*/ 972 w 1439"/>
                <a:gd name="T61" fmla="*/ 420 h 543"/>
                <a:gd name="T62" fmla="*/ 1051 w 1439"/>
                <a:gd name="T63" fmla="*/ 410 h 543"/>
                <a:gd name="T64" fmla="*/ 1133 w 1439"/>
                <a:gd name="T65" fmla="*/ 397 h 543"/>
                <a:gd name="T66" fmla="*/ 1110 w 1439"/>
                <a:gd name="T67" fmla="*/ 63 h 54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39"/>
                <a:gd name="T103" fmla="*/ 0 h 543"/>
                <a:gd name="T104" fmla="*/ 1439 w 1439"/>
                <a:gd name="T105" fmla="*/ 543 h 543"/>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39" h="543">
                  <a:moveTo>
                    <a:pt x="1228" y="79"/>
                  </a:moveTo>
                  <a:lnTo>
                    <a:pt x="1190" y="88"/>
                  </a:lnTo>
                  <a:lnTo>
                    <a:pt x="1154" y="96"/>
                  </a:lnTo>
                  <a:lnTo>
                    <a:pt x="1118" y="104"/>
                  </a:lnTo>
                  <a:lnTo>
                    <a:pt x="1082" y="111"/>
                  </a:lnTo>
                  <a:lnTo>
                    <a:pt x="1047" y="116"/>
                  </a:lnTo>
                  <a:lnTo>
                    <a:pt x="1012" y="121"/>
                  </a:lnTo>
                  <a:lnTo>
                    <a:pt x="977" y="125"/>
                  </a:lnTo>
                  <a:lnTo>
                    <a:pt x="942" y="130"/>
                  </a:lnTo>
                  <a:lnTo>
                    <a:pt x="906" y="132"/>
                  </a:lnTo>
                  <a:lnTo>
                    <a:pt x="874" y="134"/>
                  </a:lnTo>
                  <a:lnTo>
                    <a:pt x="839" y="136"/>
                  </a:lnTo>
                  <a:lnTo>
                    <a:pt x="806" y="137"/>
                  </a:lnTo>
                  <a:lnTo>
                    <a:pt x="773" y="137"/>
                  </a:lnTo>
                  <a:lnTo>
                    <a:pt x="740" y="136"/>
                  </a:lnTo>
                  <a:lnTo>
                    <a:pt x="708" y="136"/>
                  </a:lnTo>
                  <a:lnTo>
                    <a:pt x="676" y="133"/>
                  </a:lnTo>
                  <a:lnTo>
                    <a:pt x="645" y="130"/>
                  </a:lnTo>
                  <a:lnTo>
                    <a:pt x="613" y="126"/>
                  </a:lnTo>
                  <a:lnTo>
                    <a:pt x="583" y="122"/>
                  </a:lnTo>
                  <a:lnTo>
                    <a:pt x="554" y="116"/>
                  </a:lnTo>
                  <a:lnTo>
                    <a:pt x="524" y="112"/>
                  </a:lnTo>
                  <a:lnTo>
                    <a:pt x="495" y="105"/>
                  </a:lnTo>
                  <a:lnTo>
                    <a:pt x="466" y="97"/>
                  </a:lnTo>
                  <a:lnTo>
                    <a:pt x="438" y="89"/>
                  </a:lnTo>
                  <a:lnTo>
                    <a:pt x="411" y="80"/>
                  </a:lnTo>
                  <a:lnTo>
                    <a:pt x="383" y="71"/>
                  </a:lnTo>
                  <a:lnTo>
                    <a:pt x="358" y="61"/>
                  </a:lnTo>
                  <a:lnTo>
                    <a:pt x="333" y="49"/>
                  </a:lnTo>
                  <a:lnTo>
                    <a:pt x="307" y="39"/>
                  </a:lnTo>
                  <a:lnTo>
                    <a:pt x="282" y="27"/>
                  </a:lnTo>
                  <a:lnTo>
                    <a:pt x="259" y="13"/>
                  </a:lnTo>
                  <a:lnTo>
                    <a:pt x="236" y="0"/>
                  </a:lnTo>
                  <a:lnTo>
                    <a:pt x="0" y="329"/>
                  </a:lnTo>
                  <a:lnTo>
                    <a:pt x="30" y="349"/>
                  </a:lnTo>
                  <a:lnTo>
                    <a:pt x="61" y="367"/>
                  </a:lnTo>
                  <a:lnTo>
                    <a:pt x="94" y="385"/>
                  </a:lnTo>
                  <a:lnTo>
                    <a:pt x="126" y="401"/>
                  </a:lnTo>
                  <a:lnTo>
                    <a:pt x="159" y="416"/>
                  </a:lnTo>
                  <a:lnTo>
                    <a:pt x="193" y="430"/>
                  </a:lnTo>
                  <a:lnTo>
                    <a:pt x="228" y="444"/>
                  </a:lnTo>
                  <a:lnTo>
                    <a:pt x="264" y="456"/>
                  </a:lnTo>
                  <a:lnTo>
                    <a:pt x="300" y="469"/>
                  </a:lnTo>
                  <a:lnTo>
                    <a:pt x="337" y="480"/>
                  </a:lnTo>
                  <a:lnTo>
                    <a:pt x="373" y="490"/>
                  </a:lnTo>
                  <a:lnTo>
                    <a:pt x="411" y="498"/>
                  </a:lnTo>
                  <a:lnTo>
                    <a:pt x="449" y="506"/>
                  </a:lnTo>
                  <a:lnTo>
                    <a:pt x="489" y="514"/>
                  </a:lnTo>
                  <a:lnTo>
                    <a:pt x="527" y="521"/>
                  </a:lnTo>
                  <a:lnTo>
                    <a:pt x="568" y="527"/>
                  </a:lnTo>
                  <a:lnTo>
                    <a:pt x="606" y="531"/>
                  </a:lnTo>
                  <a:lnTo>
                    <a:pt x="648" y="535"/>
                  </a:lnTo>
                  <a:lnTo>
                    <a:pt x="689" y="538"/>
                  </a:lnTo>
                  <a:lnTo>
                    <a:pt x="731" y="540"/>
                  </a:lnTo>
                  <a:lnTo>
                    <a:pt x="772" y="542"/>
                  </a:lnTo>
                  <a:lnTo>
                    <a:pt x="815" y="542"/>
                  </a:lnTo>
                  <a:lnTo>
                    <a:pt x="856" y="540"/>
                  </a:lnTo>
                  <a:lnTo>
                    <a:pt x="900" y="539"/>
                  </a:lnTo>
                  <a:lnTo>
                    <a:pt x="943" y="537"/>
                  </a:lnTo>
                  <a:lnTo>
                    <a:pt x="987" y="534"/>
                  </a:lnTo>
                  <a:lnTo>
                    <a:pt x="1031" y="529"/>
                  </a:lnTo>
                  <a:lnTo>
                    <a:pt x="1075" y="523"/>
                  </a:lnTo>
                  <a:lnTo>
                    <a:pt x="1118" y="518"/>
                  </a:lnTo>
                  <a:lnTo>
                    <a:pt x="1163" y="510"/>
                  </a:lnTo>
                  <a:lnTo>
                    <a:pt x="1208" y="502"/>
                  </a:lnTo>
                  <a:lnTo>
                    <a:pt x="1253" y="494"/>
                  </a:lnTo>
                  <a:lnTo>
                    <a:pt x="1438" y="235"/>
                  </a:lnTo>
                  <a:lnTo>
                    <a:pt x="1228" y="79"/>
                  </a:lnTo>
                </a:path>
              </a:pathLst>
            </a:custGeom>
            <a:gradFill flip="none" rotWithShape="1">
              <a:gsLst>
                <a:gs pos="0">
                  <a:srgbClr val="0070C0">
                    <a:shade val="30000"/>
                    <a:satMod val="115000"/>
                  </a:srgbClr>
                </a:gs>
                <a:gs pos="50000">
                  <a:srgbClr val="0070C0">
                    <a:shade val="67500"/>
                    <a:satMod val="115000"/>
                  </a:srgbClr>
                </a:gs>
                <a:gs pos="100000">
                  <a:srgbClr val="0070C0">
                    <a:shade val="100000"/>
                    <a:satMod val="115000"/>
                  </a:srgbClr>
                </a:gs>
              </a:gsLst>
              <a:lin ang="0" scaled="1"/>
            </a:gradFill>
            <a:ln w="12700" cap="rnd">
              <a:solidFill>
                <a:srgbClr val="0070C0"/>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35" name="Rectangle 14"/>
            <p:cNvSpPr>
              <a:spLocks noChangeArrowheads="1"/>
            </p:cNvSpPr>
            <p:nvPr/>
          </p:nvSpPr>
          <p:spPr bwMode="auto">
            <a:xfrm rot="20040000">
              <a:off x="2896" y="3000"/>
              <a:ext cx="101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800" b="1">
                  <a:solidFill>
                    <a:srgbClr val="FFFFFF"/>
                  </a:solidFill>
                  <a:latin typeface="微软雅黑" panose="020b0503020204020204" pitchFamily="34" charset="-122"/>
                  <a:ea typeface="微软雅黑" panose="020b0503020204020204" pitchFamily="34" charset="-122"/>
                </a:rPr>
                <a:t>调整</a:t>
              </a:r>
            </a:p>
          </p:txBody>
        </p:sp>
        <p:sp>
          <p:nvSpPr>
            <p:cNvPr id="9236" name="Rectangle 15"/>
            <p:cNvSpPr>
              <a:spLocks noChangeArrowheads="1"/>
            </p:cNvSpPr>
            <p:nvPr/>
          </p:nvSpPr>
          <p:spPr bwMode="auto">
            <a:xfrm rot="19833514">
              <a:off x="1686" y="1175"/>
              <a:ext cx="1012"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800" b="1">
                  <a:solidFill>
                    <a:srgbClr val="FFFFFF"/>
                  </a:solidFill>
                  <a:latin typeface="微软雅黑" panose="020b0503020204020204" pitchFamily="34" charset="-122"/>
                  <a:ea typeface="微软雅黑" panose="020b0503020204020204" pitchFamily="34" charset="-122"/>
                </a:rPr>
                <a:t>设计</a:t>
              </a:r>
            </a:p>
          </p:txBody>
        </p:sp>
        <p:sp>
          <p:nvSpPr>
            <p:cNvPr id="9237" name="Rectangle 16"/>
            <p:cNvSpPr>
              <a:spLocks noChangeArrowheads="1"/>
            </p:cNvSpPr>
            <p:nvPr/>
          </p:nvSpPr>
          <p:spPr bwMode="auto">
            <a:xfrm>
              <a:off x="1030" y="2801"/>
              <a:ext cx="436"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2000" b="1">
                  <a:solidFill>
                    <a:schemeClr val="bg1"/>
                  </a:solidFill>
                  <a:latin typeface="微软雅黑" panose="020b0503020204020204" pitchFamily="34" charset="-122"/>
                  <a:ea typeface="微软雅黑" panose="020b0503020204020204" pitchFamily="34" charset="-122"/>
                </a:rPr>
                <a:t>现状</a:t>
              </a:r>
            </a:p>
          </p:txBody>
        </p:sp>
        <p:sp>
          <p:nvSpPr>
            <p:cNvPr id="9238" name="Freeform 17"/>
            <p:cNvSpPr/>
            <p:nvPr/>
          </p:nvSpPr>
          <p:spPr bwMode="auto">
            <a:xfrm>
              <a:off x="1919" y="1482"/>
              <a:ext cx="1835" cy="1508"/>
            </a:xfrm>
            <a:custGeom>
              <a:gdLst>
                <a:gd name="T0" fmla="*/ 1065 w 1860"/>
                <a:gd name="T1" fmla="*/ 11 h 1811"/>
                <a:gd name="T2" fmla="*/ 929 w 1860"/>
                <a:gd name="T3" fmla="*/ 0 h 1811"/>
                <a:gd name="T4" fmla="*/ 795 w 1860"/>
                <a:gd name="T5" fmla="*/ 7 h 1811"/>
                <a:gd name="T6" fmla="*/ 665 w 1860"/>
                <a:gd name="T7" fmla="*/ 28 h 1811"/>
                <a:gd name="T8" fmla="*/ 541 w 1860"/>
                <a:gd name="T9" fmla="*/ 65 h 1811"/>
                <a:gd name="T10" fmla="*/ 425 w 1860"/>
                <a:gd name="T11" fmla="*/ 115 h 1811"/>
                <a:gd name="T12" fmla="*/ 318 w 1860"/>
                <a:gd name="T13" fmla="*/ 179 h 1811"/>
                <a:gd name="T14" fmla="*/ 225 w 1860"/>
                <a:gd name="T15" fmla="*/ 253 h 1811"/>
                <a:gd name="T16" fmla="*/ 144 w 1860"/>
                <a:gd name="T17" fmla="*/ 339 h 1811"/>
                <a:gd name="T18" fmla="*/ 79 w 1860"/>
                <a:gd name="T19" fmla="*/ 436 h 1811"/>
                <a:gd name="T20" fmla="*/ 34 w 1860"/>
                <a:gd name="T21" fmla="*/ 541 h 1811"/>
                <a:gd name="T22" fmla="*/ 6 w 1860"/>
                <a:gd name="T23" fmla="*/ 652 h 1811"/>
                <a:gd name="T24" fmla="*/ 1 w 1860"/>
                <a:gd name="T25" fmla="*/ 760 h 1811"/>
                <a:gd name="T26" fmla="*/ 15 w 1860"/>
                <a:gd name="T27" fmla="*/ 867 h 1811"/>
                <a:gd name="T28" fmla="*/ 48 w 1860"/>
                <a:gd name="T29" fmla="*/ 968 h 1811"/>
                <a:gd name="T30" fmla="*/ 101 w 1860"/>
                <a:gd name="T31" fmla="*/ 1066 h 1811"/>
                <a:gd name="T32" fmla="*/ 169 w 1860"/>
                <a:gd name="T33" fmla="*/ 1155 h 1811"/>
                <a:gd name="T34" fmla="*/ 254 w 1860"/>
                <a:gd name="T35" fmla="*/ 1238 h 1811"/>
                <a:gd name="T36" fmla="*/ 351 w 1860"/>
                <a:gd name="T37" fmla="*/ 1310 h 1811"/>
                <a:gd name="T38" fmla="*/ 465 w 1860"/>
                <a:gd name="T39" fmla="*/ 1369 h 1811"/>
                <a:gd name="T40" fmla="*/ 588 w 1860"/>
                <a:gd name="T41" fmla="*/ 1417 h 1811"/>
                <a:gd name="T42" fmla="*/ 724 w 1860"/>
                <a:gd name="T43" fmla="*/ 1449 h 1811"/>
                <a:gd name="T44" fmla="*/ 859 w 1860"/>
                <a:gd name="T45" fmla="*/ 1464 h 1811"/>
                <a:gd name="T46" fmla="*/ 995 w 1860"/>
                <a:gd name="T47" fmla="*/ 1462 h 1811"/>
                <a:gd name="T48" fmla="*/ 1127 w 1860"/>
                <a:gd name="T49" fmla="*/ 1446 h 1811"/>
                <a:gd name="T50" fmla="*/ 1254 w 1860"/>
                <a:gd name="T51" fmla="*/ 1414 h 1811"/>
                <a:gd name="T52" fmla="*/ 1372 w 1860"/>
                <a:gd name="T53" fmla="*/ 1369 h 1811"/>
                <a:gd name="T54" fmla="*/ 1482 w 1860"/>
                <a:gd name="T55" fmla="*/ 1310 h 1811"/>
                <a:gd name="T56" fmla="*/ 1580 w 1860"/>
                <a:gd name="T57" fmla="*/ 1239 h 1811"/>
                <a:gd name="T58" fmla="*/ 1666 w 1860"/>
                <a:gd name="T59" fmla="*/ 1156 h 1811"/>
                <a:gd name="T60" fmla="*/ 1736 w 1860"/>
                <a:gd name="T61" fmla="*/ 1064 h 1811"/>
                <a:gd name="T62" fmla="*/ 1789 w 1860"/>
                <a:gd name="T63" fmla="*/ 961 h 1811"/>
                <a:gd name="T64" fmla="*/ 1822 w 1860"/>
                <a:gd name="T65" fmla="*/ 852 h 1811"/>
                <a:gd name="T66" fmla="*/ 1834 w 1860"/>
                <a:gd name="T67" fmla="*/ 743 h 1811"/>
                <a:gd name="T68" fmla="*/ 1826 w 1860"/>
                <a:gd name="T69" fmla="*/ 634 h 1811"/>
                <a:gd name="T70" fmla="*/ 1798 w 1860"/>
                <a:gd name="T71" fmla="*/ 530 h 1811"/>
                <a:gd name="T72" fmla="*/ 1752 w 1860"/>
                <a:gd name="T73" fmla="*/ 431 h 1811"/>
                <a:gd name="T74" fmla="*/ 1690 w 1860"/>
                <a:gd name="T75" fmla="*/ 339 h 1811"/>
                <a:gd name="T76" fmla="*/ 1611 w 1860"/>
                <a:gd name="T77" fmla="*/ 254 h 1811"/>
                <a:gd name="T78" fmla="*/ 1517 w 1860"/>
                <a:gd name="T79" fmla="*/ 179 h 1811"/>
                <a:gd name="T80" fmla="*/ 1411 w 1860"/>
                <a:gd name="T81" fmla="*/ 115 h 1811"/>
                <a:gd name="T82" fmla="*/ 1289 w 1860"/>
                <a:gd name="T83" fmla="*/ 63 h 1811"/>
                <a:gd name="T84" fmla="*/ 1157 w 1860"/>
                <a:gd name="T85" fmla="*/ 27 h 181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860"/>
                <a:gd name="T130" fmla="*/ 0 h 1811"/>
                <a:gd name="T131" fmla="*/ 1860 w 1860"/>
                <a:gd name="T132" fmla="*/ 1811 h 1811"/>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860" h="1811">
                  <a:moveTo>
                    <a:pt x="1173" y="33"/>
                  </a:moveTo>
                  <a:lnTo>
                    <a:pt x="1127" y="21"/>
                  </a:lnTo>
                  <a:lnTo>
                    <a:pt x="1080" y="13"/>
                  </a:lnTo>
                  <a:lnTo>
                    <a:pt x="1034" y="6"/>
                  </a:lnTo>
                  <a:lnTo>
                    <a:pt x="988" y="3"/>
                  </a:lnTo>
                  <a:lnTo>
                    <a:pt x="942" y="0"/>
                  </a:lnTo>
                  <a:lnTo>
                    <a:pt x="896" y="1"/>
                  </a:lnTo>
                  <a:lnTo>
                    <a:pt x="851" y="4"/>
                  </a:lnTo>
                  <a:lnTo>
                    <a:pt x="806" y="9"/>
                  </a:lnTo>
                  <a:lnTo>
                    <a:pt x="761" y="15"/>
                  </a:lnTo>
                  <a:lnTo>
                    <a:pt x="717" y="24"/>
                  </a:lnTo>
                  <a:lnTo>
                    <a:pt x="674" y="35"/>
                  </a:lnTo>
                  <a:lnTo>
                    <a:pt x="630" y="48"/>
                  </a:lnTo>
                  <a:lnTo>
                    <a:pt x="589" y="64"/>
                  </a:lnTo>
                  <a:lnTo>
                    <a:pt x="548" y="80"/>
                  </a:lnTo>
                  <a:lnTo>
                    <a:pt x="508" y="99"/>
                  </a:lnTo>
                  <a:lnTo>
                    <a:pt x="468" y="119"/>
                  </a:lnTo>
                  <a:lnTo>
                    <a:pt x="431" y="142"/>
                  </a:lnTo>
                  <a:lnTo>
                    <a:pt x="393" y="166"/>
                  </a:lnTo>
                  <a:lnTo>
                    <a:pt x="357" y="193"/>
                  </a:lnTo>
                  <a:lnTo>
                    <a:pt x="322" y="221"/>
                  </a:lnTo>
                  <a:lnTo>
                    <a:pt x="290" y="250"/>
                  </a:lnTo>
                  <a:lnTo>
                    <a:pt x="258" y="281"/>
                  </a:lnTo>
                  <a:lnTo>
                    <a:pt x="228" y="313"/>
                  </a:lnTo>
                  <a:lnTo>
                    <a:pt x="199" y="346"/>
                  </a:lnTo>
                  <a:lnTo>
                    <a:pt x="171" y="382"/>
                  </a:lnTo>
                  <a:lnTo>
                    <a:pt x="146" y="419"/>
                  </a:lnTo>
                  <a:lnTo>
                    <a:pt x="122" y="457"/>
                  </a:lnTo>
                  <a:lnTo>
                    <a:pt x="101" y="497"/>
                  </a:lnTo>
                  <a:lnTo>
                    <a:pt x="80" y="538"/>
                  </a:lnTo>
                  <a:lnTo>
                    <a:pt x="63" y="580"/>
                  </a:lnTo>
                  <a:lnTo>
                    <a:pt x="48" y="624"/>
                  </a:lnTo>
                  <a:lnTo>
                    <a:pt x="34" y="668"/>
                  </a:lnTo>
                  <a:lnTo>
                    <a:pt x="22" y="714"/>
                  </a:lnTo>
                  <a:lnTo>
                    <a:pt x="13" y="758"/>
                  </a:lnTo>
                  <a:lnTo>
                    <a:pt x="6" y="805"/>
                  </a:lnTo>
                  <a:lnTo>
                    <a:pt x="3" y="849"/>
                  </a:lnTo>
                  <a:lnTo>
                    <a:pt x="0" y="894"/>
                  </a:lnTo>
                  <a:lnTo>
                    <a:pt x="1" y="939"/>
                  </a:lnTo>
                  <a:lnTo>
                    <a:pt x="4" y="983"/>
                  </a:lnTo>
                  <a:lnTo>
                    <a:pt x="9" y="1027"/>
                  </a:lnTo>
                  <a:lnTo>
                    <a:pt x="15" y="1071"/>
                  </a:lnTo>
                  <a:lnTo>
                    <a:pt x="24" y="1112"/>
                  </a:lnTo>
                  <a:lnTo>
                    <a:pt x="36" y="1155"/>
                  </a:lnTo>
                  <a:lnTo>
                    <a:pt x="49" y="1196"/>
                  </a:lnTo>
                  <a:lnTo>
                    <a:pt x="66" y="1238"/>
                  </a:lnTo>
                  <a:lnTo>
                    <a:pt x="83" y="1277"/>
                  </a:lnTo>
                  <a:lnTo>
                    <a:pt x="102" y="1317"/>
                  </a:lnTo>
                  <a:lnTo>
                    <a:pt x="124" y="1354"/>
                  </a:lnTo>
                  <a:lnTo>
                    <a:pt x="146" y="1392"/>
                  </a:lnTo>
                  <a:lnTo>
                    <a:pt x="171" y="1427"/>
                  </a:lnTo>
                  <a:lnTo>
                    <a:pt x="199" y="1462"/>
                  </a:lnTo>
                  <a:lnTo>
                    <a:pt x="227" y="1496"/>
                  </a:lnTo>
                  <a:lnTo>
                    <a:pt x="257" y="1529"/>
                  </a:lnTo>
                  <a:lnTo>
                    <a:pt x="289" y="1560"/>
                  </a:lnTo>
                  <a:lnTo>
                    <a:pt x="321" y="1589"/>
                  </a:lnTo>
                  <a:lnTo>
                    <a:pt x="356" y="1618"/>
                  </a:lnTo>
                  <a:lnTo>
                    <a:pt x="393" y="1644"/>
                  </a:lnTo>
                  <a:lnTo>
                    <a:pt x="431" y="1668"/>
                  </a:lnTo>
                  <a:lnTo>
                    <a:pt x="471" y="1691"/>
                  </a:lnTo>
                  <a:lnTo>
                    <a:pt x="511" y="1713"/>
                  </a:lnTo>
                  <a:lnTo>
                    <a:pt x="553" y="1732"/>
                  </a:lnTo>
                  <a:lnTo>
                    <a:pt x="596" y="1750"/>
                  </a:lnTo>
                  <a:lnTo>
                    <a:pt x="641" y="1765"/>
                  </a:lnTo>
                  <a:lnTo>
                    <a:pt x="686" y="1779"/>
                  </a:lnTo>
                  <a:lnTo>
                    <a:pt x="734" y="1790"/>
                  </a:lnTo>
                  <a:lnTo>
                    <a:pt x="779" y="1799"/>
                  </a:lnTo>
                  <a:lnTo>
                    <a:pt x="826" y="1804"/>
                  </a:lnTo>
                  <a:lnTo>
                    <a:pt x="871" y="1809"/>
                  </a:lnTo>
                  <a:lnTo>
                    <a:pt x="918" y="1810"/>
                  </a:lnTo>
                  <a:lnTo>
                    <a:pt x="964" y="1810"/>
                  </a:lnTo>
                  <a:lnTo>
                    <a:pt x="1009" y="1806"/>
                  </a:lnTo>
                  <a:lnTo>
                    <a:pt x="1055" y="1802"/>
                  </a:lnTo>
                  <a:lnTo>
                    <a:pt x="1100" y="1795"/>
                  </a:lnTo>
                  <a:lnTo>
                    <a:pt x="1142" y="1786"/>
                  </a:lnTo>
                  <a:lnTo>
                    <a:pt x="1186" y="1775"/>
                  </a:lnTo>
                  <a:lnTo>
                    <a:pt x="1229" y="1762"/>
                  </a:lnTo>
                  <a:lnTo>
                    <a:pt x="1271" y="1747"/>
                  </a:lnTo>
                  <a:lnTo>
                    <a:pt x="1312" y="1730"/>
                  </a:lnTo>
                  <a:lnTo>
                    <a:pt x="1352" y="1711"/>
                  </a:lnTo>
                  <a:lnTo>
                    <a:pt x="1391" y="1691"/>
                  </a:lnTo>
                  <a:lnTo>
                    <a:pt x="1430" y="1668"/>
                  </a:lnTo>
                  <a:lnTo>
                    <a:pt x="1466" y="1644"/>
                  </a:lnTo>
                  <a:lnTo>
                    <a:pt x="1502" y="1618"/>
                  </a:lnTo>
                  <a:lnTo>
                    <a:pt x="1537" y="1590"/>
                  </a:lnTo>
                  <a:lnTo>
                    <a:pt x="1570" y="1561"/>
                  </a:lnTo>
                  <a:lnTo>
                    <a:pt x="1602" y="1530"/>
                  </a:lnTo>
                  <a:lnTo>
                    <a:pt x="1632" y="1497"/>
                  </a:lnTo>
                  <a:lnTo>
                    <a:pt x="1662" y="1464"/>
                  </a:lnTo>
                  <a:lnTo>
                    <a:pt x="1689" y="1428"/>
                  </a:lnTo>
                  <a:lnTo>
                    <a:pt x="1713" y="1392"/>
                  </a:lnTo>
                  <a:lnTo>
                    <a:pt x="1737" y="1353"/>
                  </a:lnTo>
                  <a:lnTo>
                    <a:pt x="1760" y="1314"/>
                  </a:lnTo>
                  <a:lnTo>
                    <a:pt x="1779" y="1273"/>
                  </a:lnTo>
                  <a:lnTo>
                    <a:pt x="1797" y="1230"/>
                  </a:lnTo>
                  <a:lnTo>
                    <a:pt x="1813" y="1187"/>
                  </a:lnTo>
                  <a:lnTo>
                    <a:pt x="1827" y="1142"/>
                  </a:lnTo>
                  <a:lnTo>
                    <a:pt x="1838" y="1097"/>
                  </a:lnTo>
                  <a:lnTo>
                    <a:pt x="1847" y="1052"/>
                  </a:lnTo>
                  <a:lnTo>
                    <a:pt x="1854" y="1007"/>
                  </a:lnTo>
                  <a:lnTo>
                    <a:pt x="1858" y="961"/>
                  </a:lnTo>
                  <a:lnTo>
                    <a:pt x="1859" y="918"/>
                  </a:lnTo>
                  <a:lnTo>
                    <a:pt x="1859" y="872"/>
                  </a:lnTo>
                  <a:lnTo>
                    <a:pt x="1855" y="828"/>
                  </a:lnTo>
                  <a:lnTo>
                    <a:pt x="1851" y="783"/>
                  </a:lnTo>
                  <a:lnTo>
                    <a:pt x="1844" y="741"/>
                  </a:lnTo>
                  <a:lnTo>
                    <a:pt x="1835" y="698"/>
                  </a:lnTo>
                  <a:lnTo>
                    <a:pt x="1823" y="655"/>
                  </a:lnTo>
                  <a:lnTo>
                    <a:pt x="1810" y="614"/>
                  </a:lnTo>
                  <a:lnTo>
                    <a:pt x="1795" y="574"/>
                  </a:lnTo>
                  <a:lnTo>
                    <a:pt x="1776" y="533"/>
                  </a:lnTo>
                  <a:lnTo>
                    <a:pt x="1757" y="493"/>
                  </a:lnTo>
                  <a:lnTo>
                    <a:pt x="1737" y="456"/>
                  </a:lnTo>
                  <a:lnTo>
                    <a:pt x="1713" y="419"/>
                  </a:lnTo>
                  <a:lnTo>
                    <a:pt x="1689" y="383"/>
                  </a:lnTo>
                  <a:lnTo>
                    <a:pt x="1662" y="348"/>
                  </a:lnTo>
                  <a:lnTo>
                    <a:pt x="1633" y="314"/>
                  </a:lnTo>
                  <a:lnTo>
                    <a:pt x="1604" y="281"/>
                  </a:lnTo>
                  <a:lnTo>
                    <a:pt x="1572" y="251"/>
                  </a:lnTo>
                  <a:lnTo>
                    <a:pt x="1538" y="221"/>
                  </a:lnTo>
                  <a:lnTo>
                    <a:pt x="1503" y="193"/>
                  </a:lnTo>
                  <a:lnTo>
                    <a:pt x="1467" y="167"/>
                  </a:lnTo>
                  <a:lnTo>
                    <a:pt x="1430" y="142"/>
                  </a:lnTo>
                  <a:lnTo>
                    <a:pt x="1390" y="119"/>
                  </a:lnTo>
                  <a:lnTo>
                    <a:pt x="1350" y="98"/>
                  </a:lnTo>
                  <a:lnTo>
                    <a:pt x="1307" y="78"/>
                  </a:lnTo>
                  <a:lnTo>
                    <a:pt x="1263" y="62"/>
                  </a:lnTo>
                  <a:lnTo>
                    <a:pt x="1220" y="46"/>
                  </a:lnTo>
                  <a:lnTo>
                    <a:pt x="1173" y="33"/>
                  </a:lnTo>
                </a:path>
              </a:pathLst>
            </a:custGeom>
            <a:solidFill>
              <a:schemeClr val="accent1">
                <a:lumMod val="75000"/>
              </a:schemeClr>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39" name="Freeform 18"/>
            <p:cNvSpPr/>
            <p:nvPr/>
          </p:nvSpPr>
          <p:spPr bwMode="auto">
            <a:xfrm>
              <a:off x="1916" y="1378"/>
              <a:ext cx="1796" cy="1039"/>
            </a:xfrm>
            <a:custGeom>
              <a:gdLst>
                <a:gd name="T0" fmla="*/ 1795 w 1821"/>
                <a:gd name="T1" fmla="*/ 606 h 1176"/>
                <a:gd name="T2" fmla="*/ 1768 w 1821"/>
                <a:gd name="T3" fmla="*/ 716 h 1176"/>
                <a:gd name="T4" fmla="*/ 1710 w 1821"/>
                <a:gd name="T5" fmla="*/ 805 h 1176"/>
                <a:gd name="T6" fmla="*/ 1628 w 1821"/>
                <a:gd name="T7" fmla="*/ 873 h 1176"/>
                <a:gd name="T8" fmla="*/ 1527 w 1821"/>
                <a:gd name="T9" fmla="*/ 921 h 1176"/>
                <a:gd name="T10" fmla="*/ 1415 w 1821"/>
                <a:gd name="T11" fmla="*/ 946 h 1176"/>
                <a:gd name="T12" fmla="*/ 1299 w 1821"/>
                <a:gd name="T13" fmla="*/ 950 h 1176"/>
                <a:gd name="T14" fmla="*/ 1184 w 1821"/>
                <a:gd name="T15" fmla="*/ 929 h 1176"/>
                <a:gd name="T16" fmla="*/ 1079 w 1821"/>
                <a:gd name="T17" fmla="*/ 885 h 1176"/>
                <a:gd name="T18" fmla="*/ 987 w 1821"/>
                <a:gd name="T19" fmla="*/ 815 h 1176"/>
                <a:gd name="T20" fmla="*/ 918 w 1821"/>
                <a:gd name="T21" fmla="*/ 720 h 1176"/>
                <a:gd name="T22" fmla="*/ 853 w 1821"/>
                <a:gd name="T23" fmla="*/ 635 h 1176"/>
                <a:gd name="T24" fmla="*/ 767 w 1821"/>
                <a:gd name="T25" fmla="*/ 569 h 1176"/>
                <a:gd name="T26" fmla="*/ 664 w 1821"/>
                <a:gd name="T27" fmla="*/ 525 h 1176"/>
                <a:gd name="T28" fmla="*/ 549 w 1821"/>
                <a:gd name="T29" fmla="*/ 499 h 1176"/>
                <a:gd name="T30" fmla="*/ 432 w 1821"/>
                <a:gd name="T31" fmla="*/ 495 h 1176"/>
                <a:gd name="T32" fmla="*/ 318 w 1821"/>
                <a:gd name="T33" fmla="*/ 514 h 1176"/>
                <a:gd name="T34" fmla="*/ 214 w 1821"/>
                <a:gd name="T35" fmla="*/ 555 h 1176"/>
                <a:gd name="T36" fmla="*/ 128 w 1821"/>
                <a:gd name="T37" fmla="*/ 620 h 1176"/>
                <a:gd name="T38" fmla="*/ 66 w 1821"/>
                <a:gd name="T39" fmla="*/ 708 h 1176"/>
                <a:gd name="T40" fmla="*/ 35 w 1821"/>
                <a:gd name="T41" fmla="*/ 822 h 1176"/>
                <a:gd name="T42" fmla="*/ 31 w 1821"/>
                <a:gd name="T43" fmla="*/ 899 h 1176"/>
                <a:gd name="T44" fmla="*/ 19 w 1821"/>
                <a:gd name="T45" fmla="*/ 865 h 1176"/>
                <a:gd name="T46" fmla="*/ 12 w 1821"/>
                <a:gd name="T47" fmla="*/ 830 h 1176"/>
                <a:gd name="T48" fmla="*/ 5 w 1821"/>
                <a:gd name="T49" fmla="*/ 795 h 1176"/>
                <a:gd name="T50" fmla="*/ 1 w 1821"/>
                <a:gd name="T51" fmla="*/ 759 h 1176"/>
                <a:gd name="T52" fmla="*/ 0 w 1821"/>
                <a:gd name="T53" fmla="*/ 724 h 1176"/>
                <a:gd name="T54" fmla="*/ 1 w 1821"/>
                <a:gd name="T55" fmla="*/ 687 h 1176"/>
                <a:gd name="T56" fmla="*/ 4 w 1821"/>
                <a:gd name="T57" fmla="*/ 651 h 1176"/>
                <a:gd name="T58" fmla="*/ 10 w 1821"/>
                <a:gd name="T59" fmla="*/ 615 h 1176"/>
                <a:gd name="T60" fmla="*/ 18 w 1821"/>
                <a:gd name="T61" fmla="*/ 578 h 1176"/>
                <a:gd name="T62" fmla="*/ 28 w 1821"/>
                <a:gd name="T63" fmla="*/ 542 h 1176"/>
                <a:gd name="T64" fmla="*/ 62 w 1821"/>
                <a:gd name="T65" fmla="*/ 460 h 1176"/>
                <a:gd name="T66" fmla="*/ 120 w 1821"/>
                <a:gd name="T67" fmla="*/ 362 h 1176"/>
                <a:gd name="T68" fmla="*/ 195 w 1821"/>
                <a:gd name="T69" fmla="*/ 274 h 1176"/>
                <a:gd name="T70" fmla="*/ 285 w 1821"/>
                <a:gd name="T71" fmla="*/ 198 h 1176"/>
                <a:gd name="T72" fmla="*/ 386 w 1821"/>
                <a:gd name="T73" fmla="*/ 131 h 1176"/>
                <a:gd name="T74" fmla="*/ 499 w 1821"/>
                <a:gd name="T75" fmla="*/ 79 h 1176"/>
                <a:gd name="T76" fmla="*/ 619 w 1821"/>
                <a:gd name="T77" fmla="*/ 38 h 1176"/>
                <a:gd name="T78" fmla="*/ 747 w 1821"/>
                <a:gd name="T79" fmla="*/ 12 h 1176"/>
                <a:gd name="T80" fmla="*/ 880 w 1821"/>
                <a:gd name="T81" fmla="*/ 1 h 1176"/>
                <a:gd name="T82" fmla="*/ 1015 w 1821"/>
                <a:gd name="T83" fmla="*/ 5 h 1176"/>
                <a:gd name="T84" fmla="*/ 1152 w 1821"/>
                <a:gd name="T85" fmla="*/ 26 h 1176"/>
                <a:gd name="T86" fmla="*/ 1240 w 1821"/>
                <a:gd name="T87" fmla="*/ 48 h 1176"/>
                <a:gd name="T88" fmla="*/ 1323 w 1821"/>
                <a:gd name="T89" fmla="*/ 77 h 1176"/>
                <a:gd name="T90" fmla="*/ 1401 w 1821"/>
                <a:gd name="T91" fmla="*/ 112 h 1176"/>
                <a:gd name="T92" fmla="*/ 1473 w 1821"/>
                <a:gd name="T93" fmla="*/ 151 h 1176"/>
                <a:gd name="T94" fmla="*/ 1540 w 1821"/>
                <a:gd name="T95" fmla="*/ 196 h 1176"/>
                <a:gd name="T96" fmla="*/ 1600 w 1821"/>
                <a:gd name="T97" fmla="*/ 244 h 1176"/>
                <a:gd name="T98" fmla="*/ 1653 w 1821"/>
                <a:gd name="T99" fmla="*/ 299 h 1176"/>
                <a:gd name="T100" fmla="*/ 1701 w 1821"/>
                <a:gd name="T101" fmla="*/ 355 h 1176"/>
                <a:gd name="T102" fmla="*/ 1741 w 1821"/>
                <a:gd name="T103" fmla="*/ 416 h 1176"/>
                <a:gd name="T104" fmla="*/ 1774 w 1821"/>
                <a:gd name="T105" fmla="*/ 478 h 117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821"/>
                <a:gd name="T160" fmla="*/ 0 h 1176"/>
                <a:gd name="T161" fmla="*/ 1821 w 1821"/>
                <a:gd name="T162" fmla="*/ 1176 h 1176"/>
              </a:gd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821" h="1176">
                  <a:moveTo>
                    <a:pt x="1817" y="645"/>
                  </a:moveTo>
                  <a:lnTo>
                    <a:pt x="1820" y="698"/>
                  </a:lnTo>
                  <a:lnTo>
                    <a:pt x="1820" y="749"/>
                  </a:lnTo>
                  <a:lnTo>
                    <a:pt x="1815" y="796"/>
                  </a:lnTo>
                  <a:lnTo>
                    <a:pt x="1806" y="842"/>
                  </a:lnTo>
                  <a:lnTo>
                    <a:pt x="1793" y="884"/>
                  </a:lnTo>
                  <a:lnTo>
                    <a:pt x="1776" y="924"/>
                  </a:lnTo>
                  <a:lnTo>
                    <a:pt x="1757" y="961"/>
                  </a:lnTo>
                  <a:lnTo>
                    <a:pt x="1734" y="994"/>
                  </a:lnTo>
                  <a:lnTo>
                    <a:pt x="1708" y="1025"/>
                  </a:lnTo>
                  <a:lnTo>
                    <a:pt x="1681" y="1055"/>
                  </a:lnTo>
                  <a:lnTo>
                    <a:pt x="1651" y="1079"/>
                  </a:lnTo>
                  <a:lnTo>
                    <a:pt x="1618" y="1102"/>
                  </a:lnTo>
                  <a:lnTo>
                    <a:pt x="1584" y="1122"/>
                  </a:lnTo>
                  <a:lnTo>
                    <a:pt x="1548" y="1138"/>
                  </a:lnTo>
                  <a:lnTo>
                    <a:pt x="1512" y="1152"/>
                  </a:lnTo>
                  <a:lnTo>
                    <a:pt x="1473" y="1163"/>
                  </a:lnTo>
                  <a:lnTo>
                    <a:pt x="1435" y="1169"/>
                  </a:lnTo>
                  <a:lnTo>
                    <a:pt x="1396" y="1174"/>
                  </a:lnTo>
                  <a:lnTo>
                    <a:pt x="1357" y="1175"/>
                  </a:lnTo>
                  <a:lnTo>
                    <a:pt x="1317" y="1173"/>
                  </a:lnTo>
                  <a:lnTo>
                    <a:pt x="1278" y="1168"/>
                  </a:lnTo>
                  <a:lnTo>
                    <a:pt x="1239" y="1159"/>
                  </a:lnTo>
                  <a:lnTo>
                    <a:pt x="1200" y="1147"/>
                  </a:lnTo>
                  <a:lnTo>
                    <a:pt x="1163" y="1132"/>
                  </a:lnTo>
                  <a:lnTo>
                    <a:pt x="1128" y="1114"/>
                  </a:lnTo>
                  <a:lnTo>
                    <a:pt x="1094" y="1093"/>
                  </a:lnTo>
                  <a:lnTo>
                    <a:pt x="1060" y="1067"/>
                  </a:lnTo>
                  <a:lnTo>
                    <a:pt x="1029" y="1039"/>
                  </a:lnTo>
                  <a:lnTo>
                    <a:pt x="1001" y="1007"/>
                  </a:lnTo>
                  <a:lnTo>
                    <a:pt x="974" y="971"/>
                  </a:lnTo>
                  <a:lnTo>
                    <a:pt x="951" y="933"/>
                  </a:lnTo>
                  <a:lnTo>
                    <a:pt x="931" y="890"/>
                  </a:lnTo>
                  <a:lnTo>
                    <a:pt x="913" y="852"/>
                  </a:lnTo>
                  <a:lnTo>
                    <a:pt x="889" y="817"/>
                  </a:lnTo>
                  <a:lnTo>
                    <a:pt x="865" y="784"/>
                  </a:lnTo>
                  <a:lnTo>
                    <a:pt x="838" y="755"/>
                  </a:lnTo>
                  <a:lnTo>
                    <a:pt x="809" y="728"/>
                  </a:lnTo>
                  <a:lnTo>
                    <a:pt x="778" y="703"/>
                  </a:lnTo>
                  <a:lnTo>
                    <a:pt x="743" y="681"/>
                  </a:lnTo>
                  <a:lnTo>
                    <a:pt x="708" y="662"/>
                  </a:lnTo>
                  <a:lnTo>
                    <a:pt x="673" y="648"/>
                  </a:lnTo>
                  <a:lnTo>
                    <a:pt x="634" y="634"/>
                  </a:lnTo>
                  <a:lnTo>
                    <a:pt x="596" y="623"/>
                  </a:lnTo>
                  <a:lnTo>
                    <a:pt x="557" y="617"/>
                  </a:lnTo>
                  <a:lnTo>
                    <a:pt x="517" y="612"/>
                  </a:lnTo>
                  <a:lnTo>
                    <a:pt x="476" y="611"/>
                  </a:lnTo>
                  <a:lnTo>
                    <a:pt x="438" y="612"/>
                  </a:lnTo>
                  <a:lnTo>
                    <a:pt x="398" y="617"/>
                  </a:lnTo>
                  <a:lnTo>
                    <a:pt x="359" y="624"/>
                  </a:lnTo>
                  <a:lnTo>
                    <a:pt x="322" y="635"/>
                  </a:lnTo>
                  <a:lnTo>
                    <a:pt x="286" y="649"/>
                  </a:lnTo>
                  <a:lnTo>
                    <a:pt x="250" y="666"/>
                  </a:lnTo>
                  <a:lnTo>
                    <a:pt x="217" y="686"/>
                  </a:lnTo>
                  <a:lnTo>
                    <a:pt x="186" y="709"/>
                  </a:lnTo>
                  <a:lnTo>
                    <a:pt x="157" y="736"/>
                  </a:lnTo>
                  <a:lnTo>
                    <a:pt x="130" y="766"/>
                  </a:lnTo>
                  <a:lnTo>
                    <a:pt x="107" y="799"/>
                  </a:lnTo>
                  <a:lnTo>
                    <a:pt x="85" y="836"/>
                  </a:lnTo>
                  <a:lnTo>
                    <a:pt x="67" y="875"/>
                  </a:lnTo>
                  <a:lnTo>
                    <a:pt x="53" y="918"/>
                  </a:lnTo>
                  <a:lnTo>
                    <a:pt x="42" y="965"/>
                  </a:lnTo>
                  <a:lnTo>
                    <a:pt x="35" y="1015"/>
                  </a:lnTo>
                  <a:lnTo>
                    <a:pt x="32" y="1068"/>
                  </a:lnTo>
                  <a:lnTo>
                    <a:pt x="35" y="1125"/>
                  </a:lnTo>
                  <a:lnTo>
                    <a:pt x="31" y="1111"/>
                  </a:lnTo>
                  <a:lnTo>
                    <a:pt x="27" y="1096"/>
                  </a:lnTo>
                  <a:lnTo>
                    <a:pt x="23" y="1083"/>
                  </a:lnTo>
                  <a:lnTo>
                    <a:pt x="19" y="1068"/>
                  </a:lnTo>
                  <a:lnTo>
                    <a:pt x="17" y="1055"/>
                  </a:lnTo>
                  <a:lnTo>
                    <a:pt x="14" y="1040"/>
                  </a:lnTo>
                  <a:lnTo>
                    <a:pt x="12" y="1025"/>
                  </a:lnTo>
                  <a:lnTo>
                    <a:pt x="9" y="1012"/>
                  </a:lnTo>
                  <a:lnTo>
                    <a:pt x="8" y="997"/>
                  </a:lnTo>
                  <a:lnTo>
                    <a:pt x="5" y="982"/>
                  </a:lnTo>
                  <a:lnTo>
                    <a:pt x="4" y="967"/>
                  </a:lnTo>
                  <a:lnTo>
                    <a:pt x="3" y="953"/>
                  </a:lnTo>
                  <a:lnTo>
                    <a:pt x="1" y="938"/>
                  </a:lnTo>
                  <a:lnTo>
                    <a:pt x="1" y="923"/>
                  </a:lnTo>
                  <a:lnTo>
                    <a:pt x="0" y="908"/>
                  </a:lnTo>
                  <a:lnTo>
                    <a:pt x="0" y="894"/>
                  </a:lnTo>
                  <a:lnTo>
                    <a:pt x="0" y="879"/>
                  </a:lnTo>
                  <a:lnTo>
                    <a:pt x="0" y="864"/>
                  </a:lnTo>
                  <a:lnTo>
                    <a:pt x="1" y="849"/>
                  </a:lnTo>
                  <a:lnTo>
                    <a:pt x="1" y="835"/>
                  </a:lnTo>
                  <a:lnTo>
                    <a:pt x="3" y="819"/>
                  </a:lnTo>
                  <a:lnTo>
                    <a:pt x="4" y="804"/>
                  </a:lnTo>
                  <a:lnTo>
                    <a:pt x="6" y="790"/>
                  </a:lnTo>
                  <a:lnTo>
                    <a:pt x="8" y="774"/>
                  </a:lnTo>
                  <a:lnTo>
                    <a:pt x="10" y="760"/>
                  </a:lnTo>
                  <a:lnTo>
                    <a:pt x="13" y="745"/>
                  </a:lnTo>
                  <a:lnTo>
                    <a:pt x="15" y="730"/>
                  </a:lnTo>
                  <a:lnTo>
                    <a:pt x="18" y="714"/>
                  </a:lnTo>
                  <a:lnTo>
                    <a:pt x="22" y="699"/>
                  </a:lnTo>
                  <a:lnTo>
                    <a:pt x="24" y="685"/>
                  </a:lnTo>
                  <a:lnTo>
                    <a:pt x="28" y="670"/>
                  </a:lnTo>
                  <a:lnTo>
                    <a:pt x="33" y="654"/>
                  </a:lnTo>
                  <a:lnTo>
                    <a:pt x="47" y="611"/>
                  </a:lnTo>
                  <a:lnTo>
                    <a:pt x="63" y="568"/>
                  </a:lnTo>
                  <a:lnTo>
                    <a:pt x="80" y="527"/>
                  </a:lnTo>
                  <a:lnTo>
                    <a:pt x="100" y="487"/>
                  </a:lnTo>
                  <a:lnTo>
                    <a:pt x="122" y="447"/>
                  </a:lnTo>
                  <a:lnTo>
                    <a:pt x="145" y="411"/>
                  </a:lnTo>
                  <a:lnTo>
                    <a:pt x="171" y="374"/>
                  </a:lnTo>
                  <a:lnTo>
                    <a:pt x="198" y="339"/>
                  </a:lnTo>
                  <a:lnTo>
                    <a:pt x="227" y="306"/>
                  </a:lnTo>
                  <a:lnTo>
                    <a:pt x="257" y="275"/>
                  </a:lnTo>
                  <a:lnTo>
                    <a:pt x="289" y="245"/>
                  </a:lnTo>
                  <a:lnTo>
                    <a:pt x="321" y="216"/>
                  </a:lnTo>
                  <a:lnTo>
                    <a:pt x="356" y="189"/>
                  </a:lnTo>
                  <a:lnTo>
                    <a:pt x="391" y="162"/>
                  </a:lnTo>
                  <a:lnTo>
                    <a:pt x="429" y="139"/>
                  </a:lnTo>
                  <a:lnTo>
                    <a:pt x="466" y="117"/>
                  </a:lnTo>
                  <a:lnTo>
                    <a:pt x="506" y="97"/>
                  </a:lnTo>
                  <a:lnTo>
                    <a:pt x="545" y="79"/>
                  </a:lnTo>
                  <a:lnTo>
                    <a:pt x="587" y="63"/>
                  </a:lnTo>
                  <a:lnTo>
                    <a:pt x="628" y="47"/>
                  </a:lnTo>
                  <a:lnTo>
                    <a:pt x="671" y="34"/>
                  </a:lnTo>
                  <a:lnTo>
                    <a:pt x="714" y="23"/>
                  </a:lnTo>
                  <a:lnTo>
                    <a:pt x="757" y="15"/>
                  </a:lnTo>
                  <a:lnTo>
                    <a:pt x="802" y="9"/>
                  </a:lnTo>
                  <a:lnTo>
                    <a:pt x="847" y="4"/>
                  </a:lnTo>
                  <a:lnTo>
                    <a:pt x="892" y="1"/>
                  </a:lnTo>
                  <a:lnTo>
                    <a:pt x="938" y="0"/>
                  </a:lnTo>
                  <a:lnTo>
                    <a:pt x="983" y="2"/>
                  </a:lnTo>
                  <a:lnTo>
                    <a:pt x="1029" y="6"/>
                  </a:lnTo>
                  <a:lnTo>
                    <a:pt x="1076" y="12"/>
                  </a:lnTo>
                  <a:lnTo>
                    <a:pt x="1122" y="21"/>
                  </a:lnTo>
                  <a:lnTo>
                    <a:pt x="1168" y="32"/>
                  </a:lnTo>
                  <a:lnTo>
                    <a:pt x="1199" y="41"/>
                  </a:lnTo>
                  <a:lnTo>
                    <a:pt x="1228" y="49"/>
                  </a:lnTo>
                  <a:lnTo>
                    <a:pt x="1257" y="59"/>
                  </a:lnTo>
                  <a:lnTo>
                    <a:pt x="1286" y="70"/>
                  </a:lnTo>
                  <a:lnTo>
                    <a:pt x="1313" y="82"/>
                  </a:lnTo>
                  <a:lnTo>
                    <a:pt x="1341" y="95"/>
                  </a:lnTo>
                  <a:lnTo>
                    <a:pt x="1368" y="108"/>
                  </a:lnTo>
                  <a:lnTo>
                    <a:pt x="1395" y="123"/>
                  </a:lnTo>
                  <a:lnTo>
                    <a:pt x="1421" y="138"/>
                  </a:lnTo>
                  <a:lnTo>
                    <a:pt x="1445" y="154"/>
                  </a:lnTo>
                  <a:lnTo>
                    <a:pt x="1470" y="170"/>
                  </a:lnTo>
                  <a:lnTo>
                    <a:pt x="1493" y="187"/>
                  </a:lnTo>
                  <a:lnTo>
                    <a:pt x="1517" y="204"/>
                  </a:lnTo>
                  <a:lnTo>
                    <a:pt x="1539" y="222"/>
                  </a:lnTo>
                  <a:lnTo>
                    <a:pt x="1561" y="242"/>
                  </a:lnTo>
                  <a:lnTo>
                    <a:pt x="1581" y="262"/>
                  </a:lnTo>
                  <a:lnTo>
                    <a:pt x="1603" y="281"/>
                  </a:lnTo>
                  <a:lnTo>
                    <a:pt x="1622" y="302"/>
                  </a:lnTo>
                  <a:lnTo>
                    <a:pt x="1640" y="324"/>
                  </a:lnTo>
                  <a:lnTo>
                    <a:pt x="1660" y="347"/>
                  </a:lnTo>
                  <a:lnTo>
                    <a:pt x="1676" y="369"/>
                  </a:lnTo>
                  <a:lnTo>
                    <a:pt x="1694" y="391"/>
                  </a:lnTo>
                  <a:lnTo>
                    <a:pt x="1710" y="415"/>
                  </a:lnTo>
                  <a:lnTo>
                    <a:pt x="1725" y="439"/>
                  </a:lnTo>
                  <a:lnTo>
                    <a:pt x="1739" y="463"/>
                  </a:lnTo>
                  <a:lnTo>
                    <a:pt x="1753" y="488"/>
                  </a:lnTo>
                  <a:lnTo>
                    <a:pt x="1765" y="514"/>
                  </a:lnTo>
                  <a:lnTo>
                    <a:pt x="1778" y="538"/>
                  </a:lnTo>
                  <a:lnTo>
                    <a:pt x="1788" y="564"/>
                  </a:lnTo>
                  <a:lnTo>
                    <a:pt x="1799" y="591"/>
                  </a:lnTo>
                  <a:lnTo>
                    <a:pt x="1808" y="618"/>
                  </a:lnTo>
                  <a:lnTo>
                    <a:pt x="1817" y="645"/>
                  </a:lnTo>
                </a:path>
              </a:pathLst>
            </a:custGeom>
            <a:solidFill>
              <a:srgbClr val="FFFFFF"/>
            </a:solidFill>
            <a:ln w="12700" cap="rnd">
              <a:solidFill>
                <a:schemeClr val="tx1"/>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40" name="Rectangle 19"/>
            <p:cNvSpPr>
              <a:spLocks noChangeArrowheads="1"/>
            </p:cNvSpPr>
            <p:nvPr/>
          </p:nvSpPr>
          <p:spPr bwMode="auto">
            <a:xfrm>
              <a:off x="2114" y="2404"/>
              <a:ext cx="911" cy="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11125" tIns="55562" rIns="111125" bIns="55562">
              <a:spAutoFit/>
            </a:bodyPr>
            <a:lstStyle>
              <a:defPPr>
                <a:defRPr lang="zh-CN"/>
              </a:defPPr>
              <a:lvl1pPr marL="0" algn="l" defTabSz="1316038" rtl="0" eaLnBrk="1" latinLnBrk="0" hangingPunct="1">
                <a:defRPr sz="2200" kern="1200">
                  <a:solidFill>
                    <a:schemeClr val="tx1"/>
                  </a:solidFill>
                  <a:latin typeface="Arial" pitchFamily="34" charset="0"/>
                  <a:ea typeface="宋体" pitchFamily="2" charset="-122"/>
                  <a:cs typeface="+mn-cs"/>
                </a:defRPr>
              </a:lvl1pPr>
              <a:lvl2pPr marL="742950" indent="-285750" algn="l" defTabSz="1316038" rtl="0" eaLnBrk="1" latinLnBrk="0" hangingPunct="1">
                <a:defRPr sz="2200" kern="1200">
                  <a:solidFill>
                    <a:schemeClr val="tx1"/>
                  </a:solidFill>
                  <a:latin typeface="Arial" pitchFamily="34" charset="0"/>
                  <a:ea typeface="宋体" pitchFamily="2" charset="-122"/>
                  <a:cs typeface="+mn-cs"/>
                </a:defRPr>
              </a:lvl2pPr>
              <a:lvl3pPr marL="1143000" indent="-228600" algn="l" defTabSz="1316038" rtl="0" eaLnBrk="1" latinLnBrk="0" hangingPunct="1">
                <a:defRPr sz="2200" kern="1200">
                  <a:solidFill>
                    <a:schemeClr val="tx1"/>
                  </a:solidFill>
                  <a:latin typeface="Arial" pitchFamily="34" charset="0"/>
                  <a:ea typeface="宋体" pitchFamily="2" charset="-122"/>
                  <a:cs typeface="+mn-cs"/>
                </a:defRPr>
              </a:lvl3pPr>
              <a:lvl4pPr marL="1600200" indent="-228600" algn="l" defTabSz="1316038" rtl="0" eaLnBrk="1" latinLnBrk="0" hangingPunct="1">
                <a:defRPr sz="2200" kern="1200">
                  <a:solidFill>
                    <a:schemeClr val="tx1"/>
                  </a:solidFill>
                  <a:latin typeface="Arial" pitchFamily="34" charset="0"/>
                  <a:ea typeface="宋体" pitchFamily="2" charset="-122"/>
                  <a:cs typeface="+mn-cs"/>
                </a:defRPr>
              </a:lvl4pPr>
              <a:lvl5pPr marL="2057400" indent="-228600" algn="l" defTabSz="1316038" rtl="0" eaLnBrk="1" latinLnBrk="0" hangingPunct="1">
                <a:defRPr sz="2200" kern="1200">
                  <a:solidFill>
                    <a:schemeClr val="tx1"/>
                  </a:solidFill>
                  <a:latin typeface="Arial" pitchFamily="34" charset="0"/>
                  <a:ea typeface="宋体" pitchFamily="2" charset="-122"/>
                  <a:cs typeface="+mn-cs"/>
                </a:defRPr>
              </a:lvl5pPr>
              <a:lvl6pPr marL="25146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400" b="1">
                  <a:solidFill>
                    <a:srgbClr val="FFFFFF"/>
                  </a:solidFill>
                  <a:latin typeface="微软雅黑" panose="020b0503020204020204" pitchFamily="34" charset="-122"/>
                  <a:ea typeface="微软雅黑" panose="020b0503020204020204" pitchFamily="34" charset="-122"/>
                </a:rPr>
                <a:t>领导方式</a:t>
              </a:r>
            </a:p>
          </p:txBody>
        </p:sp>
        <p:sp>
          <p:nvSpPr>
            <p:cNvPr id="9241" name="Rectangle 20"/>
            <p:cNvSpPr>
              <a:spLocks noChangeArrowheads="1"/>
            </p:cNvSpPr>
            <p:nvPr/>
          </p:nvSpPr>
          <p:spPr bwMode="auto">
            <a:xfrm>
              <a:off x="2486" y="2603"/>
              <a:ext cx="942" cy="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11125" tIns="55562" rIns="111125" bIns="55562">
              <a:spAutoFit/>
            </a:bodyPr>
            <a:lstStyle>
              <a:defPPr>
                <a:defRPr lang="zh-CN"/>
              </a:defPPr>
              <a:lvl1pPr marL="0" algn="l" defTabSz="1316038" rtl="0" eaLnBrk="1" latinLnBrk="0" hangingPunct="1">
                <a:defRPr sz="2200" kern="1200">
                  <a:solidFill>
                    <a:schemeClr val="tx1"/>
                  </a:solidFill>
                  <a:latin typeface="Arial" pitchFamily="34" charset="0"/>
                  <a:ea typeface="宋体" pitchFamily="2" charset="-122"/>
                  <a:cs typeface="+mn-cs"/>
                </a:defRPr>
              </a:lvl1pPr>
              <a:lvl2pPr marL="742950" indent="-285750" algn="l" defTabSz="1316038" rtl="0" eaLnBrk="1" latinLnBrk="0" hangingPunct="1">
                <a:defRPr sz="2200" kern="1200">
                  <a:solidFill>
                    <a:schemeClr val="tx1"/>
                  </a:solidFill>
                  <a:latin typeface="Arial" pitchFamily="34" charset="0"/>
                  <a:ea typeface="宋体" pitchFamily="2" charset="-122"/>
                  <a:cs typeface="+mn-cs"/>
                </a:defRPr>
              </a:lvl2pPr>
              <a:lvl3pPr marL="1143000" indent="-228600" algn="l" defTabSz="1316038" rtl="0" eaLnBrk="1" latinLnBrk="0" hangingPunct="1">
                <a:defRPr sz="2200" kern="1200">
                  <a:solidFill>
                    <a:schemeClr val="tx1"/>
                  </a:solidFill>
                  <a:latin typeface="Arial" pitchFamily="34" charset="0"/>
                  <a:ea typeface="宋体" pitchFamily="2" charset="-122"/>
                  <a:cs typeface="+mn-cs"/>
                </a:defRPr>
              </a:lvl3pPr>
              <a:lvl4pPr marL="1600200" indent="-228600" algn="l" defTabSz="1316038" rtl="0" eaLnBrk="1" latinLnBrk="0" hangingPunct="1">
                <a:defRPr sz="2200" kern="1200">
                  <a:solidFill>
                    <a:schemeClr val="tx1"/>
                  </a:solidFill>
                  <a:latin typeface="Arial" pitchFamily="34" charset="0"/>
                  <a:ea typeface="宋体" pitchFamily="2" charset="-122"/>
                  <a:cs typeface="+mn-cs"/>
                </a:defRPr>
              </a:lvl4pPr>
              <a:lvl5pPr marL="2057400" indent="-228600" algn="l" defTabSz="1316038" rtl="0" eaLnBrk="1" latinLnBrk="0" hangingPunct="1">
                <a:defRPr sz="2200" kern="1200">
                  <a:solidFill>
                    <a:schemeClr val="tx1"/>
                  </a:solidFill>
                  <a:latin typeface="Arial" pitchFamily="34" charset="0"/>
                  <a:ea typeface="宋体" pitchFamily="2" charset="-122"/>
                  <a:cs typeface="+mn-cs"/>
                </a:defRPr>
              </a:lvl5pPr>
              <a:lvl6pPr marL="25146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400" b="1">
                  <a:solidFill>
                    <a:srgbClr val="FFFFFF"/>
                  </a:solidFill>
                  <a:latin typeface="微软雅黑" panose="020b0503020204020204" pitchFamily="34" charset="-122"/>
                  <a:ea typeface="微软雅黑" panose="020b0503020204020204" pitchFamily="34" charset="-122"/>
                </a:rPr>
                <a:t>团队协作</a:t>
              </a:r>
            </a:p>
          </p:txBody>
        </p:sp>
        <p:sp>
          <p:nvSpPr>
            <p:cNvPr id="9242" name="Rectangle 21"/>
            <p:cNvSpPr>
              <a:spLocks noChangeArrowheads="1"/>
            </p:cNvSpPr>
            <p:nvPr/>
          </p:nvSpPr>
          <p:spPr bwMode="auto">
            <a:xfrm>
              <a:off x="2301" y="1529"/>
              <a:ext cx="780" cy="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11125" tIns="55562" rIns="111125" bIns="55562">
              <a:spAutoFit/>
            </a:bodyPr>
            <a:lstStyle>
              <a:defPPr>
                <a:defRPr lang="zh-CN"/>
              </a:defPPr>
              <a:lvl1pPr marL="0" algn="l" defTabSz="1316038" rtl="0" eaLnBrk="1" latinLnBrk="0" hangingPunct="1">
                <a:defRPr sz="2200" kern="1200">
                  <a:solidFill>
                    <a:schemeClr val="tx1"/>
                  </a:solidFill>
                  <a:latin typeface="Arial" pitchFamily="34" charset="0"/>
                  <a:ea typeface="宋体" pitchFamily="2" charset="-122"/>
                  <a:cs typeface="+mn-cs"/>
                </a:defRPr>
              </a:lvl1pPr>
              <a:lvl2pPr marL="742950" indent="-285750" algn="l" defTabSz="1316038" rtl="0" eaLnBrk="1" latinLnBrk="0" hangingPunct="1">
                <a:defRPr sz="2200" kern="1200">
                  <a:solidFill>
                    <a:schemeClr val="tx1"/>
                  </a:solidFill>
                  <a:latin typeface="Arial" pitchFamily="34" charset="0"/>
                  <a:ea typeface="宋体" pitchFamily="2" charset="-122"/>
                  <a:cs typeface="+mn-cs"/>
                </a:defRPr>
              </a:lvl2pPr>
              <a:lvl3pPr marL="1143000" indent="-228600" algn="l" defTabSz="1316038" rtl="0" eaLnBrk="1" latinLnBrk="0" hangingPunct="1">
                <a:defRPr sz="2200" kern="1200">
                  <a:solidFill>
                    <a:schemeClr val="tx1"/>
                  </a:solidFill>
                  <a:latin typeface="Arial" pitchFamily="34" charset="0"/>
                  <a:ea typeface="宋体" pitchFamily="2" charset="-122"/>
                  <a:cs typeface="+mn-cs"/>
                </a:defRPr>
              </a:lvl3pPr>
              <a:lvl4pPr marL="1600200" indent="-228600" algn="l" defTabSz="1316038" rtl="0" eaLnBrk="1" latinLnBrk="0" hangingPunct="1">
                <a:defRPr sz="2200" kern="1200">
                  <a:solidFill>
                    <a:schemeClr val="tx1"/>
                  </a:solidFill>
                  <a:latin typeface="Arial" pitchFamily="34" charset="0"/>
                  <a:ea typeface="宋体" pitchFamily="2" charset="-122"/>
                  <a:cs typeface="+mn-cs"/>
                </a:defRPr>
              </a:lvl4pPr>
              <a:lvl5pPr marL="2057400" indent="-228600" algn="l" defTabSz="1316038" rtl="0" eaLnBrk="1" latinLnBrk="0" hangingPunct="1">
                <a:defRPr sz="2200" kern="1200">
                  <a:solidFill>
                    <a:schemeClr val="tx1"/>
                  </a:solidFill>
                  <a:latin typeface="Arial" pitchFamily="34" charset="0"/>
                  <a:ea typeface="宋体" pitchFamily="2" charset="-122"/>
                  <a:cs typeface="+mn-cs"/>
                </a:defRPr>
              </a:lvl5pPr>
              <a:lvl6pPr marL="25146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400" b="1">
                  <a:latin typeface="微软雅黑" panose="020b0503020204020204" pitchFamily="34" charset="-122"/>
                  <a:ea typeface="微软雅黑" panose="020b0503020204020204" pitchFamily="34" charset="-122"/>
                </a:rPr>
                <a:t>制度流程</a:t>
              </a:r>
            </a:p>
          </p:txBody>
        </p:sp>
        <p:sp>
          <p:nvSpPr>
            <p:cNvPr id="9243" name="Rectangle 22"/>
            <p:cNvSpPr>
              <a:spLocks noChangeArrowheads="1"/>
            </p:cNvSpPr>
            <p:nvPr/>
          </p:nvSpPr>
          <p:spPr bwMode="auto">
            <a:xfrm>
              <a:off x="2541" y="1732"/>
              <a:ext cx="914" cy="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11125" tIns="55562" rIns="111125" bIns="55562">
              <a:spAutoFit/>
            </a:bodyPr>
            <a:lstStyle>
              <a:defPPr>
                <a:defRPr lang="zh-CN"/>
              </a:defPPr>
              <a:lvl1pPr marL="0" algn="l" defTabSz="1316038" rtl="0" eaLnBrk="1" latinLnBrk="0" hangingPunct="1">
                <a:defRPr sz="2200" kern="1200">
                  <a:solidFill>
                    <a:schemeClr val="tx1"/>
                  </a:solidFill>
                  <a:latin typeface="Arial" pitchFamily="34" charset="0"/>
                  <a:ea typeface="宋体" pitchFamily="2" charset="-122"/>
                  <a:cs typeface="+mn-cs"/>
                </a:defRPr>
              </a:lvl1pPr>
              <a:lvl2pPr marL="742950" indent="-285750" algn="l" defTabSz="1316038" rtl="0" eaLnBrk="1" latinLnBrk="0" hangingPunct="1">
                <a:defRPr sz="2200" kern="1200">
                  <a:solidFill>
                    <a:schemeClr val="tx1"/>
                  </a:solidFill>
                  <a:latin typeface="Arial" pitchFamily="34" charset="0"/>
                  <a:ea typeface="宋体" pitchFamily="2" charset="-122"/>
                  <a:cs typeface="+mn-cs"/>
                </a:defRPr>
              </a:lvl2pPr>
              <a:lvl3pPr marL="1143000" indent="-228600" algn="l" defTabSz="1316038" rtl="0" eaLnBrk="1" latinLnBrk="0" hangingPunct="1">
                <a:defRPr sz="2200" kern="1200">
                  <a:solidFill>
                    <a:schemeClr val="tx1"/>
                  </a:solidFill>
                  <a:latin typeface="Arial" pitchFamily="34" charset="0"/>
                  <a:ea typeface="宋体" pitchFamily="2" charset="-122"/>
                  <a:cs typeface="+mn-cs"/>
                </a:defRPr>
              </a:lvl3pPr>
              <a:lvl4pPr marL="1600200" indent="-228600" algn="l" defTabSz="1316038" rtl="0" eaLnBrk="1" latinLnBrk="0" hangingPunct="1">
                <a:defRPr sz="2200" kern="1200">
                  <a:solidFill>
                    <a:schemeClr val="tx1"/>
                  </a:solidFill>
                  <a:latin typeface="Arial" pitchFamily="34" charset="0"/>
                  <a:ea typeface="宋体" pitchFamily="2" charset="-122"/>
                  <a:cs typeface="+mn-cs"/>
                </a:defRPr>
              </a:lvl4pPr>
              <a:lvl5pPr marL="2057400" indent="-228600" algn="l" defTabSz="1316038" rtl="0" eaLnBrk="1" latinLnBrk="0" hangingPunct="1">
                <a:defRPr sz="2200" kern="1200">
                  <a:solidFill>
                    <a:schemeClr val="tx1"/>
                  </a:solidFill>
                  <a:latin typeface="Arial" pitchFamily="34" charset="0"/>
                  <a:ea typeface="宋体" pitchFamily="2" charset="-122"/>
                  <a:cs typeface="+mn-cs"/>
                </a:defRPr>
              </a:lvl5pPr>
              <a:lvl6pPr marL="25146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400" b="1">
                  <a:latin typeface="微软雅黑" panose="020b0503020204020204" pitchFamily="34" charset="-122"/>
                  <a:ea typeface="微软雅黑" panose="020b0503020204020204" pitchFamily="34" charset="-122"/>
                </a:rPr>
                <a:t>交流沟通</a:t>
              </a:r>
            </a:p>
          </p:txBody>
        </p:sp>
        <p:sp>
          <p:nvSpPr>
            <p:cNvPr id="9244" name="Rectangle 23"/>
            <p:cNvSpPr>
              <a:spLocks noChangeArrowheads="1"/>
            </p:cNvSpPr>
            <p:nvPr/>
          </p:nvSpPr>
          <p:spPr bwMode="auto">
            <a:xfrm>
              <a:off x="2763" y="1978"/>
              <a:ext cx="855" cy="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11125" tIns="55562" rIns="111125" bIns="55562">
              <a:spAutoFit/>
            </a:bodyPr>
            <a:lstStyle>
              <a:defPPr>
                <a:defRPr lang="zh-CN"/>
              </a:defPPr>
              <a:lvl1pPr marL="0" algn="l" defTabSz="1316038" rtl="0" eaLnBrk="1" latinLnBrk="0" hangingPunct="1">
                <a:defRPr sz="2200" kern="1200">
                  <a:solidFill>
                    <a:schemeClr val="tx1"/>
                  </a:solidFill>
                  <a:latin typeface="Arial" pitchFamily="34" charset="0"/>
                  <a:ea typeface="宋体" pitchFamily="2" charset="-122"/>
                  <a:cs typeface="+mn-cs"/>
                </a:defRPr>
              </a:lvl1pPr>
              <a:lvl2pPr marL="742950" indent="-285750" algn="l" defTabSz="1316038" rtl="0" eaLnBrk="1" latinLnBrk="0" hangingPunct="1">
                <a:defRPr sz="2200" kern="1200">
                  <a:solidFill>
                    <a:schemeClr val="tx1"/>
                  </a:solidFill>
                  <a:latin typeface="Arial" pitchFamily="34" charset="0"/>
                  <a:ea typeface="宋体" pitchFamily="2" charset="-122"/>
                  <a:cs typeface="+mn-cs"/>
                </a:defRPr>
              </a:lvl2pPr>
              <a:lvl3pPr marL="1143000" indent="-228600" algn="l" defTabSz="1316038" rtl="0" eaLnBrk="1" latinLnBrk="0" hangingPunct="1">
                <a:defRPr sz="2200" kern="1200">
                  <a:solidFill>
                    <a:schemeClr val="tx1"/>
                  </a:solidFill>
                  <a:latin typeface="Arial" pitchFamily="34" charset="0"/>
                  <a:ea typeface="宋体" pitchFamily="2" charset="-122"/>
                  <a:cs typeface="+mn-cs"/>
                </a:defRPr>
              </a:lvl3pPr>
              <a:lvl4pPr marL="1600200" indent="-228600" algn="l" defTabSz="1316038" rtl="0" eaLnBrk="1" latinLnBrk="0" hangingPunct="1">
                <a:defRPr sz="2200" kern="1200">
                  <a:solidFill>
                    <a:schemeClr val="tx1"/>
                  </a:solidFill>
                  <a:latin typeface="Arial" pitchFamily="34" charset="0"/>
                  <a:ea typeface="宋体" pitchFamily="2" charset="-122"/>
                  <a:cs typeface="+mn-cs"/>
                </a:defRPr>
              </a:lvl4pPr>
              <a:lvl5pPr marL="2057400" indent="-228600" algn="l" defTabSz="1316038" rtl="0" eaLnBrk="1" latinLnBrk="0" hangingPunct="1">
                <a:defRPr sz="2200" kern="1200">
                  <a:solidFill>
                    <a:schemeClr val="tx1"/>
                  </a:solidFill>
                  <a:latin typeface="Arial" pitchFamily="34" charset="0"/>
                  <a:ea typeface="宋体" pitchFamily="2" charset="-122"/>
                  <a:cs typeface="+mn-cs"/>
                </a:defRPr>
              </a:lvl5pPr>
              <a:lvl6pPr marL="25146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400" b="1">
                  <a:latin typeface="微软雅黑" panose="020b0503020204020204" pitchFamily="34" charset="-122"/>
                  <a:ea typeface="微软雅黑" panose="020b0503020204020204" pitchFamily="34" charset="-122"/>
                </a:rPr>
                <a:t>绩效管理</a:t>
              </a:r>
            </a:p>
          </p:txBody>
        </p:sp>
        <p:sp>
          <p:nvSpPr>
            <p:cNvPr id="9245" name="Rectangle 24"/>
            <p:cNvSpPr>
              <a:spLocks noChangeArrowheads="1"/>
            </p:cNvSpPr>
            <p:nvPr/>
          </p:nvSpPr>
          <p:spPr bwMode="auto">
            <a:xfrm>
              <a:off x="2024" y="2148"/>
              <a:ext cx="851" cy="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11125" tIns="55562" rIns="111125" bIns="55562">
              <a:spAutoFit/>
            </a:bodyPr>
            <a:lstStyle>
              <a:defPPr>
                <a:defRPr lang="zh-CN"/>
              </a:defPPr>
              <a:lvl1pPr marL="0" algn="l" defTabSz="1316038" rtl="0" eaLnBrk="1" latinLnBrk="0" hangingPunct="1">
                <a:defRPr sz="2200" kern="1200">
                  <a:solidFill>
                    <a:schemeClr val="tx1"/>
                  </a:solidFill>
                  <a:latin typeface="Arial" pitchFamily="34" charset="0"/>
                  <a:ea typeface="宋体" pitchFamily="2" charset="-122"/>
                  <a:cs typeface="+mn-cs"/>
                </a:defRPr>
              </a:lvl1pPr>
              <a:lvl2pPr marL="742950" indent="-285750" algn="l" defTabSz="1316038" rtl="0" eaLnBrk="1" latinLnBrk="0" hangingPunct="1">
                <a:defRPr sz="2200" kern="1200">
                  <a:solidFill>
                    <a:schemeClr val="tx1"/>
                  </a:solidFill>
                  <a:latin typeface="Arial" pitchFamily="34" charset="0"/>
                  <a:ea typeface="宋体" pitchFamily="2" charset="-122"/>
                  <a:cs typeface="+mn-cs"/>
                </a:defRPr>
              </a:lvl2pPr>
              <a:lvl3pPr marL="1143000" indent="-228600" algn="l" defTabSz="1316038" rtl="0" eaLnBrk="1" latinLnBrk="0" hangingPunct="1">
                <a:defRPr sz="2200" kern="1200">
                  <a:solidFill>
                    <a:schemeClr val="tx1"/>
                  </a:solidFill>
                  <a:latin typeface="Arial" pitchFamily="34" charset="0"/>
                  <a:ea typeface="宋体" pitchFamily="2" charset="-122"/>
                  <a:cs typeface="+mn-cs"/>
                </a:defRPr>
              </a:lvl3pPr>
              <a:lvl4pPr marL="1600200" indent="-228600" algn="l" defTabSz="1316038" rtl="0" eaLnBrk="1" latinLnBrk="0" hangingPunct="1">
                <a:defRPr sz="2200" kern="1200">
                  <a:solidFill>
                    <a:schemeClr val="tx1"/>
                  </a:solidFill>
                  <a:latin typeface="Arial" pitchFamily="34" charset="0"/>
                  <a:ea typeface="宋体" pitchFamily="2" charset="-122"/>
                  <a:cs typeface="+mn-cs"/>
                </a:defRPr>
              </a:lvl4pPr>
              <a:lvl5pPr marL="2057400" indent="-228600" algn="l" defTabSz="1316038" rtl="0" eaLnBrk="1" latinLnBrk="0" hangingPunct="1">
                <a:defRPr sz="2200" kern="1200">
                  <a:solidFill>
                    <a:schemeClr val="tx1"/>
                  </a:solidFill>
                  <a:latin typeface="Arial" pitchFamily="34" charset="0"/>
                  <a:ea typeface="宋体" pitchFamily="2" charset="-122"/>
                  <a:cs typeface="+mn-cs"/>
                </a:defRPr>
              </a:lvl5pPr>
              <a:lvl6pPr marL="25146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131603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400" b="1">
                  <a:solidFill>
                    <a:srgbClr val="FFFFFF"/>
                  </a:solidFill>
                  <a:latin typeface="微软雅黑" panose="020b0503020204020204" pitchFamily="34" charset="-122"/>
                  <a:ea typeface="微软雅黑" panose="020b0503020204020204" pitchFamily="34" charset="-122"/>
                </a:rPr>
                <a:t>企业文化</a:t>
              </a:r>
            </a:p>
          </p:txBody>
        </p:sp>
        <p:sp>
          <p:nvSpPr>
            <p:cNvPr id="9246" name="Rectangle 25"/>
            <p:cNvSpPr>
              <a:spLocks noChangeArrowheads="1"/>
            </p:cNvSpPr>
            <p:nvPr/>
          </p:nvSpPr>
          <p:spPr bwMode="auto">
            <a:xfrm rot="18342235">
              <a:off x="1023" y="1878"/>
              <a:ext cx="831"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800" b="1">
                  <a:solidFill>
                    <a:srgbClr val="FFFFFF"/>
                  </a:solidFill>
                  <a:latin typeface="微软雅黑" panose="020b0503020204020204" pitchFamily="34" charset="-122"/>
                  <a:ea typeface="微软雅黑" panose="020b0503020204020204" pitchFamily="34" charset="-122"/>
                </a:rPr>
                <a:t>分析</a:t>
              </a:r>
            </a:p>
          </p:txBody>
        </p:sp>
        <p:sp>
          <p:nvSpPr>
            <p:cNvPr id="9247" name="Rectangle 26"/>
            <p:cNvSpPr>
              <a:spLocks noChangeArrowheads="1"/>
            </p:cNvSpPr>
            <p:nvPr/>
          </p:nvSpPr>
          <p:spPr bwMode="auto">
            <a:xfrm rot="21252578">
              <a:off x="2800" y="850"/>
              <a:ext cx="100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800" b="1">
                  <a:solidFill>
                    <a:srgbClr val="FFFFFF"/>
                  </a:solidFill>
                  <a:latin typeface="微软雅黑" panose="020b0503020204020204" pitchFamily="34" charset="-122"/>
                  <a:ea typeface="微软雅黑" panose="020b0503020204020204" pitchFamily="34" charset="-122"/>
                </a:rPr>
                <a:t>实施</a:t>
              </a:r>
            </a:p>
          </p:txBody>
        </p:sp>
        <p:sp>
          <p:nvSpPr>
            <p:cNvPr id="9248" name="Rectangle 27"/>
            <p:cNvSpPr>
              <a:spLocks noChangeArrowheads="1"/>
            </p:cNvSpPr>
            <p:nvPr/>
          </p:nvSpPr>
          <p:spPr bwMode="auto">
            <a:xfrm rot="21567892">
              <a:off x="1889" y="3240"/>
              <a:ext cx="99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800" b="1">
                  <a:solidFill>
                    <a:srgbClr val="FFFFFF"/>
                  </a:solidFill>
                  <a:latin typeface="微软雅黑" panose="020b0503020204020204" pitchFamily="34" charset="-122"/>
                  <a:ea typeface="微软雅黑" panose="020b0503020204020204" pitchFamily="34" charset="-122"/>
                </a:rPr>
                <a:t>盘点</a:t>
              </a:r>
            </a:p>
          </p:txBody>
        </p:sp>
        <p:sp>
          <p:nvSpPr>
            <p:cNvPr id="9249" name="Rectangle 28"/>
            <p:cNvSpPr>
              <a:spLocks noChangeArrowheads="1"/>
            </p:cNvSpPr>
            <p:nvPr/>
          </p:nvSpPr>
          <p:spPr bwMode="auto">
            <a:xfrm rot="18331760">
              <a:off x="3714" y="2409"/>
              <a:ext cx="834"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800" b="1">
                  <a:solidFill>
                    <a:srgbClr val="FFFFFF"/>
                  </a:solidFill>
                  <a:latin typeface="微软雅黑" panose="020b0503020204020204" pitchFamily="34" charset="-122"/>
                  <a:ea typeface="微软雅黑" panose="020b0503020204020204" pitchFamily="34" charset="-122"/>
                </a:rPr>
                <a:t>提升</a:t>
              </a:r>
            </a:p>
          </p:txBody>
        </p:sp>
        <p:sp>
          <p:nvSpPr>
            <p:cNvPr id="9250" name="Rectangle 29"/>
            <p:cNvSpPr>
              <a:spLocks noChangeArrowheads="1"/>
            </p:cNvSpPr>
            <p:nvPr/>
          </p:nvSpPr>
          <p:spPr bwMode="auto">
            <a:xfrm rot="19269745">
              <a:off x="3314" y="3134"/>
              <a:ext cx="1011"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800" b="1">
                  <a:latin typeface="微软雅黑" panose="020b0503020204020204" pitchFamily="34" charset="-122"/>
                  <a:ea typeface="微软雅黑" panose="020b0503020204020204" pitchFamily="34" charset="-122"/>
                </a:rPr>
                <a:t>人员转变</a:t>
              </a:r>
            </a:p>
          </p:txBody>
        </p:sp>
        <p:sp>
          <p:nvSpPr>
            <p:cNvPr id="9251" name="Rectangle 30"/>
            <p:cNvSpPr>
              <a:spLocks noChangeArrowheads="1"/>
            </p:cNvSpPr>
            <p:nvPr/>
          </p:nvSpPr>
          <p:spPr bwMode="auto">
            <a:xfrm rot="19833514">
              <a:off x="1405" y="987"/>
              <a:ext cx="1011"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1800" b="1">
                  <a:latin typeface="微软雅黑" panose="020b0503020204020204" pitchFamily="34" charset="-122"/>
                  <a:ea typeface="微软雅黑" panose="020b0503020204020204" pitchFamily="34" charset="-122"/>
                </a:rPr>
                <a:t>组织转变</a:t>
              </a:r>
              <a:endParaRPr kumimoji="1" lang="zh-CN" altLang="en-US" sz="1800" b="1">
                <a:solidFill>
                  <a:srgbClr val="FFFFFF"/>
                </a:solidFill>
                <a:latin typeface="微软雅黑" panose="020b0503020204020204" pitchFamily="34" charset="-122"/>
                <a:ea typeface="微软雅黑" panose="020b0503020204020204" pitchFamily="34" charset="-122"/>
              </a:endParaRPr>
            </a:p>
          </p:txBody>
        </p:sp>
        <p:sp>
          <p:nvSpPr>
            <p:cNvPr id="9252" name="Freeform 31"/>
            <p:cNvSpPr/>
            <p:nvPr/>
          </p:nvSpPr>
          <p:spPr bwMode="auto">
            <a:xfrm>
              <a:off x="4343" y="1378"/>
              <a:ext cx="56" cy="82"/>
            </a:xfrm>
            <a:custGeom>
              <a:gdLst>
                <a:gd name="T0" fmla="*/ 0 w 40"/>
                <a:gd name="T1" fmla="*/ 81 h 73"/>
                <a:gd name="T2" fmla="*/ 0 w 40"/>
                <a:gd name="T3" fmla="*/ 0 h 73"/>
                <a:gd name="T4" fmla="*/ 55 w 40"/>
                <a:gd name="T5" fmla="*/ 0 h 73"/>
                <a:gd name="T6" fmla="*/ 55 w 40"/>
                <a:gd name="T7" fmla="*/ 81 h 73"/>
                <a:gd name="T8" fmla="*/ 0 w 40"/>
                <a:gd name="T9" fmla="*/ 81 h 73"/>
                <a:gd name="T10" fmla="*/ 0 60000 65536"/>
                <a:gd name="T11" fmla="*/ 0 60000 65536"/>
                <a:gd name="T12" fmla="*/ 0 60000 65536"/>
                <a:gd name="T13" fmla="*/ 0 60000 65536"/>
                <a:gd name="T14" fmla="*/ 0 60000 65536"/>
                <a:gd name="T15" fmla="*/ 0 w 40"/>
                <a:gd name="T16" fmla="*/ 0 h 73"/>
                <a:gd name="T17" fmla="*/ 40 w 40"/>
                <a:gd name="T18" fmla="*/ 73 h 73"/>
              </a:gdLst>
              <a:cxnLst>
                <a:cxn ang="T10">
                  <a:pos x="T0" y="T1"/>
                </a:cxn>
                <a:cxn ang="T11">
                  <a:pos x="T2" y="T3"/>
                </a:cxn>
                <a:cxn ang="T12">
                  <a:pos x="T4" y="T5"/>
                </a:cxn>
                <a:cxn ang="T13">
                  <a:pos x="T6" y="T7"/>
                </a:cxn>
                <a:cxn ang="T14">
                  <a:pos x="T8" y="T9"/>
                </a:cxn>
              </a:cxnLst>
              <a:rect l="T15" t="T16" r="T17" b="T18"/>
              <a:pathLst>
                <a:path w="40" h="73">
                  <a:moveTo>
                    <a:pt x="0" y="72"/>
                  </a:moveTo>
                  <a:lnTo>
                    <a:pt x="0" y="0"/>
                  </a:lnTo>
                  <a:lnTo>
                    <a:pt x="39" y="0"/>
                  </a:lnTo>
                  <a:lnTo>
                    <a:pt x="39" y="72"/>
                  </a:lnTo>
                  <a:lnTo>
                    <a:pt x="0" y="72"/>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53" name="Freeform 32"/>
            <p:cNvSpPr/>
            <p:nvPr/>
          </p:nvSpPr>
          <p:spPr bwMode="auto">
            <a:xfrm>
              <a:off x="4339" y="1378"/>
              <a:ext cx="60" cy="82"/>
            </a:xfrm>
            <a:custGeom>
              <a:gdLst>
                <a:gd name="T0" fmla="*/ 0 w 41"/>
                <a:gd name="T1" fmla="*/ 81 h 73"/>
                <a:gd name="T2" fmla="*/ 0 w 41"/>
                <a:gd name="T3" fmla="*/ 0 h 73"/>
                <a:gd name="T4" fmla="*/ 59 w 41"/>
                <a:gd name="T5" fmla="*/ 0 h 73"/>
                <a:gd name="T6" fmla="*/ 59 w 41"/>
                <a:gd name="T7" fmla="*/ 81 h 73"/>
                <a:gd name="T8" fmla="*/ 0 w 41"/>
                <a:gd name="T9" fmla="*/ 81 h 73"/>
                <a:gd name="T10" fmla="*/ 0 60000 65536"/>
                <a:gd name="T11" fmla="*/ 0 60000 65536"/>
                <a:gd name="T12" fmla="*/ 0 60000 65536"/>
                <a:gd name="T13" fmla="*/ 0 60000 65536"/>
                <a:gd name="T14" fmla="*/ 0 60000 65536"/>
                <a:gd name="T15" fmla="*/ 0 w 41"/>
                <a:gd name="T16" fmla="*/ 0 h 73"/>
                <a:gd name="T17" fmla="*/ 41 w 41"/>
                <a:gd name="T18" fmla="*/ 73 h 73"/>
              </a:gdLst>
              <a:cxnLst>
                <a:cxn ang="T10">
                  <a:pos x="T0" y="T1"/>
                </a:cxn>
                <a:cxn ang="T11">
                  <a:pos x="T2" y="T3"/>
                </a:cxn>
                <a:cxn ang="T12">
                  <a:pos x="T4" y="T5"/>
                </a:cxn>
                <a:cxn ang="T13">
                  <a:pos x="T6" y="T7"/>
                </a:cxn>
                <a:cxn ang="T14">
                  <a:pos x="T8" y="T9"/>
                </a:cxn>
              </a:cxnLst>
              <a:rect l="T15" t="T16" r="T17" b="T18"/>
              <a:pathLst>
                <a:path w="41" h="73">
                  <a:moveTo>
                    <a:pt x="0" y="72"/>
                  </a:moveTo>
                  <a:lnTo>
                    <a:pt x="0" y="0"/>
                  </a:lnTo>
                  <a:lnTo>
                    <a:pt x="40" y="0"/>
                  </a:lnTo>
                  <a:lnTo>
                    <a:pt x="40" y="72"/>
                  </a:lnTo>
                  <a:lnTo>
                    <a:pt x="0" y="72"/>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54" name="Freeform 33"/>
            <p:cNvSpPr/>
            <p:nvPr/>
          </p:nvSpPr>
          <p:spPr bwMode="auto">
            <a:xfrm>
              <a:off x="4339" y="1378"/>
              <a:ext cx="62" cy="82"/>
            </a:xfrm>
            <a:custGeom>
              <a:gdLst>
                <a:gd name="T0" fmla="*/ 0 w 43"/>
                <a:gd name="T1" fmla="*/ 81 h 73"/>
                <a:gd name="T2" fmla="*/ 0 w 43"/>
                <a:gd name="T3" fmla="*/ 0 h 73"/>
                <a:gd name="T4" fmla="*/ 61 w 43"/>
                <a:gd name="T5" fmla="*/ 0 h 73"/>
                <a:gd name="T6" fmla="*/ 61 w 43"/>
                <a:gd name="T7" fmla="*/ 81 h 73"/>
                <a:gd name="T8" fmla="*/ 0 w 43"/>
                <a:gd name="T9" fmla="*/ 81 h 73"/>
                <a:gd name="T10" fmla="*/ 0 60000 65536"/>
                <a:gd name="T11" fmla="*/ 0 60000 65536"/>
                <a:gd name="T12" fmla="*/ 0 60000 65536"/>
                <a:gd name="T13" fmla="*/ 0 60000 65536"/>
                <a:gd name="T14" fmla="*/ 0 60000 65536"/>
                <a:gd name="T15" fmla="*/ 0 w 43"/>
                <a:gd name="T16" fmla="*/ 0 h 73"/>
                <a:gd name="T17" fmla="*/ 43 w 43"/>
                <a:gd name="T18" fmla="*/ 73 h 73"/>
              </a:gdLst>
              <a:cxnLst>
                <a:cxn ang="T10">
                  <a:pos x="T0" y="T1"/>
                </a:cxn>
                <a:cxn ang="T11">
                  <a:pos x="T2" y="T3"/>
                </a:cxn>
                <a:cxn ang="T12">
                  <a:pos x="T4" y="T5"/>
                </a:cxn>
                <a:cxn ang="T13">
                  <a:pos x="T6" y="T7"/>
                </a:cxn>
                <a:cxn ang="T14">
                  <a:pos x="T8" y="T9"/>
                </a:cxn>
              </a:cxnLst>
              <a:rect l="T15" t="T16" r="T17" b="T18"/>
              <a:pathLst>
                <a:path w="43" h="73">
                  <a:moveTo>
                    <a:pt x="0" y="72"/>
                  </a:moveTo>
                  <a:lnTo>
                    <a:pt x="0" y="0"/>
                  </a:lnTo>
                  <a:lnTo>
                    <a:pt x="42" y="0"/>
                  </a:lnTo>
                  <a:lnTo>
                    <a:pt x="42" y="72"/>
                  </a:lnTo>
                  <a:lnTo>
                    <a:pt x="0" y="72"/>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55" name="Freeform 34"/>
            <p:cNvSpPr/>
            <p:nvPr/>
          </p:nvSpPr>
          <p:spPr bwMode="auto">
            <a:xfrm>
              <a:off x="4338" y="1378"/>
              <a:ext cx="64" cy="82"/>
            </a:xfrm>
            <a:custGeom>
              <a:gdLst>
                <a:gd name="T0" fmla="*/ 0 w 46"/>
                <a:gd name="T1" fmla="*/ 81 h 73"/>
                <a:gd name="T2" fmla="*/ 0 w 46"/>
                <a:gd name="T3" fmla="*/ 0 h 73"/>
                <a:gd name="T4" fmla="*/ 63 w 46"/>
                <a:gd name="T5" fmla="*/ 0 h 73"/>
                <a:gd name="T6" fmla="*/ 63 w 46"/>
                <a:gd name="T7" fmla="*/ 81 h 73"/>
                <a:gd name="T8" fmla="*/ 0 w 46"/>
                <a:gd name="T9" fmla="*/ 81 h 73"/>
                <a:gd name="T10" fmla="*/ 0 60000 65536"/>
                <a:gd name="T11" fmla="*/ 0 60000 65536"/>
                <a:gd name="T12" fmla="*/ 0 60000 65536"/>
                <a:gd name="T13" fmla="*/ 0 60000 65536"/>
                <a:gd name="T14" fmla="*/ 0 60000 65536"/>
                <a:gd name="T15" fmla="*/ 0 w 46"/>
                <a:gd name="T16" fmla="*/ 0 h 73"/>
                <a:gd name="T17" fmla="*/ 46 w 46"/>
                <a:gd name="T18" fmla="*/ 73 h 73"/>
              </a:gdLst>
              <a:cxnLst>
                <a:cxn ang="T10">
                  <a:pos x="T0" y="T1"/>
                </a:cxn>
                <a:cxn ang="T11">
                  <a:pos x="T2" y="T3"/>
                </a:cxn>
                <a:cxn ang="T12">
                  <a:pos x="T4" y="T5"/>
                </a:cxn>
                <a:cxn ang="T13">
                  <a:pos x="T6" y="T7"/>
                </a:cxn>
                <a:cxn ang="T14">
                  <a:pos x="T8" y="T9"/>
                </a:cxn>
              </a:cxnLst>
              <a:rect l="T15" t="T16" r="T17" b="T18"/>
              <a:pathLst>
                <a:path w="46" h="73">
                  <a:moveTo>
                    <a:pt x="0" y="72"/>
                  </a:moveTo>
                  <a:lnTo>
                    <a:pt x="0" y="0"/>
                  </a:lnTo>
                  <a:lnTo>
                    <a:pt x="45" y="0"/>
                  </a:lnTo>
                  <a:lnTo>
                    <a:pt x="45" y="72"/>
                  </a:lnTo>
                  <a:lnTo>
                    <a:pt x="0" y="72"/>
                  </a:lnTo>
                </a:path>
              </a:pathLst>
            </a:custGeom>
            <a:solidFill>
              <a:srgbClr val="FFE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56" name="Freeform 35"/>
            <p:cNvSpPr/>
            <p:nvPr/>
          </p:nvSpPr>
          <p:spPr bwMode="auto">
            <a:xfrm>
              <a:off x="4339" y="1378"/>
              <a:ext cx="63" cy="82"/>
            </a:xfrm>
            <a:custGeom>
              <a:gdLst>
                <a:gd name="T0" fmla="*/ 0 w 45"/>
                <a:gd name="T1" fmla="*/ 81 h 73"/>
                <a:gd name="T2" fmla="*/ 0 w 45"/>
                <a:gd name="T3" fmla="*/ 0 h 73"/>
                <a:gd name="T4" fmla="*/ 62 w 45"/>
                <a:gd name="T5" fmla="*/ 0 h 73"/>
                <a:gd name="T6" fmla="*/ 62 w 45"/>
                <a:gd name="T7" fmla="*/ 81 h 73"/>
                <a:gd name="T8" fmla="*/ 0 w 45"/>
                <a:gd name="T9" fmla="*/ 81 h 73"/>
                <a:gd name="T10" fmla="*/ 0 60000 65536"/>
                <a:gd name="T11" fmla="*/ 0 60000 65536"/>
                <a:gd name="T12" fmla="*/ 0 60000 65536"/>
                <a:gd name="T13" fmla="*/ 0 60000 65536"/>
                <a:gd name="T14" fmla="*/ 0 60000 65536"/>
                <a:gd name="T15" fmla="*/ 0 w 45"/>
                <a:gd name="T16" fmla="*/ 0 h 73"/>
                <a:gd name="T17" fmla="*/ 45 w 45"/>
                <a:gd name="T18" fmla="*/ 73 h 73"/>
              </a:gdLst>
              <a:cxnLst>
                <a:cxn ang="T10">
                  <a:pos x="T0" y="T1"/>
                </a:cxn>
                <a:cxn ang="T11">
                  <a:pos x="T2" y="T3"/>
                </a:cxn>
                <a:cxn ang="T12">
                  <a:pos x="T4" y="T5"/>
                </a:cxn>
                <a:cxn ang="T13">
                  <a:pos x="T6" y="T7"/>
                </a:cxn>
                <a:cxn ang="T14">
                  <a:pos x="T8" y="T9"/>
                </a:cxn>
              </a:cxnLst>
              <a:rect l="T15" t="T16" r="T17" b="T18"/>
              <a:pathLst>
                <a:path w="45" h="73">
                  <a:moveTo>
                    <a:pt x="0" y="72"/>
                  </a:moveTo>
                  <a:lnTo>
                    <a:pt x="0" y="0"/>
                  </a:lnTo>
                  <a:lnTo>
                    <a:pt x="44" y="0"/>
                  </a:lnTo>
                  <a:lnTo>
                    <a:pt x="44" y="72"/>
                  </a:lnTo>
                  <a:lnTo>
                    <a:pt x="0" y="72"/>
                  </a:lnTo>
                </a:path>
              </a:pathLst>
            </a:custGeom>
            <a:solidFill>
              <a:srgbClr val="A09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57" name="Oval 36"/>
            <p:cNvSpPr>
              <a:spLocks noChangeArrowheads="1"/>
            </p:cNvSpPr>
            <p:nvPr/>
          </p:nvSpPr>
          <p:spPr bwMode="auto">
            <a:xfrm>
              <a:off x="3927" y="1071"/>
              <a:ext cx="887" cy="696"/>
            </a:xfrm>
            <a:prstGeom prst="ellipse">
              <a:avLst/>
            </a:prstGeom>
            <a:solidFill>
              <a:srgbClr val="063DE8"/>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9258" name="Oval 37"/>
            <p:cNvSpPr>
              <a:spLocks noChangeArrowheads="1"/>
            </p:cNvSpPr>
            <p:nvPr/>
          </p:nvSpPr>
          <p:spPr bwMode="auto">
            <a:xfrm>
              <a:off x="3896" y="1043"/>
              <a:ext cx="917" cy="751"/>
            </a:xfrm>
            <a:prstGeom prst="ellipse">
              <a:avLst/>
            </a:prstGeom>
            <a:solidFill>
              <a:schemeClr val="tx2">
                <a:lumMod val="20000"/>
                <a:lumOff val="80000"/>
              </a:schemeClr>
            </a:solidFill>
            <a:ln w="9525">
              <a:solidFill>
                <a:schemeClr val="tx2">
                  <a:lumMod val="40000"/>
                  <a:lumOff val="60000"/>
                </a:schemeClr>
              </a:solidFill>
              <a:round/>
            </a:ln>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endParaRPr lang="zh-CN" altLang="en-US">
                <a:latin typeface="微软雅黑" panose="020b0503020204020204" pitchFamily="34" charset="-122"/>
                <a:ea typeface="微软雅黑" panose="020b0503020204020204" pitchFamily="34" charset="-122"/>
              </a:endParaRPr>
            </a:p>
          </p:txBody>
        </p:sp>
        <p:sp>
          <p:nvSpPr>
            <p:cNvPr id="1056806" name="Oval 38"/>
            <p:cNvSpPr>
              <a:spLocks noChangeArrowheads="1"/>
            </p:cNvSpPr>
            <p:nvPr/>
          </p:nvSpPr>
          <p:spPr bwMode="auto">
            <a:xfrm>
              <a:off x="4048" y="1171"/>
              <a:ext cx="617" cy="494"/>
            </a:xfrm>
            <a:prstGeom prst="ellipse">
              <a:avLst/>
            </a:prstGeom>
            <a:solidFill>
              <a:schemeClr val="tx2">
                <a:lumMod val="40000"/>
                <a:lumOff val="60000"/>
              </a:schemeClr>
            </a:solidFill>
            <a:ln w="9525">
              <a:no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latin typeface="微软雅黑" panose="020b0503020204020204" pitchFamily="34" charset="-122"/>
                <a:ea typeface="微软雅黑" panose="020b0503020204020204" pitchFamily="34" charset="-122"/>
              </a:endParaRPr>
            </a:p>
          </p:txBody>
        </p:sp>
        <p:sp>
          <p:nvSpPr>
            <p:cNvPr id="9260" name="Oval 39"/>
            <p:cNvSpPr>
              <a:spLocks noChangeArrowheads="1"/>
            </p:cNvSpPr>
            <p:nvPr/>
          </p:nvSpPr>
          <p:spPr bwMode="auto">
            <a:xfrm>
              <a:off x="4169" y="1259"/>
              <a:ext cx="405" cy="319"/>
            </a:xfrm>
            <a:prstGeom prst="ellipse">
              <a:avLst/>
            </a:prstGeom>
            <a:solidFill>
              <a:schemeClr val="tx2">
                <a:lumMod val="60000"/>
                <a:lumOff val="4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61" name="Rectangle 40"/>
            <p:cNvSpPr>
              <a:spLocks noChangeArrowheads="1"/>
            </p:cNvSpPr>
            <p:nvPr/>
          </p:nvSpPr>
          <p:spPr bwMode="auto">
            <a:xfrm>
              <a:off x="3978" y="1295"/>
              <a:ext cx="758"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176" tIns="45588" rIns="91176" bIns="45588">
              <a:spAutoFit/>
            </a:bodyPr>
            <a:lstStyle>
              <a:defPPr>
                <a:defRPr lang="zh-CN"/>
              </a:defPPr>
              <a:lvl1pPr marL="0" algn="l" defTabSz="992188" rtl="0" eaLnBrk="1" latinLnBrk="0" hangingPunct="1">
                <a:defRPr sz="2200" kern="1200">
                  <a:solidFill>
                    <a:schemeClr val="tx1"/>
                  </a:solidFill>
                  <a:latin typeface="Arial" pitchFamily="34" charset="0"/>
                  <a:ea typeface="宋体" pitchFamily="2" charset="-122"/>
                  <a:cs typeface="+mn-cs"/>
                </a:defRPr>
              </a:lvl1pPr>
              <a:lvl2pPr marL="742950" indent="-285750" algn="l" defTabSz="992188" rtl="0" eaLnBrk="1" latinLnBrk="0" hangingPunct="1">
                <a:defRPr sz="2200" kern="1200">
                  <a:solidFill>
                    <a:schemeClr val="tx1"/>
                  </a:solidFill>
                  <a:latin typeface="Arial" pitchFamily="34" charset="0"/>
                  <a:ea typeface="宋体" pitchFamily="2" charset="-122"/>
                  <a:cs typeface="+mn-cs"/>
                </a:defRPr>
              </a:lvl2pPr>
              <a:lvl3pPr marL="1143000" indent="-228600" algn="l" defTabSz="992188" rtl="0" eaLnBrk="1" latinLnBrk="0" hangingPunct="1">
                <a:defRPr sz="2200" kern="1200">
                  <a:solidFill>
                    <a:schemeClr val="tx1"/>
                  </a:solidFill>
                  <a:latin typeface="Arial" pitchFamily="34" charset="0"/>
                  <a:ea typeface="宋体" pitchFamily="2" charset="-122"/>
                  <a:cs typeface="+mn-cs"/>
                </a:defRPr>
              </a:lvl3pPr>
              <a:lvl4pPr marL="1600200" indent="-228600" algn="l" defTabSz="992188" rtl="0" eaLnBrk="1" latinLnBrk="0" hangingPunct="1">
                <a:defRPr sz="2200" kern="1200">
                  <a:solidFill>
                    <a:schemeClr val="tx1"/>
                  </a:solidFill>
                  <a:latin typeface="Arial" pitchFamily="34" charset="0"/>
                  <a:ea typeface="宋体" pitchFamily="2" charset="-122"/>
                  <a:cs typeface="+mn-cs"/>
                </a:defRPr>
              </a:lvl4pPr>
              <a:lvl5pPr marL="2057400" indent="-228600" algn="l" defTabSz="992188" rtl="0" eaLnBrk="1" latinLnBrk="0" hangingPunct="1">
                <a:defRPr sz="2200" kern="1200">
                  <a:solidFill>
                    <a:schemeClr val="tx1"/>
                  </a:solidFill>
                  <a:latin typeface="Arial" pitchFamily="34" charset="0"/>
                  <a:ea typeface="宋体" pitchFamily="2" charset="-122"/>
                  <a:cs typeface="+mn-cs"/>
                </a:defRPr>
              </a:lvl5pPr>
              <a:lvl6pPr marL="25146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921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spcBef>
                  <a:spcPct val="50000"/>
                </a:spcBef>
              </a:pPr>
              <a:r>
                <a:rPr kumimoji="1" lang="zh-CN" altLang="en-US" sz="2000" b="1">
                  <a:solidFill>
                    <a:schemeClr val="bg1"/>
                  </a:solidFill>
                  <a:latin typeface="微软雅黑" panose="020b0503020204020204" pitchFamily="34" charset="-122"/>
                  <a:ea typeface="微软雅黑" panose="020b0503020204020204" pitchFamily="34" charset="-122"/>
                </a:rPr>
                <a:t>期望目标</a:t>
              </a:r>
            </a:p>
          </p:txBody>
        </p:sp>
        <p:sp>
          <p:nvSpPr>
            <p:cNvPr id="9262" name="Rectangle 41"/>
            <p:cNvSpPr>
              <a:spLocks noChangeAspect="1" noChangeArrowheads="1"/>
            </p:cNvSpPr>
            <p:nvPr/>
          </p:nvSpPr>
          <p:spPr bwMode="auto">
            <a:xfrm>
              <a:off x="3711" y="714"/>
              <a:ext cx="1017" cy="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defPPr>
                <a:defRPr lang="zh-CN"/>
              </a:defPPr>
              <a:lvl1pPr marL="0" algn="l" defTabSz="814388" rtl="0" eaLnBrk="1" latinLnBrk="0" hangingPunct="1">
                <a:defRPr sz="2200" kern="1200">
                  <a:solidFill>
                    <a:schemeClr val="tx1"/>
                  </a:solidFill>
                  <a:latin typeface="Arial" pitchFamily="34" charset="0"/>
                  <a:ea typeface="宋体" pitchFamily="2" charset="-122"/>
                  <a:cs typeface="+mn-cs"/>
                </a:defRPr>
              </a:lvl1pPr>
              <a:lvl2pPr marL="742950" indent="-285750" algn="l" defTabSz="814388" rtl="0" eaLnBrk="1" latinLnBrk="0" hangingPunct="1">
                <a:defRPr sz="2200" kern="1200">
                  <a:solidFill>
                    <a:schemeClr val="tx1"/>
                  </a:solidFill>
                  <a:latin typeface="Arial" pitchFamily="34" charset="0"/>
                  <a:ea typeface="宋体" pitchFamily="2" charset="-122"/>
                  <a:cs typeface="+mn-cs"/>
                </a:defRPr>
              </a:lvl2pPr>
              <a:lvl3pPr marL="1143000" indent="-228600" algn="l" defTabSz="814388" rtl="0" eaLnBrk="1" latinLnBrk="0" hangingPunct="1">
                <a:defRPr sz="2200" kern="1200">
                  <a:solidFill>
                    <a:schemeClr val="tx1"/>
                  </a:solidFill>
                  <a:latin typeface="Arial" pitchFamily="34" charset="0"/>
                  <a:ea typeface="宋体" pitchFamily="2" charset="-122"/>
                  <a:cs typeface="+mn-cs"/>
                </a:defRPr>
              </a:lvl3pPr>
              <a:lvl4pPr marL="1600200" indent="-228600" algn="l" defTabSz="814388" rtl="0" eaLnBrk="1" latinLnBrk="0" hangingPunct="1">
                <a:defRPr sz="2200" kern="1200">
                  <a:solidFill>
                    <a:schemeClr val="tx1"/>
                  </a:solidFill>
                  <a:latin typeface="Arial" pitchFamily="34" charset="0"/>
                  <a:ea typeface="宋体" pitchFamily="2" charset="-122"/>
                  <a:cs typeface="+mn-cs"/>
                </a:defRPr>
              </a:lvl4pPr>
              <a:lvl5pPr marL="2057400" indent="-228600" algn="l" defTabSz="814388" rtl="0" eaLnBrk="1" latinLnBrk="0" hangingPunct="1">
                <a:defRPr sz="2200" kern="1200">
                  <a:solidFill>
                    <a:schemeClr val="tx1"/>
                  </a:solidFill>
                  <a:latin typeface="Arial" pitchFamily="34" charset="0"/>
                  <a:ea typeface="宋体" pitchFamily="2" charset="-122"/>
                  <a:cs typeface="+mn-cs"/>
                </a:defRPr>
              </a:lvl5pPr>
              <a:lvl6pPr marL="2514600" indent="-228600" algn="ctr" defTabSz="8143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8143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8143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8143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lnSpc>
                  <a:spcPct val="90000"/>
                </a:lnSpc>
              </a:pPr>
              <a:endParaRPr kumimoji="1" lang="zh-CN" altLang="en-US" sz="1800" b="1">
                <a:solidFill>
                  <a:schemeClr val="tx2"/>
                </a:solidFill>
                <a:latin typeface="微软雅黑" panose="020b0503020204020204" pitchFamily="34" charset="-122"/>
                <a:ea typeface="微软雅黑" panose="020b0503020204020204" pitchFamily="34" charset="-122"/>
              </a:endParaRPr>
            </a:p>
          </p:txBody>
        </p:sp>
      </p:grpSp>
      <p:sp>
        <p:nvSpPr>
          <p:cNvPr id="9219" name="Rectangle 42"/>
          <p:cNvSpPr>
            <a:spLocks noChangeAspect="1" noChangeArrowheads="1"/>
          </p:cNvSpPr>
          <p:nvPr/>
        </p:nvSpPr>
        <p:spPr bwMode="auto">
          <a:xfrm>
            <a:off x="2574925" y="5005389"/>
            <a:ext cx="1625600" cy="32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defPPr>
              <a:defRPr lang="zh-CN"/>
            </a:defPPr>
            <a:lvl1pPr marL="0" algn="l" defTabSz="814388" rtl="0" eaLnBrk="1" latinLnBrk="0" hangingPunct="1">
              <a:defRPr sz="2200" kern="1200">
                <a:solidFill>
                  <a:schemeClr val="tx1"/>
                </a:solidFill>
                <a:latin typeface="Arial" pitchFamily="34" charset="0"/>
                <a:ea typeface="宋体" pitchFamily="2" charset="-122"/>
                <a:cs typeface="+mn-cs"/>
              </a:defRPr>
            </a:lvl1pPr>
            <a:lvl2pPr marL="742950" indent="-285750" algn="l" defTabSz="814388" rtl="0" eaLnBrk="1" latinLnBrk="0" hangingPunct="1">
              <a:defRPr sz="2200" kern="1200">
                <a:solidFill>
                  <a:schemeClr val="tx1"/>
                </a:solidFill>
                <a:latin typeface="Arial" pitchFamily="34" charset="0"/>
                <a:ea typeface="宋体" pitchFamily="2" charset="-122"/>
                <a:cs typeface="+mn-cs"/>
              </a:defRPr>
            </a:lvl2pPr>
            <a:lvl3pPr marL="1143000" indent="-228600" algn="l" defTabSz="814388" rtl="0" eaLnBrk="1" latinLnBrk="0" hangingPunct="1">
              <a:defRPr sz="2200" kern="1200">
                <a:solidFill>
                  <a:schemeClr val="tx1"/>
                </a:solidFill>
                <a:latin typeface="Arial" pitchFamily="34" charset="0"/>
                <a:ea typeface="宋体" pitchFamily="2" charset="-122"/>
                <a:cs typeface="+mn-cs"/>
              </a:defRPr>
            </a:lvl3pPr>
            <a:lvl4pPr marL="1600200" indent="-228600" algn="l" defTabSz="814388" rtl="0" eaLnBrk="1" latinLnBrk="0" hangingPunct="1">
              <a:defRPr sz="2200" kern="1200">
                <a:solidFill>
                  <a:schemeClr val="tx1"/>
                </a:solidFill>
                <a:latin typeface="Arial" pitchFamily="34" charset="0"/>
                <a:ea typeface="宋体" pitchFamily="2" charset="-122"/>
                <a:cs typeface="+mn-cs"/>
              </a:defRPr>
            </a:lvl4pPr>
            <a:lvl5pPr marL="2057400" indent="-228600" algn="l" defTabSz="814388" rtl="0" eaLnBrk="1" latinLnBrk="0" hangingPunct="1">
              <a:defRPr sz="2200" kern="1200">
                <a:solidFill>
                  <a:schemeClr val="tx1"/>
                </a:solidFill>
                <a:latin typeface="Arial" pitchFamily="34" charset="0"/>
                <a:ea typeface="宋体" pitchFamily="2" charset="-122"/>
                <a:cs typeface="+mn-cs"/>
              </a:defRPr>
            </a:lvl5pPr>
            <a:lvl6pPr marL="2514600" indent="-228600" algn="ctr" defTabSz="8143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8143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8143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814388"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eaLnBrk="1" hangingPunct="1">
              <a:lnSpc>
                <a:spcPct val="90000"/>
              </a:lnSpc>
            </a:pPr>
            <a:r>
              <a:rPr kumimoji="1" lang="zh-CN" altLang="en-US" sz="1800" b="1">
                <a:solidFill>
                  <a:schemeClr val="tx2"/>
                </a:solidFill>
                <a:latin typeface="微软雅黑" panose="020b0503020204020204" pitchFamily="34" charset="-122"/>
                <a:ea typeface="微软雅黑" panose="020b0503020204020204" pitchFamily="34" charset="-122"/>
              </a:rPr>
              <a:t> 变革准备</a:t>
            </a:r>
          </a:p>
        </p:txBody>
      </p:sp>
      <p:sp>
        <p:nvSpPr>
          <p:cNvPr id="9221" name="Text Box 44"/>
          <p:cNvSpPr txBox="1">
            <a:spLocks noChangeArrowheads="1"/>
          </p:cNvSpPr>
          <p:nvPr/>
        </p:nvSpPr>
        <p:spPr bwMode="auto">
          <a:xfrm>
            <a:off x="8290092" y="5228687"/>
            <a:ext cx="2053083" cy="874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lnSpc>
                <a:spcPct val="150000"/>
              </a:lnSpc>
              <a:defRPr sz="1800" b="1" kern="1200">
                <a:solidFill>
                  <a:schemeClr val="accent1">
                    <a:lumMod val="75000"/>
                  </a:schemeClr>
                </a:solidFill>
                <a:latin typeface="微软雅黑" panose="020b0503020204020204" pitchFamily="34" charset="-122"/>
                <a:ea typeface="微软雅黑" panose="020b0503020204020204" pitchFamily="34"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r>
              <a:rPr lang="zh-CN" altLang="en-US"/>
              <a:t>实质上真正需要转变的是组织里的人</a:t>
            </a:r>
          </a:p>
        </p:txBody>
      </p:sp>
      <p:sp>
        <p:nvSpPr>
          <p:cNvPr id="9222" name="Text Box 45"/>
          <p:cNvSpPr txBox="1">
            <a:spLocks noChangeArrowheads="1"/>
          </p:cNvSpPr>
          <p:nvPr/>
        </p:nvSpPr>
        <p:spPr bwMode="auto">
          <a:xfrm>
            <a:off x="1805121" y="1466802"/>
            <a:ext cx="2051238" cy="874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gn="l">
              <a:lnSpc>
                <a:spcPct val="150000"/>
              </a:lnSpc>
            </a:pPr>
            <a:r>
              <a:rPr lang="zh-CN" altLang="en-US" sz="1800" b="1">
                <a:solidFill>
                  <a:schemeClr val="accent1">
                    <a:lumMod val="75000"/>
                  </a:schemeClr>
                </a:solidFill>
                <a:latin typeface="微软雅黑" panose="020b0503020204020204" pitchFamily="34" charset="-122"/>
                <a:ea typeface="微软雅黑" panose="020b0503020204020204" pitchFamily="34" charset="-122"/>
              </a:rPr>
              <a:t>组织变革形式上是组织模式的转变</a:t>
            </a:r>
          </a:p>
        </p:txBody>
      </p:sp>
      <p:sp>
        <p:nvSpPr>
          <p:cNvPr id="9223" name="Text Box 46"/>
          <p:cNvSpPr txBox="1">
            <a:spLocks noChangeArrowheads="1"/>
          </p:cNvSpPr>
          <p:nvPr/>
        </p:nvSpPr>
        <p:spPr bwMode="auto">
          <a:xfrm>
            <a:off x="1847529" y="6064094"/>
            <a:ext cx="55594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spcBef>
                <a:spcPct val="50000"/>
              </a:spcBef>
            </a:pPr>
            <a:r>
              <a:rPr lang="zh-CN" altLang="en-US" sz="2000" b="1">
                <a:solidFill>
                  <a:srgbClr val="7A003C"/>
                </a:solidFill>
                <a:latin typeface="微软雅黑" panose="020b0503020204020204" pitchFamily="34" charset="-122"/>
                <a:ea typeface="微软雅黑" panose="020b0503020204020204" pitchFamily="34" charset="-122"/>
              </a:rPr>
              <a:t>促进人员转变的是内部机制！</a:t>
            </a:r>
          </a:p>
        </p:txBody>
      </p:sp>
      <p:sp>
        <p:nvSpPr>
          <p:cNvPr id="45" name="矩形 44"/>
          <p:cNvSpPr/>
          <p:nvPr/>
        </p:nvSpPr>
        <p:spPr>
          <a:xfrm>
            <a:off x="1781592" y="148570"/>
            <a:ext cx="218842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2.7.</a:t>
            </a:r>
            <a:r>
              <a:rPr lang="zh-CN" altLang="en-US" sz="2000" b="1">
                <a:solidFill>
                  <a:srgbClr val="C00000"/>
                </a:solidFill>
                <a:latin typeface="微软雅黑" panose="020b0503020204020204" pitchFamily="34" charset="-122"/>
                <a:ea typeface="微软雅黑" panose="020b0503020204020204" pitchFamily="34" charset="-122"/>
              </a:rPr>
              <a:t>变革促成模型</a:t>
            </a:r>
          </a:p>
        </p:txBody>
      </p:sp>
    </p:spTree>
    <p:extLst>
      <p:ext uri="{BB962C8B-B14F-4D97-AF65-F5344CB8AC3E}">
        <p14:creationId xmlns:p14="http://schemas.microsoft.com/office/powerpoint/2010/main" val="3223236597"/>
      </p:ext>
    </p:extLst>
  </p:cSld>
  <p:clrMapOvr>
    <a:masterClrMapping/>
  </p:clrMapOvr>
  <p:transition spd="med">
    <p:cove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5"/>
          <p:cNvSpPr>
            <a:spLocks noChangeArrowheads="1"/>
          </p:cNvSpPr>
          <p:nvPr/>
        </p:nvSpPr>
        <p:spPr bwMode="auto">
          <a:xfrm>
            <a:off x="1714500" y="3092451"/>
            <a:ext cx="8953500" cy="597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nSpc>
                <a:spcPct val="130000"/>
              </a:lnSpc>
              <a:spcBef>
                <a:spcPct val="20000"/>
              </a:spcBef>
              <a:buClr>
                <a:schemeClr val="bg2"/>
              </a:buClr>
              <a:buSzPct val="90000"/>
              <a:buFont typeface="Wingdings" panose="05000000000000000000" pitchFamily="2" charset="2"/>
              <a:buNone/>
            </a:pPr>
            <a:r>
              <a:rPr lang="zh-CN" altLang="en-US" sz="2800" b="1">
                <a:latin typeface="微软雅黑" panose="020b0503020204020204" pitchFamily="34" charset="-122"/>
                <a:ea typeface="微软雅黑" panose="020b0503020204020204" pitchFamily="34" charset="-122"/>
              </a:rPr>
              <a:t>三、企业如何进行组织变革</a:t>
            </a:r>
          </a:p>
        </p:txBody>
      </p:sp>
    </p:spTree>
    <p:extLst>
      <p:ext uri="{BB962C8B-B14F-4D97-AF65-F5344CB8AC3E}">
        <p14:creationId xmlns:p14="http://schemas.microsoft.com/office/powerpoint/2010/main" val="556293926"/>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矩形 16"/>
          <p:cNvSpPr/>
          <p:nvPr/>
        </p:nvSpPr>
        <p:spPr>
          <a:xfrm>
            <a:off x="1781593" y="148570"/>
            <a:ext cx="2957861"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3.1.</a:t>
            </a:r>
            <a:r>
              <a:rPr lang="zh-CN" altLang="en-US" sz="2000" b="1">
                <a:solidFill>
                  <a:srgbClr val="C00000"/>
                </a:solidFill>
                <a:latin typeface="微软雅黑" panose="020b0503020204020204" pitchFamily="34" charset="-122"/>
                <a:ea typeface="微软雅黑" panose="020b0503020204020204" pitchFamily="34" charset="-122"/>
              </a:rPr>
              <a:t>实现持久变革的公式</a:t>
            </a:r>
          </a:p>
        </p:txBody>
      </p:sp>
      <p:grpSp>
        <p:nvGrpSpPr>
          <p:cNvPr id="4" name="组合 3"/>
          <p:cNvGrpSpPr/>
          <p:nvPr/>
        </p:nvGrpSpPr>
        <p:grpSpPr>
          <a:xfrm>
            <a:off x="1815406" y="692697"/>
            <a:ext cx="8601075" cy="5235375"/>
            <a:chOff x="395536" y="1196752"/>
            <a:chExt cx="8601075" cy="5235375"/>
          </a:xfrm>
        </p:grpSpPr>
        <p:sp>
          <p:nvSpPr>
            <p:cNvPr id="2" name="矩形 1"/>
            <p:cNvSpPr/>
            <p:nvPr/>
          </p:nvSpPr>
          <p:spPr>
            <a:xfrm>
              <a:off x="487611" y="5661248"/>
              <a:ext cx="8250238" cy="770879"/>
            </a:xfrm>
            <a:prstGeom prst="rect">
              <a:avLst/>
            </a:prstGeom>
            <a:ln>
              <a:solidFill>
                <a:srgbClr val="9234DB"/>
              </a:solidFill>
              <a:prstDash val="lgDash"/>
            </a:ln>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636363"/>
                  </a:solidFill>
                  <a:latin typeface="Verdana"/>
                  <a:ea typeface="+mn-ea"/>
                  <a:cs typeface="+mn-cs"/>
                </a:defRPr>
              </a:lvl1pPr>
              <a:lvl2pPr marL="457200" algn="l" defTabSz="914400" rtl="0" eaLnBrk="1" latinLnBrk="0" hangingPunct="1">
                <a:defRPr sz="1800" kern="1200">
                  <a:solidFill>
                    <a:srgbClr val="636363"/>
                  </a:solidFill>
                  <a:latin typeface="Verdana"/>
                  <a:ea typeface="+mn-ea"/>
                  <a:cs typeface="+mn-cs"/>
                </a:defRPr>
              </a:lvl2pPr>
              <a:lvl3pPr marL="914400" algn="l" defTabSz="914400" rtl="0" eaLnBrk="1" latinLnBrk="0" hangingPunct="1">
                <a:defRPr sz="1800" kern="1200">
                  <a:solidFill>
                    <a:srgbClr val="636363"/>
                  </a:solidFill>
                  <a:latin typeface="Verdana"/>
                  <a:ea typeface="+mn-ea"/>
                  <a:cs typeface="+mn-cs"/>
                </a:defRPr>
              </a:lvl3pPr>
              <a:lvl4pPr marL="1371600" algn="l" defTabSz="914400" rtl="0" eaLnBrk="1" latinLnBrk="0" hangingPunct="1">
                <a:defRPr sz="1800" kern="1200">
                  <a:solidFill>
                    <a:srgbClr val="636363"/>
                  </a:solidFill>
                  <a:latin typeface="Verdana"/>
                  <a:ea typeface="+mn-ea"/>
                  <a:cs typeface="+mn-cs"/>
                </a:defRPr>
              </a:lvl4pPr>
              <a:lvl5pPr marL="1828800" algn="l" defTabSz="914400" rtl="0" eaLnBrk="1" latinLnBrk="0" hangingPunct="1">
                <a:defRPr sz="1800" kern="1200">
                  <a:solidFill>
                    <a:srgbClr val="636363"/>
                  </a:solidFill>
                  <a:latin typeface="Verdana"/>
                  <a:ea typeface="+mn-ea"/>
                  <a:cs typeface="+mn-cs"/>
                </a:defRPr>
              </a:lvl5pPr>
              <a:lvl6pPr marL="2286000" algn="l" defTabSz="914400" rtl="0" eaLnBrk="1" latinLnBrk="0" hangingPunct="1">
                <a:defRPr sz="1800" kern="1200">
                  <a:solidFill>
                    <a:srgbClr val="636363"/>
                  </a:solidFill>
                  <a:latin typeface="Verdana"/>
                  <a:ea typeface="+mn-ea"/>
                  <a:cs typeface="+mn-cs"/>
                </a:defRPr>
              </a:lvl6pPr>
              <a:lvl7pPr marL="2743200" algn="l" defTabSz="914400" rtl="0" eaLnBrk="1" latinLnBrk="0" hangingPunct="1">
                <a:defRPr sz="1800" kern="1200">
                  <a:solidFill>
                    <a:srgbClr val="636363"/>
                  </a:solidFill>
                  <a:latin typeface="Verdana"/>
                  <a:ea typeface="+mn-ea"/>
                  <a:cs typeface="+mn-cs"/>
                </a:defRPr>
              </a:lvl7pPr>
              <a:lvl8pPr marL="3200400" algn="l" defTabSz="914400" rtl="0" eaLnBrk="1" latinLnBrk="0" hangingPunct="1">
                <a:defRPr sz="1800" kern="1200">
                  <a:solidFill>
                    <a:srgbClr val="636363"/>
                  </a:solidFill>
                  <a:latin typeface="Verdana"/>
                  <a:ea typeface="+mn-ea"/>
                  <a:cs typeface="+mn-cs"/>
                </a:defRPr>
              </a:lvl8pPr>
              <a:lvl9pPr marL="3657600" algn="l" defTabSz="914400" rtl="0" eaLnBrk="1" latinLnBrk="0" hangingPunct="1">
                <a:defRPr sz="1800" kern="1200">
                  <a:solidFill>
                    <a:srgbClr val="636363"/>
                  </a:solidFill>
                  <a:latin typeface="Verdana"/>
                  <a:ea typeface="+mn-ea"/>
                  <a:cs typeface="+mn-cs"/>
                </a:defRPr>
              </a:lvl9pPr>
            </a:lstStyle>
            <a:p>
              <a:pPr algn="ctr"/>
              <a:endParaRPr lang="zh-CN" altLang="en-US"/>
            </a:p>
          </p:txBody>
        </p:sp>
        <p:grpSp>
          <p:nvGrpSpPr>
            <p:cNvPr id="19" name="Group 1027"/>
            <p:cNvGrpSpPr/>
            <p:nvPr/>
          </p:nvGrpSpPr>
          <p:grpSpPr>
            <a:xfrm>
              <a:off x="395536" y="1196752"/>
              <a:ext cx="8601075" cy="5130800"/>
              <a:chOff x="240" y="549"/>
              <a:chExt cx="5418" cy="3232"/>
            </a:xfrm>
          </p:grpSpPr>
          <p:sp>
            <p:nvSpPr>
              <p:cNvPr id="20" name="Rectangle 1028"/>
              <p:cNvSpPr>
                <a:spLocks noChangeArrowheads="1"/>
              </p:cNvSpPr>
              <p:nvPr/>
            </p:nvSpPr>
            <p:spPr bwMode="auto">
              <a:xfrm>
                <a:off x="240" y="678"/>
                <a:ext cx="5310"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30275">
                  <a:lnSpc>
                    <a:spcPct val="90000"/>
                  </a:lnSpc>
                </a:pPr>
                <a:endParaRPr lang="zh-CN" altLang="en-US" sz="1500">
                  <a:ln w="0"/>
                  <a:latin typeface="Arial" pitchFamily="34" charset="0"/>
                  <a:ea typeface="宋体" pitchFamily="2" charset="-122"/>
                </a:endParaRPr>
              </a:p>
            </p:txBody>
          </p:sp>
          <p:sp>
            <p:nvSpPr>
              <p:cNvPr id="21" name="Line 1029"/>
              <p:cNvSpPr>
                <a:spLocks noChangeShapeType="1"/>
              </p:cNvSpPr>
              <p:nvPr/>
            </p:nvSpPr>
            <p:spPr bwMode="auto">
              <a:xfrm>
                <a:off x="291" y="1583"/>
                <a:ext cx="5151" cy="1"/>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2" name="Line 1030"/>
              <p:cNvSpPr>
                <a:spLocks noChangeShapeType="1"/>
              </p:cNvSpPr>
              <p:nvPr/>
            </p:nvSpPr>
            <p:spPr bwMode="auto">
              <a:xfrm>
                <a:off x="291" y="1954"/>
                <a:ext cx="5151" cy="1"/>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3" name="Line 1031"/>
              <p:cNvSpPr>
                <a:spLocks noChangeShapeType="1"/>
              </p:cNvSpPr>
              <p:nvPr/>
            </p:nvSpPr>
            <p:spPr bwMode="auto">
              <a:xfrm>
                <a:off x="291" y="2322"/>
                <a:ext cx="5151" cy="0"/>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4" name="Line 1032"/>
              <p:cNvSpPr>
                <a:spLocks noChangeShapeType="1"/>
              </p:cNvSpPr>
              <p:nvPr/>
            </p:nvSpPr>
            <p:spPr bwMode="auto">
              <a:xfrm>
                <a:off x="291" y="2693"/>
                <a:ext cx="5151" cy="1"/>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5" name="Line 1033"/>
              <p:cNvSpPr>
                <a:spLocks noChangeShapeType="1"/>
              </p:cNvSpPr>
              <p:nvPr/>
            </p:nvSpPr>
            <p:spPr bwMode="auto">
              <a:xfrm>
                <a:off x="298" y="3068"/>
                <a:ext cx="5143" cy="0"/>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6" name="Line 1034"/>
              <p:cNvSpPr>
                <a:spLocks noChangeShapeType="1"/>
              </p:cNvSpPr>
              <p:nvPr/>
            </p:nvSpPr>
            <p:spPr bwMode="auto">
              <a:xfrm>
                <a:off x="291" y="3420"/>
                <a:ext cx="5151" cy="1"/>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7" name="Line 1035"/>
              <p:cNvSpPr>
                <a:spLocks noChangeShapeType="1"/>
              </p:cNvSpPr>
              <p:nvPr/>
            </p:nvSpPr>
            <p:spPr bwMode="auto">
              <a:xfrm>
                <a:off x="291" y="1210"/>
                <a:ext cx="5144" cy="1"/>
              </a:xfrm>
              <a:prstGeom prst="line">
                <a:avLst/>
              </a:prstGeom>
              <a:noFill/>
              <a:ln w="508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8" name="Rectangle 1036"/>
              <p:cNvSpPr>
                <a:spLocks noChangeArrowheads="1"/>
              </p:cNvSpPr>
              <p:nvPr/>
            </p:nvSpPr>
            <p:spPr bwMode="auto">
              <a:xfrm>
                <a:off x="4458" y="881"/>
                <a:ext cx="772"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30275">
                  <a:lnSpc>
                    <a:spcPct val="90000"/>
                  </a:lnSpc>
                </a:pPr>
                <a:r>
                  <a:rPr lang="zh-CN" altLang="en-US" sz="1500">
                    <a:ln w="0"/>
                    <a:latin typeface="微软雅黑" panose="020b0503020204020204" pitchFamily="34" charset="-122"/>
                    <a:ea typeface="微软雅黑" panose="020b0503020204020204" pitchFamily="34" charset="-122"/>
                  </a:rPr>
                  <a:t>持久的变革</a:t>
                </a:r>
              </a:p>
            </p:txBody>
          </p:sp>
          <p:grpSp>
            <p:nvGrpSpPr>
              <p:cNvPr id="29" name="Group 1037"/>
              <p:cNvGrpSpPr/>
              <p:nvPr/>
            </p:nvGrpSpPr>
            <p:grpSpPr>
              <a:xfrm>
                <a:off x="4323" y="912"/>
                <a:ext cx="126" cy="47"/>
                <a:chOff x="4886" y="1709"/>
                <a:chExt cx="95" cy="53"/>
              </a:xfrm>
            </p:grpSpPr>
            <p:sp>
              <p:nvSpPr>
                <p:cNvPr id="207" name="Line 1038"/>
                <p:cNvSpPr>
                  <a:spLocks noChangeShapeType="1"/>
                </p:cNvSpPr>
                <p:nvPr/>
              </p:nvSpPr>
              <p:spPr bwMode="auto">
                <a:xfrm>
                  <a:off x="4886" y="1709"/>
                  <a:ext cx="95"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08" name="Line 1039"/>
                <p:cNvSpPr>
                  <a:spLocks noChangeShapeType="1"/>
                </p:cNvSpPr>
                <p:nvPr/>
              </p:nvSpPr>
              <p:spPr bwMode="auto">
                <a:xfrm>
                  <a:off x="4886" y="1762"/>
                  <a:ext cx="95"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sp>
            <p:nvSpPr>
              <p:cNvPr id="30" name="Rectangle 1040"/>
              <p:cNvSpPr>
                <a:spLocks noChangeArrowheads="1"/>
              </p:cNvSpPr>
              <p:nvPr/>
            </p:nvSpPr>
            <p:spPr bwMode="auto">
              <a:xfrm>
                <a:off x="4547" y="1337"/>
                <a:ext cx="886"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0275">
                  <a:lnSpc>
                    <a:spcPct val="90000"/>
                  </a:lnSpc>
                </a:pPr>
                <a:r>
                  <a:rPr lang="zh-CN" altLang="en-US" sz="1500">
                    <a:ln w="0"/>
                    <a:latin typeface="微软雅黑" panose="020b0503020204020204" pitchFamily="34" charset="-122"/>
                    <a:ea typeface="微软雅黑" panose="020b0503020204020204" pitchFamily="34" charset="-122"/>
                  </a:rPr>
                  <a:t>没有行动</a:t>
                </a:r>
              </a:p>
            </p:txBody>
          </p:sp>
          <p:sp>
            <p:nvSpPr>
              <p:cNvPr id="31" name="Rectangle 1041"/>
              <p:cNvSpPr>
                <a:spLocks noChangeArrowheads="1"/>
              </p:cNvSpPr>
              <p:nvPr/>
            </p:nvSpPr>
            <p:spPr bwMode="auto">
              <a:xfrm>
                <a:off x="2861" y="791"/>
                <a:ext cx="866" cy="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30275">
                  <a:lnSpc>
                    <a:spcPct val="90000"/>
                  </a:lnSpc>
                </a:pPr>
                <a:r>
                  <a:rPr lang="zh-CN" altLang="en-US" sz="1500">
                    <a:ln w="0"/>
                    <a:latin typeface="微软雅黑" panose="020b0503020204020204" pitchFamily="34" charset="-122"/>
                    <a:ea typeface="微软雅黑" panose="020b0503020204020204" pitchFamily="34" charset="-122"/>
                  </a:rPr>
                  <a:t>相应的组织架</a:t>
                </a:r>
              </a:p>
              <a:p>
                <a:pPr algn="ctr" defTabSz="930275">
                  <a:lnSpc>
                    <a:spcPct val="90000"/>
                  </a:lnSpc>
                </a:pPr>
                <a:r>
                  <a:rPr lang="zh-CN" altLang="en-US" sz="1500">
                    <a:ln w="0"/>
                    <a:latin typeface="微软雅黑" panose="020b0503020204020204" pitchFamily="34" charset="-122"/>
                    <a:ea typeface="微软雅黑" panose="020b0503020204020204" pitchFamily="34" charset="-122"/>
                  </a:rPr>
                  <a:t>构和工作流程</a:t>
                </a:r>
              </a:p>
            </p:txBody>
          </p:sp>
          <p:sp>
            <p:nvSpPr>
              <p:cNvPr id="32" name="Rectangle 1042"/>
              <p:cNvSpPr>
                <a:spLocks noChangeArrowheads="1"/>
              </p:cNvSpPr>
              <p:nvPr/>
            </p:nvSpPr>
            <p:spPr bwMode="auto">
              <a:xfrm>
                <a:off x="418" y="798"/>
                <a:ext cx="405" cy="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30275" rtl="0" eaLnBrk="1" latinLnBrk="0" hangingPunct="1">
                  <a:defRPr sz="2400" kern="1200">
                    <a:solidFill>
                      <a:schemeClr val="tx1"/>
                    </a:solidFill>
                    <a:latin typeface="Times New Roman" panose="02020603050405020304" pitchFamily="18" charset="0"/>
                    <a:ea typeface="+mn-ea"/>
                    <a:cs typeface="+mn-cs"/>
                  </a:defRPr>
                </a:lvl1pPr>
                <a:lvl2pPr marL="354013" algn="l" defTabSz="930275" rtl="0" eaLnBrk="1" latinLnBrk="0" hangingPunct="1">
                  <a:defRPr sz="2400" kern="1200">
                    <a:solidFill>
                      <a:schemeClr val="tx1"/>
                    </a:solidFill>
                    <a:latin typeface="Times New Roman" panose="02020603050405020304" pitchFamily="18" charset="0"/>
                    <a:ea typeface="+mn-ea"/>
                    <a:cs typeface="+mn-cs"/>
                  </a:defRPr>
                </a:lvl2pPr>
                <a:lvl3pPr marL="704850" algn="l" defTabSz="930275" rtl="0" eaLnBrk="1" latinLnBrk="0" hangingPunct="1">
                  <a:defRPr sz="2400" kern="1200">
                    <a:solidFill>
                      <a:schemeClr val="tx1"/>
                    </a:solidFill>
                    <a:latin typeface="Times New Roman" panose="02020603050405020304" pitchFamily="18" charset="0"/>
                    <a:ea typeface="+mn-ea"/>
                    <a:cs typeface="+mn-cs"/>
                  </a:defRPr>
                </a:lvl3pPr>
                <a:lvl4pPr marL="1060450" algn="l" defTabSz="930275" rtl="0" eaLnBrk="1" latinLnBrk="0" hangingPunct="1">
                  <a:defRPr sz="2400" kern="1200">
                    <a:solidFill>
                      <a:schemeClr val="tx1"/>
                    </a:solidFill>
                    <a:latin typeface="Times New Roman" panose="02020603050405020304" pitchFamily="18" charset="0"/>
                    <a:ea typeface="+mn-ea"/>
                    <a:cs typeface="+mn-cs"/>
                  </a:defRPr>
                </a:lvl4pPr>
                <a:lvl5pPr marL="1411288" algn="l" defTabSz="930275" rtl="0" eaLnBrk="1" latinLnBrk="0" hangingPunct="1">
                  <a:defRPr sz="2400" kern="1200">
                    <a:solidFill>
                      <a:schemeClr val="tx1"/>
                    </a:solidFill>
                    <a:latin typeface="Times New Roman" panose="02020603050405020304" pitchFamily="18" charset="0"/>
                    <a:ea typeface="+mn-ea"/>
                    <a:cs typeface="+mn-cs"/>
                  </a:defRPr>
                </a:lvl5pPr>
                <a:lvl6pPr marL="1868488" algn="l" defTabSz="930275"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6pPr>
                <a:lvl7pPr marL="2325688" algn="l" defTabSz="930275"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7pPr>
                <a:lvl8pPr marL="2782888" algn="l" defTabSz="930275"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8pPr>
                <a:lvl9pPr marL="3240088" algn="l" defTabSz="930275"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9pPr>
              </a:lstStyle>
              <a:p>
                <a:pPr algn="ctr">
                  <a:lnSpc>
                    <a:spcPct val="90000"/>
                  </a:lnSpc>
                  <a:defRPr/>
                </a:pPr>
                <a:r>
                  <a:rPr lang="zh-CN" altLang="en-US" sz="1500">
                    <a:ln w="0"/>
                    <a:latin typeface="微软雅黑" panose="020b0503020204020204" pitchFamily="34" charset="-122"/>
                    <a:ea typeface="微软雅黑" panose="020b0503020204020204" pitchFamily="34" charset="-122"/>
                  </a:rPr>
                  <a:t>变革的 需要</a:t>
                </a:r>
              </a:p>
            </p:txBody>
          </p:sp>
          <p:sp>
            <p:nvSpPr>
              <p:cNvPr id="33" name="Rectangle 1043"/>
              <p:cNvSpPr>
                <a:spLocks noChangeArrowheads="1"/>
              </p:cNvSpPr>
              <p:nvPr/>
            </p:nvSpPr>
            <p:spPr bwMode="auto">
              <a:xfrm>
                <a:off x="927" y="791"/>
                <a:ext cx="569" cy="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30275">
                  <a:lnSpc>
                    <a:spcPct val="90000"/>
                  </a:lnSpc>
                </a:pPr>
                <a:r>
                  <a:rPr lang="zh-CN" altLang="en-US" sz="1500">
                    <a:ln w="0"/>
                    <a:latin typeface="微软雅黑" panose="020b0503020204020204" pitchFamily="34" charset="-122"/>
                    <a:ea typeface="微软雅黑" panose="020b0503020204020204" pitchFamily="34" charset="-122"/>
                  </a:rPr>
                  <a:t>清晰的</a:t>
                </a:r>
              </a:p>
              <a:p>
                <a:pPr algn="ctr" defTabSz="930275">
                  <a:lnSpc>
                    <a:spcPct val="90000"/>
                  </a:lnSpc>
                </a:pPr>
                <a:r>
                  <a:rPr lang="zh-CN" altLang="en-US" sz="1500">
                    <a:ln w="0"/>
                    <a:latin typeface="微软雅黑" panose="020b0503020204020204" pitchFamily="34" charset="-122"/>
                    <a:ea typeface="微软雅黑" panose="020b0503020204020204" pitchFamily="34" charset="-122"/>
                  </a:rPr>
                  <a:t>愿景共识</a:t>
                </a:r>
              </a:p>
            </p:txBody>
          </p:sp>
          <p:sp>
            <p:nvSpPr>
              <p:cNvPr id="34" name="Rectangle 1044"/>
              <p:cNvSpPr>
                <a:spLocks noChangeArrowheads="1"/>
              </p:cNvSpPr>
              <p:nvPr/>
            </p:nvSpPr>
            <p:spPr bwMode="auto">
              <a:xfrm>
                <a:off x="1561" y="791"/>
                <a:ext cx="766" cy="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30275">
                  <a:lnSpc>
                    <a:spcPct val="90000"/>
                  </a:lnSpc>
                </a:pPr>
                <a:r>
                  <a:rPr lang="zh-CN" altLang="en-US" sz="1500">
                    <a:ln w="0"/>
                    <a:latin typeface="微软雅黑" panose="020b0503020204020204" pitchFamily="34" charset="-122"/>
                    <a:ea typeface="微软雅黑" panose="020b0503020204020204" pitchFamily="34" charset="-122"/>
                  </a:rPr>
                  <a:t>管理层的支</a:t>
                </a:r>
              </a:p>
              <a:p>
                <a:pPr algn="ctr" defTabSz="930275">
                  <a:lnSpc>
                    <a:spcPct val="90000"/>
                  </a:lnSpc>
                </a:pPr>
                <a:r>
                  <a:rPr lang="zh-CN" altLang="en-US" sz="1500">
                    <a:ln w="0"/>
                    <a:latin typeface="微软雅黑" panose="020b0503020204020204" pitchFamily="34" charset="-122"/>
                    <a:ea typeface="微软雅黑" panose="020b0503020204020204" pitchFamily="34" charset="-122"/>
                  </a:rPr>
                  <a:t>持和行动</a:t>
                </a:r>
              </a:p>
            </p:txBody>
          </p:sp>
          <p:sp>
            <p:nvSpPr>
              <p:cNvPr id="35" name="Rectangle 1045"/>
              <p:cNvSpPr>
                <a:spLocks noChangeArrowheads="1"/>
              </p:cNvSpPr>
              <p:nvPr/>
            </p:nvSpPr>
            <p:spPr bwMode="auto">
              <a:xfrm>
                <a:off x="2243" y="865"/>
                <a:ext cx="729"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30275">
                  <a:lnSpc>
                    <a:spcPct val="90000"/>
                  </a:lnSpc>
                </a:pPr>
                <a:r>
                  <a:rPr lang="zh-CN" altLang="en-US" sz="1500">
                    <a:ln w="0"/>
                    <a:latin typeface="微软雅黑" panose="020b0503020204020204" pitchFamily="34" charset="-122"/>
                    <a:ea typeface="微软雅黑" panose="020b0503020204020204" pitchFamily="34" charset="-122"/>
                  </a:rPr>
                  <a:t>员工参与</a:t>
                </a:r>
              </a:p>
            </p:txBody>
          </p:sp>
          <p:grpSp>
            <p:nvGrpSpPr>
              <p:cNvPr id="36" name="Group 1046"/>
              <p:cNvGrpSpPr/>
              <p:nvPr/>
            </p:nvGrpSpPr>
            <p:grpSpPr>
              <a:xfrm>
                <a:off x="876" y="897"/>
                <a:ext cx="71" cy="77"/>
                <a:chOff x="1132" y="1622"/>
                <a:chExt cx="72" cy="84"/>
              </a:xfrm>
            </p:grpSpPr>
            <p:sp>
              <p:nvSpPr>
                <p:cNvPr id="205" name="Line 1047"/>
                <p:cNvSpPr>
                  <a:spLocks noChangeShapeType="1"/>
                </p:cNvSpPr>
                <p:nvPr/>
              </p:nvSpPr>
              <p:spPr bwMode="auto">
                <a:xfrm>
                  <a:off x="1132" y="1654"/>
                  <a:ext cx="72"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06" name="Line 1048"/>
                <p:cNvSpPr>
                  <a:spLocks noChangeShapeType="1"/>
                </p:cNvSpPr>
                <p:nvPr/>
              </p:nvSpPr>
              <p:spPr bwMode="auto">
                <a:xfrm flipH="1" flipV="1">
                  <a:off x="1167" y="1622"/>
                  <a:ext cx="0"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37" name="Group 1049"/>
              <p:cNvGrpSpPr/>
              <p:nvPr/>
            </p:nvGrpSpPr>
            <p:grpSpPr>
              <a:xfrm>
                <a:off x="2298" y="897"/>
                <a:ext cx="68" cy="77"/>
                <a:chOff x="2533" y="1630"/>
                <a:chExt cx="71" cy="85"/>
              </a:xfrm>
            </p:grpSpPr>
            <p:sp>
              <p:nvSpPr>
                <p:cNvPr id="203" name="Line 1050"/>
                <p:cNvSpPr>
                  <a:spLocks noChangeShapeType="1"/>
                </p:cNvSpPr>
                <p:nvPr/>
              </p:nvSpPr>
              <p:spPr bwMode="auto">
                <a:xfrm>
                  <a:off x="2533" y="1666"/>
                  <a:ext cx="71"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04" name="Line 1051"/>
                <p:cNvSpPr>
                  <a:spLocks noChangeShapeType="1"/>
                </p:cNvSpPr>
                <p:nvPr/>
              </p:nvSpPr>
              <p:spPr bwMode="auto">
                <a:xfrm flipH="1" flipV="1">
                  <a:off x="2569" y="1630"/>
                  <a:ext cx="0"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38" name="Group 1052"/>
              <p:cNvGrpSpPr/>
              <p:nvPr/>
            </p:nvGrpSpPr>
            <p:grpSpPr>
              <a:xfrm>
                <a:off x="2870" y="898"/>
                <a:ext cx="71" cy="75"/>
                <a:chOff x="3313" y="1643"/>
                <a:chExt cx="73" cy="84"/>
              </a:xfrm>
            </p:grpSpPr>
            <p:sp>
              <p:nvSpPr>
                <p:cNvPr id="201" name="Line 1053"/>
                <p:cNvSpPr>
                  <a:spLocks noChangeShapeType="1"/>
                </p:cNvSpPr>
                <p:nvPr/>
              </p:nvSpPr>
              <p:spPr bwMode="auto">
                <a:xfrm>
                  <a:off x="3313" y="1673"/>
                  <a:ext cx="7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02" name="Line 1054"/>
                <p:cNvSpPr>
                  <a:spLocks noChangeShapeType="1"/>
                </p:cNvSpPr>
                <p:nvPr/>
              </p:nvSpPr>
              <p:spPr bwMode="auto">
                <a:xfrm flipH="1" flipV="1">
                  <a:off x="3351" y="1643"/>
                  <a:ext cx="0"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39" name="Group 1055"/>
              <p:cNvGrpSpPr/>
              <p:nvPr/>
            </p:nvGrpSpPr>
            <p:grpSpPr>
              <a:xfrm>
                <a:off x="1512" y="897"/>
                <a:ext cx="72" cy="77"/>
                <a:chOff x="1654" y="1622"/>
                <a:chExt cx="74" cy="84"/>
              </a:xfrm>
            </p:grpSpPr>
            <p:sp>
              <p:nvSpPr>
                <p:cNvPr id="199" name="Line 1056"/>
                <p:cNvSpPr>
                  <a:spLocks noChangeShapeType="1"/>
                </p:cNvSpPr>
                <p:nvPr/>
              </p:nvSpPr>
              <p:spPr bwMode="auto">
                <a:xfrm>
                  <a:off x="1654" y="1654"/>
                  <a:ext cx="74"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200" name="Line 1057"/>
                <p:cNvSpPr>
                  <a:spLocks noChangeShapeType="1"/>
                </p:cNvSpPr>
                <p:nvPr/>
              </p:nvSpPr>
              <p:spPr bwMode="auto">
                <a:xfrm flipH="1" flipV="1">
                  <a:off x="1691" y="1622"/>
                  <a:ext cx="0"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0" name="Group 1058"/>
              <p:cNvGrpSpPr/>
              <p:nvPr/>
            </p:nvGrpSpPr>
            <p:grpSpPr>
              <a:xfrm>
                <a:off x="528" y="1337"/>
                <a:ext cx="154" cy="615"/>
                <a:chOff x="685" y="1964"/>
                <a:chExt cx="158" cy="681"/>
              </a:xfrm>
            </p:grpSpPr>
            <p:sp>
              <p:nvSpPr>
                <p:cNvPr id="197" name="Oval 1059"/>
                <p:cNvSpPr>
                  <a:spLocks noChangeArrowheads="1"/>
                </p:cNvSpPr>
                <p:nvPr/>
              </p:nvSpPr>
              <p:spPr bwMode="auto">
                <a:xfrm>
                  <a:off x="685" y="1964"/>
                  <a:ext cx="33" cy="681"/>
                </a:xfrm>
                <a:prstGeom prst="ellipse">
                  <a:avLst/>
                </a:prstGeom>
                <a:noFill/>
                <a:ln w="25400">
                  <a:solidFill>
                    <a:srgbClr val="CF0E3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ea typeface="宋体" pitchFamily="2" charset="-122"/>
                  </a:endParaRPr>
                </a:p>
              </p:txBody>
            </p:sp>
            <p:sp>
              <p:nvSpPr>
                <p:cNvPr id="198" name="Line 1060"/>
                <p:cNvSpPr>
                  <a:spLocks noChangeShapeType="1"/>
                </p:cNvSpPr>
                <p:nvPr/>
              </p:nvSpPr>
              <p:spPr bwMode="auto">
                <a:xfrm flipH="1">
                  <a:off x="718" y="1986"/>
                  <a:ext cx="125" cy="118"/>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1" name="Group 1061"/>
              <p:cNvGrpSpPr/>
              <p:nvPr/>
            </p:nvGrpSpPr>
            <p:grpSpPr>
              <a:xfrm>
                <a:off x="1189" y="1703"/>
                <a:ext cx="160" cy="615"/>
                <a:chOff x="1290" y="2269"/>
                <a:chExt cx="162" cy="682"/>
              </a:xfrm>
            </p:grpSpPr>
            <p:sp>
              <p:nvSpPr>
                <p:cNvPr id="195" name="Oval 1062"/>
                <p:cNvSpPr>
                  <a:spLocks noChangeArrowheads="1"/>
                </p:cNvSpPr>
                <p:nvPr/>
              </p:nvSpPr>
              <p:spPr bwMode="auto">
                <a:xfrm>
                  <a:off x="1290" y="2269"/>
                  <a:ext cx="33" cy="682"/>
                </a:xfrm>
                <a:prstGeom prst="ellipse">
                  <a:avLst/>
                </a:prstGeom>
                <a:noFill/>
                <a:ln w="25400">
                  <a:solidFill>
                    <a:srgbClr val="CF0E3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ea typeface="宋体" pitchFamily="2" charset="-122"/>
                  </a:endParaRPr>
                </a:p>
              </p:txBody>
            </p:sp>
            <p:sp>
              <p:nvSpPr>
                <p:cNvPr id="196" name="Line 1063"/>
                <p:cNvSpPr>
                  <a:spLocks noChangeShapeType="1"/>
                </p:cNvSpPr>
                <p:nvPr/>
              </p:nvSpPr>
              <p:spPr bwMode="auto">
                <a:xfrm flipH="1">
                  <a:off x="1327" y="2293"/>
                  <a:ext cx="125" cy="116"/>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2" name="Group 1064"/>
              <p:cNvGrpSpPr/>
              <p:nvPr/>
            </p:nvGrpSpPr>
            <p:grpSpPr>
              <a:xfrm>
                <a:off x="1852" y="2070"/>
                <a:ext cx="162" cy="616"/>
                <a:chOff x="2025" y="2606"/>
                <a:chExt cx="164" cy="686"/>
              </a:xfrm>
            </p:grpSpPr>
            <p:sp>
              <p:nvSpPr>
                <p:cNvPr id="193" name="Oval 1065"/>
                <p:cNvSpPr>
                  <a:spLocks noChangeArrowheads="1"/>
                </p:cNvSpPr>
                <p:nvPr/>
              </p:nvSpPr>
              <p:spPr bwMode="auto">
                <a:xfrm>
                  <a:off x="2025" y="2606"/>
                  <a:ext cx="33" cy="686"/>
                </a:xfrm>
                <a:prstGeom prst="ellipse">
                  <a:avLst/>
                </a:prstGeom>
                <a:noFill/>
                <a:ln w="25400">
                  <a:solidFill>
                    <a:srgbClr val="CF0E3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ea typeface="宋体" pitchFamily="2" charset="-122"/>
                  </a:endParaRPr>
                </a:p>
              </p:txBody>
            </p:sp>
            <p:sp>
              <p:nvSpPr>
                <p:cNvPr id="194" name="Line 1066"/>
                <p:cNvSpPr>
                  <a:spLocks noChangeShapeType="1"/>
                </p:cNvSpPr>
                <p:nvPr/>
              </p:nvSpPr>
              <p:spPr bwMode="auto">
                <a:xfrm flipH="1">
                  <a:off x="2064" y="2630"/>
                  <a:ext cx="125" cy="117"/>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3" name="Group 1067"/>
              <p:cNvGrpSpPr/>
              <p:nvPr/>
            </p:nvGrpSpPr>
            <p:grpSpPr>
              <a:xfrm>
                <a:off x="2539" y="2458"/>
                <a:ext cx="153" cy="615"/>
                <a:chOff x="2820" y="2949"/>
                <a:chExt cx="158" cy="677"/>
              </a:xfrm>
            </p:grpSpPr>
            <p:sp>
              <p:nvSpPr>
                <p:cNvPr id="191" name="Oval 1068"/>
                <p:cNvSpPr>
                  <a:spLocks noChangeArrowheads="1"/>
                </p:cNvSpPr>
                <p:nvPr/>
              </p:nvSpPr>
              <p:spPr bwMode="auto">
                <a:xfrm>
                  <a:off x="2820" y="2949"/>
                  <a:ext cx="34" cy="677"/>
                </a:xfrm>
                <a:prstGeom prst="ellipse">
                  <a:avLst/>
                </a:prstGeom>
                <a:noFill/>
                <a:ln w="25400">
                  <a:solidFill>
                    <a:srgbClr val="CF0E3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ea typeface="宋体" pitchFamily="2" charset="-122"/>
                  </a:endParaRPr>
                </a:p>
              </p:txBody>
            </p:sp>
            <p:sp>
              <p:nvSpPr>
                <p:cNvPr id="192" name="Line 1069"/>
                <p:cNvSpPr>
                  <a:spLocks noChangeShapeType="1"/>
                </p:cNvSpPr>
                <p:nvPr/>
              </p:nvSpPr>
              <p:spPr bwMode="auto">
                <a:xfrm flipH="1">
                  <a:off x="2852" y="2971"/>
                  <a:ext cx="126" cy="119"/>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4" name="Group 1070"/>
              <p:cNvGrpSpPr/>
              <p:nvPr/>
            </p:nvGrpSpPr>
            <p:grpSpPr>
              <a:xfrm>
                <a:off x="555" y="1675"/>
                <a:ext cx="130" cy="201"/>
                <a:chOff x="750" y="2249"/>
                <a:chExt cx="133" cy="223"/>
              </a:xfrm>
            </p:grpSpPr>
            <p:sp>
              <p:nvSpPr>
                <p:cNvPr id="189" name="Line 1071"/>
                <p:cNvSpPr>
                  <a:spLocks noChangeShapeType="1"/>
                </p:cNvSpPr>
                <p:nvPr/>
              </p:nvSpPr>
              <p:spPr bwMode="auto">
                <a:xfrm>
                  <a:off x="750" y="2385"/>
                  <a:ext cx="31" cy="87"/>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90" name="Line 1072"/>
                <p:cNvSpPr>
                  <a:spLocks noChangeShapeType="1"/>
                </p:cNvSpPr>
                <p:nvPr/>
              </p:nvSpPr>
              <p:spPr bwMode="auto">
                <a:xfrm flipV="1">
                  <a:off x="781" y="2249"/>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5" name="Group 1073"/>
              <p:cNvGrpSpPr/>
              <p:nvPr/>
            </p:nvGrpSpPr>
            <p:grpSpPr>
              <a:xfrm>
                <a:off x="555" y="2043"/>
                <a:ext cx="130" cy="202"/>
                <a:chOff x="750" y="2612"/>
                <a:chExt cx="133" cy="223"/>
              </a:xfrm>
            </p:grpSpPr>
            <p:sp>
              <p:nvSpPr>
                <p:cNvPr id="187" name="Line 1074"/>
                <p:cNvSpPr>
                  <a:spLocks noChangeShapeType="1"/>
                </p:cNvSpPr>
                <p:nvPr/>
              </p:nvSpPr>
              <p:spPr bwMode="auto">
                <a:xfrm>
                  <a:off x="750" y="2749"/>
                  <a:ext cx="31"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88" name="Line 1075"/>
                <p:cNvSpPr>
                  <a:spLocks noChangeShapeType="1"/>
                </p:cNvSpPr>
                <p:nvPr/>
              </p:nvSpPr>
              <p:spPr bwMode="auto">
                <a:xfrm flipV="1">
                  <a:off x="781" y="2612"/>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6" name="Group 1076"/>
              <p:cNvGrpSpPr/>
              <p:nvPr/>
            </p:nvGrpSpPr>
            <p:grpSpPr>
              <a:xfrm>
                <a:off x="555" y="2420"/>
                <a:ext cx="130" cy="201"/>
                <a:chOff x="750" y="2920"/>
                <a:chExt cx="133" cy="222"/>
              </a:xfrm>
            </p:grpSpPr>
            <p:sp>
              <p:nvSpPr>
                <p:cNvPr id="185" name="Line 1077"/>
                <p:cNvSpPr>
                  <a:spLocks noChangeShapeType="1"/>
                </p:cNvSpPr>
                <p:nvPr/>
              </p:nvSpPr>
              <p:spPr bwMode="auto">
                <a:xfrm>
                  <a:off x="750" y="3056"/>
                  <a:ext cx="31"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86" name="Line 1078"/>
                <p:cNvSpPr>
                  <a:spLocks noChangeShapeType="1"/>
                </p:cNvSpPr>
                <p:nvPr/>
              </p:nvSpPr>
              <p:spPr bwMode="auto">
                <a:xfrm flipV="1">
                  <a:off x="781" y="2920"/>
                  <a:ext cx="102" cy="222"/>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7" name="Group 1079"/>
              <p:cNvGrpSpPr/>
              <p:nvPr/>
            </p:nvGrpSpPr>
            <p:grpSpPr>
              <a:xfrm>
                <a:off x="555" y="2784"/>
                <a:ext cx="130" cy="201"/>
                <a:chOff x="750" y="3203"/>
                <a:chExt cx="133" cy="223"/>
              </a:xfrm>
            </p:grpSpPr>
            <p:sp>
              <p:nvSpPr>
                <p:cNvPr id="183" name="Line 1080"/>
                <p:cNvSpPr>
                  <a:spLocks noChangeShapeType="1"/>
                </p:cNvSpPr>
                <p:nvPr/>
              </p:nvSpPr>
              <p:spPr bwMode="auto">
                <a:xfrm>
                  <a:off x="750" y="3342"/>
                  <a:ext cx="31"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84" name="Line 1081"/>
                <p:cNvSpPr>
                  <a:spLocks noChangeShapeType="1"/>
                </p:cNvSpPr>
                <p:nvPr/>
              </p:nvSpPr>
              <p:spPr bwMode="auto">
                <a:xfrm flipV="1">
                  <a:off x="781" y="3203"/>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8" name="Group 1082"/>
              <p:cNvGrpSpPr/>
              <p:nvPr/>
            </p:nvGrpSpPr>
            <p:grpSpPr>
              <a:xfrm>
                <a:off x="555" y="3138"/>
                <a:ext cx="130" cy="203"/>
                <a:chOff x="750" y="3520"/>
                <a:chExt cx="133" cy="224"/>
              </a:xfrm>
            </p:grpSpPr>
            <p:sp>
              <p:nvSpPr>
                <p:cNvPr id="181" name="Line 1083"/>
                <p:cNvSpPr>
                  <a:spLocks noChangeShapeType="1"/>
                </p:cNvSpPr>
                <p:nvPr/>
              </p:nvSpPr>
              <p:spPr bwMode="auto">
                <a:xfrm>
                  <a:off x="750" y="3659"/>
                  <a:ext cx="31"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82" name="Line 1084"/>
                <p:cNvSpPr>
                  <a:spLocks noChangeShapeType="1"/>
                </p:cNvSpPr>
                <p:nvPr/>
              </p:nvSpPr>
              <p:spPr bwMode="auto">
                <a:xfrm flipV="1">
                  <a:off x="781" y="3520"/>
                  <a:ext cx="102"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9" name="Group 1085"/>
              <p:cNvGrpSpPr/>
              <p:nvPr/>
            </p:nvGrpSpPr>
            <p:grpSpPr>
              <a:xfrm>
                <a:off x="1216" y="1295"/>
                <a:ext cx="132" cy="204"/>
                <a:chOff x="1356" y="1930"/>
                <a:chExt cx="136" cy="225"/>
              </a:xfrm>
            </p:grpSpPr>
            <p:sp>
              <p:nvSpPr>
                <p:cNvPr id="179" name="Line 1086"/>
                <p:cNvSpPr>
                  <a:spLocks noChangeShapeType="1"/>
                </p:cNvSpPr>
                <p:nvPr/>
              </p:nvSpPr>
              <p:spPr bwMode="auto">
                <a:xfrm>
                  <a:off x="1356" y="2069"/>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80" name="Line 1087"/>
                <p:cNvSpPr>
                  <a:spLocks noChangeShapeType="1"/>
                </p:cNvSpPr>
                <p:nvPr/>
              </p:nvSpPr>
              <p:spPr bwMode="auto">
                <a:xfrm flipV="1">
                  <a:off x="1388" y="1930"/>
                  <a:ext cx="104"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0" name="Group 1088"/>
              <p:cNvGrpSpPr/>
              <p:nvPr/>
            </p:nvGrpSpPr>
            <p:grpSpPr>
              <a:xfrm>
                <a:off x="1216" y="2043"/>
                <a:ext cx="132" cy="202"/>
                <a:chOff x="1356" y="2603"/>
                <a:chExt cx="136" cy="223"/>
              </a:xfrm>
            </p:grpSpPr>
            <p:sp>
              <p:nvSpPr>
                <p:cNvPr id="177" name="Line 1089"/>
                <p:cNvSpPr>
                  <a:spLocks noChangeShapeType="1"/>
                </p:cNvSpPr>
                <p:nvPr/>
              </p:nvSpPr>
              <p:spPr bwMode="auto">
                <a:xfrm>
                  <a:off x="1356" y="2740"/>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78" name="Line 1090"/>
                <p:cNvSpPr>
                  <a:spLocks noChangeShapeType="1"/>
                </p:cNvSpPr>
                <p:nvPr/>
              </p:nvSpPr>
              <p:spPr bwMode="auto">
                <a:xfrm flipV="1">
                  <a:off x="1388" y="2603"/>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1" name="Group 1091"/>
              <p:cNvGrpSpPr/>
              <p:nvPr/>
            </p:nvGrpSpPr>
            <p:grpSpPr>
              <a:xfrm>
                <a:off x="1216" y="2414"/>
                <a:ext cx="132" cy="200"/>
                <a:chOff x="1356" y="2911"/>
                <a:chExt cx="136" cy="222"/>
              </a:xfrm>
            </p:grpSpPr>
            <p:sp>
              <p:nvSpPr>
                <p:cNvPr id="175" name="Line 1092"/>
                <p:cNvSpPr>
                  <a:spLocks noChangeShapeType="1"/>
                </p:cNvSpPr>
                <p:nvPr/>
              </p:nvSpPr>
              <p:spPr bwMode="auto">
                <a:xfrm>
                  <a:off x="1356" y="3048"/>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76" name="Line 1093"/>
                <p:cNvSpPr>
                  <a:spLocks noChangeShapeType="1"/>
                </p:cNvSpPr>
                <p:nvPr/>
              </p:nvSpPr>
              <p:spPr bwMode="auto">
                <a:xfrm flipV="1">
                  <a:off x="1388" y="2911"/>
                  <a:ext cx="104" cy="222"/>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2" name="Group 1094"/>
              <p:cNvGrpSpPr/>
              <p:nvPr/>
            </p:nvGrpSpPr>
            <p:grpSpPr>
              <a:xfrm>
                <a:off x="1216" y="2783"/>
                <a:ext cx="132" cy="202"/>
                <a:chOff x="1356" y="3214"/>
                <a:chExt cx="136" cy="223"/>
              </a:xfrm>
            </p:grpSpPr>
            <p:sp>
              <p:nvSpPr>
                <p:cNvPr id="173" name="Line 1095"/>
                <p:cNvSpPr>
                  <a:spLocks noChangeShapeType="1"/>
                </p:cNvSpPr>
                <p:nvPr/>
              </p:nvSpPr>
              <p:spPr bwMode="auto">
                <a:xfrm>
                  <a:off x="1356" y="3354"/>
                  <a:ext cx="32" cy="8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74" name="Line 1096"/>
                <p:cNvSpPr>
                  <a:spLocks noChangeShapeType="1"/>
                </p:cNvSpPr>
                <p:nvPr/>
              </p:nvSpPr>
              <p:spPr bwMode="auto">
                <a:xfrm flipV="1">
                  <a:off x="1388" y="3214"/>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3" name="Group 1097"/>
              <p:cNvGrpSpPr/>
              <p:nvPr/>
            </p:nvGrpSpPr>
            <p:grpSpPr>
              <a:xfrm>
                <a:off x="1216" y="3138"/>
                <a:ext cx="132" cy="203"/>
                <a:chOff x="1356" y="3538"/>
                <a:chExt cx="136" cy="224"/>
              </a:xfrm>
            </p:grpSpPr>
            <p:sp>
              <p:nvSpPr>
                <p:cNvPr id="171" name="Line 1098"/>
                <p:cNvSpPr>
                  <a:spLocks noChangeShapeType="1"/>
                </p:cNvSpPr>
                <p:nvPr/>
              </p:nvSpPr>
              <p:spPr bwMode="auto">
                <a:xfrm>
                  <a:off x="1356" y="3677"/>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72" name="Line 1099"/>
                <p:cNvSpPr>
                  <a:spLocks noChangeShapeType="1"/>
                </p:cNvSpPr>
                <p:nvPr/>
              </p:nvSpPr>
              <p:spPr bwMode="auto">
                <a:xfrm flipV="1">
                  <a:off x="1388" y="3538"/>
                  <a:ext cx="104"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4" name="Group 1100"/>
              <p:cNvGrpSpPr/>
              <p:nvPr/>
            </p:nvGrpSpPr>
            <p:grpSpPr>
              <a:xfrm>
                <a:off x="1879" y="1301"/>
                <a:ext cx="130" cy="204"/>
                <a:chOff x="2081" y="1939"/>
                <a:chExt cx="133" cy="225"/>
              </a:xfrm>
            </p:grpSpPr>
            <p:sp>
              <p:nvSpPr>
                <p:cNvPr id="169" name="Line 1101"/>
                <p:cNvSpPr>
                  <a:spLocks noChangeShapeType="1"/>
                </p:cNvSpPr>
                <p:nvPr/>
              </p:nvSpPr>
              <p:spPr bwMode="auto">
                <a:xfrm>
                  <a:off x="2081" y="2078"/>
                  <a:ext cx="30"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70" name="Line 1102"/>
                <p:cNvSpPr>
                  <a:spLocks noChangeShapeType="1"/>
                </p:cNvSpPr>
                <p:nvPr/>
              </p:nvSpPr>
              <p:spPr bwMode="auto">
                <a:xfrm flipV="1">
                  <a:off x="2111" y="1939"/>
                  <a:ext cx="103"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5" name="Group 1103"/>
              <p:cNvGrpSpPr/>
              <p:nvPr/>
            </p:nvGrpSpPr>
            <p:grpSpPr>
              <a:xfrm>
                <a:off x="1879" y="1675"/>
                <a:ext cx="130" cy="201"/>
                <a:chOff x="2095" y="2249"/>
                <a:chExt cx="134" cy="223"/>
              </a:xfrm>
            </p:grpSpPr>
            <p:sp>
              <p:nvSpPr>
                <p:cNvPr id="167" name="Line 1104"/>
                <p:cNvSpPr>
                  <a:spLocks noChangeShapeType="1"/>
                </p:cNvSpPr>
                <p:nvPr/>
              </p:nvSpPr>
              <p:spPr bwMode="auto">
                <a:xfrm>
                  <a:off x="2095" y="2385"/>
                  <a:ext cx="32" cy="87"/>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68" name="Line 1105"/>
                <p:cNvSpPr>
                  <a:spLocks noChangeShapeType="1"/>
                </p:cNvSpPr>
                <p:nvPr/>
              </p:nvSpPr>
              <p:spPr bwMode="auto">
                <a:xfrm flipV="1">
                  <a:off x="2127" y="2249"/>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6" name="Group 1106"/>
              <p:cNvGrpSpPr/>
              <p:nvPr/>
            </p:nvGrpSpPr>
            <p:grpSpPr>
              <a:xfrm>
                <a:off x="1879" y="2420"/>
                <a:ext cx="130" cy="201"/>
                <a:chOff x="2095" y="2920"/>
                <a:chExt cx="134" cy="222"/>
              </a:xfrm>
            </p:grpSpPr>
            <p:sp>
              <p:nvSpPr>
                <p:cNvPr id="165" name="Line 1107"/>
                <p:cNvSpPr>
                  <a:spLocks noChangeShapeType="1"/>
                </p:cNvSpPr>
                <p:nvPr/>
              </p:nvSpPr>
              <p:spPr bwMode="auto">
                <a:xfrm>
                  <a:off x="2095" y="3056"/>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66" name="Line 1108"/>
                <p:cNvSpPr>
                  <a:spLocks noChangeShapeType="1"/>
                </p:cNvSpPr>
                <p:nvPr/>
              </p:nvSpPr>
              <p:spPr bwMode="auto">
                <a:xfrm flipV="1">
                  <a:off x="2127" y="2920"/>
                  <a:ext cx="102" cy="222"/>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7" name="Group 1109"/>
              <p:cNvGrpSpPr/>
              <p:nvPr/>
            </p:nvGrpSpPr>
            <p:grpSpPr>
              <a:xfrm>
                <a:off x="1879" y="2784"/>
                <a:ext cx="130" cy="199"/>
                <a:chOff x="2095" y="3214"/>
                <a:chExt cx="134" cy="221"/>
              </a:xfrm>
            </p:grpSpPr>
            <p:sp>
              <p:nvSpPr>
                <p:cNvPr id="163" name="Line 1110"/>
                <p:cNvSpPr>
                  <a:spLocks noChangeShapeType="1"/>
                </p:cNvSpPr>
                <p:nvPr/>
              </p:nvSpPr>
              <p:spPr bwMode="auto">
                <a:xfrm>
                  <a:off x="2095" y="3351"/>
                  <a:ext cx="32"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64" name="Line 1111"/>
                <p:cNvSpPr>
                  <a:spLocks noChangeShapeType="1"/>
                </p:cNvSpPr>
                <p:nvPr/>
              </p:nvSpPr>
              <p:spPr bwMode="auto">
                <a:xfrm flipV="1">
                  <a:off x="2127" y="3214"/>
                  <a:ext cx="102" cy="221"/>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8" name="Group 1112"/>
              <p:cNvGrpSpPr/>
              <p:nvPr/>
            </p:nvGrpSpPr>
            <p:grpSpPr>
              <a:xfrm>
                <a:off x="1878" y="3138"/>
                <a:ext cx="133" cy="203"/>
                <a:chOff x="2064" y="3547"/>
                <a:chExt cx="135" cy="224"/>
              </a:xfrm>
            </p:grpSpPr>
            <p:sp>
              <p:nvSpPr>
                <p:cNvPr id="161" name="Line 1113"/>
                <p:cNvSpPr>
                  <a:spLocks noChangeShapeType="1"/>
                </p:cNvSpPr>
                <p:nvPr/>
              </p:nvSpPr>
              <p:spPr bwMode="auto">
                <a:xfrm>
                  <a:off x="2064" y="3686"/>
                  <a:ext cx="31"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62" name="Line 1114"/>
                <p:cNvSpPr>
                  <a:spLocks noChangeShapeType="1"/>
                </p:cNvSpPr>
                <p:nvPr/>
              </p:nvSpPr>
              <p:spPr bwMode="auto">
                <a:xfrm flipV="1">
                  <a:off x="2095" y="3547"/>
                  <a:ext cx="104"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9" name="Group 1115"/>
              <p:cNvGrpSpPr/>
              <p:nvPr/>
            </p:nvGrpSpPr>
            <p:grpSpPr>
              <a:xfrm>
                <a:off x="2567" y="1310"/>
                <a:ext cx="130" cy="204"/>
                <a:chOff x="2885" y="1939"/>
                <a:chExt cx="133" cy="225"/>
              </a:xfrm>
            </p:grpSpPr>
            <p:sp>
              <p:nvSpPr>
                <p:cNvPr id="159" name="Line 1116"/>
                <p:cNvSpPr>
                  <a:spLocks noChangeShapeType="1"/>
                </p:cNvSpPr>
                <p:nvPr/>
              </p:nvSpPr>
              <p:spPr bwMode="auto">
                <a:xfrm>
                  <a:off x="2885" y="2078"/>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60" name="Line 1117"/>
                <p:cNvSpPr>
                  <a:spLocks noChangeShapeType="1"/>
                </p:cNvSpPr>
                <p:nvPr/>
              </p:nvSpPr>
              <p:spPr bwMode="auto">
                <a:xfrm flipV="1">
                  <a:off x="2917" y="1939"/>
                  <a:ext cx="101"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0" name="Group 1118"/>
              <p:cNvGrpSpPr/>
              <p:nvPr/>
            </p:nvGrpSpPr>
            <p:grpSpPr>
              <a:xfrm>
                <a:off x="2567" y="1676"/>
                <a:ext cx="130" cy="200"/>
                <a:chOff x="2885" y="2249"/>
                <a:chExt cx="133" cy="223"/>
              </a:xfrm>
            </p:grpSpPr>
            <p:sp>
              <p:nvSpPr>
                <p:cNvPr id="157" name="Line 1119"/>
                <p:cNvSpPr>
                  <a:spLocks noChangeShapeType="1"/>
                </p:cNvSpPr>
                <p:nvPr/>
              </p:nvSpPr>
              <p:spPr bwMode="auto">
                <a:xfrm>
                  <a:off x="2885" y="2386"/>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58" name="Line 1120"/>
                <p:cNvSpPr>
                  <a:spLocks noChangeShapeType="1"/>
                </p:cNvSpPr>
                <p:nvPr/>
              </p:nvSpPr>
              <p:spPr bwMode="auto">
                <a:xfrm flipV="1">
                  <a:off x="2917" y="2249"/>
                  <a:ext cx="101"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1" name="Group 1121"/>
              <p:cNvGrpSpPr/>
              <p:nvPr/>
            </p:nvGrpSpPr>
            <p:grpSpPr>
              <a:xfrm>
                <a:off x="2567" y="2038"/>
                <a:ext cx="130" cy="214"/>
                <a:chOff x="2885" y="2599"/>
                <a:chExt cx="133" cy="236"/>
              </a:xfrm>
            </p:grpSpPr>
            <p:sp>
              <p:nvSpPr>
                <p:cNvPr id="155" name="Line 1122"/>
                <p:cNvSpPr>
                  <a:spLocks noChangeShapeType="1"/>
                </p:cNvSpPr>
                <p:nvPr/>
              </p:nvSpPr>
              <p:spPr bwMode="auto">
                <a:xfrm>
                  <a:off x="2885" y="2746"/>
                  <a:ext cx="32" cy="89"/>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56" name="Line 1123"/>
                <p:cNvSpPr>
                  <a:spLocks noChangeShapeType="1"/>
                </p:cNvSpPr>
                <p:nvPr/>
              </p:nvSpPr>
              <p:spPr bwMode="auto">
                <a:xfrm flipV="1">
                  <a:off x="2917" y="2599"/>
                  <a:ext cx="101" cy="23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2" name="Group 1124"/>
              <p:cNvGrpSpPr/>
              <p:nvPr/>
            </p:nvGrpSpPr>
            <p:grpSpPr>
              <a:xfrm>
                <a:off x="2567" y="2784"/>
                <a:ext cx="130" cy="199"/>
                <a:chOff x="2885" y="3214"/>
                <a:chExt cx="133" cy="221"/>
              </a:xfrm>
            </p:grpSpPr>
            <p:sp>
              <p:nvSpPr>
                <p:cNvPr id="153" name="Line 1125"/>
                <p:cNvSpPr>
                  <a:spLocks noChangeShapeType="1"/>
                </p:cNvSpPr>
                <p:nvPr/>
              </p:nvSpPr>
              <p:spPr bwMode="auto">
                <a:xfrm>
                  <a:off x="2885" y="3351"/>
                  <a:ext cx="32"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54" name="Line 1126"/>
                <p:cNvSpPr>
                  <a:spLocks noChangeShapeType="1"/>
                </p:cNvSpPr>
                <p:nvPr/>
              </p:nvSpPr>
              <p:spPr bwMode="auto">
                <a:xfrm flipV="1">
                  <a:off x="2917" y="3214"/>
                  <a:ext cx="101" cy="221"/>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3" name="Group 1127"/>
              <p:cNvGrpSpPr/>
              <p:nvPr/>
            </p:nvGrpSpPr>
            <p:grpSpPr>
              <a:xfrm>
                <a:off x="2567" y="3138"/>
                <a:ext cx="130" cy="203"/>
                <a:chOff x="2885" y="3547"/>
                <a:chExt cx="133" cy="224"/>
              </a:xfrm>
            </p:grpSpPr>
            <p:sp>
              <p:nvSpPr>
                <p:cNvPr id="151" name="Line 1128"/>
                <p:cNvSpPr>
                  <a:spLocks noChangeShapeType="1"/>
                </p:cNvSpPr>
                <p:nvPr/>
              </p:nvSpPr>
              <p:spPr bwMode="auto">
                <a:xfrm>
                  <a:off x="2885" y="3686"/>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52" name="Line 1129"/>
                <p:cNvSpPr>
                  <a:spLocks noChangeShapeType="1"/>
                </p:cNvSpPr>
                <p:nvPr/>
              </p:nvSpPr>
              <p:spPr bwMode="auto">
                <a:xfrm flipV="1">
                  <a:off x="2917" y="3547"/>
                  <a:ext cx="101"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4" name="Group 1130"/>
              <p:cNvGrpSpPr/>
              <p:nvPr/>
            </p:nvGrpSpPr>
            <p:grpSpPr>
              <a:xfrm>
                <a:off x="3235" y="1301"/>
                <a:ext cx="132" cy="204"/>
                <a:chOff x="3692" y="1939"/>
                <a:chExt cx="135" cy="225"/>
              </a:xfrm>
            </p:grpSpPr>
            <p:sp>
              <p:nvSpPr>
                <p:cNvPr id="149" name="Line 1131"/>
                <p:cNvSpPr>
                  <a:spLocks noChangeShapeType="1"/>
                </p:cNvSpPr>
                <p:nvPr/>
              </p:nvSpPr>
              <p:spPr bwMode="auto">
                <a:xfrm>
                  <a:off x="3692" y="2078"/>
                  <a:ext cx="30"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50" name="Line 1132"/>
                <p:cNvSpPr>
                  <a:spLocks noChangeShapeType="1"/>
                </p:cNvSpPr>
                <p:nvPr/>
              </p:nvSpPr>
              <p:spPr bwMode="auto">
                <a:xfrm flipV="1">
                  <a:off x="3722" y="1939"/>
                  <a:ext cx="105"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5" name="Group 1133"/>
              <p:cNvGrpSpPr/>
              <p:nvPr/>
            </p:nvGrpSpPr>
            <p:grpSpPr>
              <a:xfrm>
                <a:off x="3235" y="1675"/>
                <a:ext cx="132" cy="201"/>
                <a:chOff x="3692" y="2249"/>
                <a:chExt cx="135" cy="223"/>
              </a:xfrm>
            </p:grpSpPr>
            <p:sp>
              <p:nvSpPr>
                <p:cNvPr id="147" name="Line 1134"/>
                <p:cNvSpPr>
                  <a:spLocks noChangeShapeType="1"/>
                </p:cNvSpPr>
                <p:nvPr/>
              </p:nvSpPr>
              <p:spPr bwMode="auto">
                <a:xfrm>
                  <a:off x="3692" y="2385"/>
                  <a:ext cx="30" cy="87"/>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48" name="Line 1135"/>
                <p:cNvSpPr>
                  <a:spLocks noChangeShapeType="1"/>
                </p:cNvSpPr>
                <p:nvPr/>
              </p:nvSpPr>
              <p:spPr bwMode="auto">
                <a:xfrm flipV="1">
                  <a:off x="3722" y="2249"/>
                  <a:ext cx="105"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6" name="Group 1136"/>
              <p:cNvGrpSpPr/>
              <p:nvPr/>
            </p:nvGrpSpPr>
            <p:grpSpPr>
              <a:xfrm>
                <a:off x="3235" y="2043"/>
                <a:ext cx="132" cy="202"/>
                <a:chOff x="3692" y="2612"/>
                <a:chExt cx="135" cy="223"/>
              </a:xfrm>
            </p:grpSpPr>
            <p:sp>
              <p:nvSpPr>
                <p:cNvPr id="145" name="Line 1137"/>
                <p:cNvSpPr>
                  <a:spLocks noChangeShapeType="1"/>
                </p:cNvSpPr>
                <p:nvPr/>
              </p:nvSpPr>
              <p:spPr bwMode="auto">
                <a:xfrm>
                  <a:off x="3692" y="2749"/>
                  <a:ext cx="30"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46" name="Line 1138"/>
                <p:cNvSpPr>
                  <a:spLocks noChangeShapeType="1"/>
                </p:cNvSpPr>
                <p:nvPr/>
              </p:nvSpPr>
              <p:spPr bwMode="auto">
                <a:xfrm flipV="1">
                  <a:off x="3722" y="2612"/>
                  <a:ext cx="105"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7" name="Group 1139"/>
              <p:cNvGrpSpPr/>
              <p:nvPr/>
            </p:nvGrpSpPr>
            <p:grpSpPr>
              <a:xfrm>
                <a:off x="3235" y="2404"/>
                <a:ext cx="132" cy="203"/>
                <a:chOff x="3692" y="2897"/>
                <a:chExt cx="135" cy="224"/>
              </a:xfrm>
            </p:grpSpPr>
            <p:sp>
              <p:nvSpPr>
                <p:cNvPr id="143" name="Line 1140"/>
                <p:cNvSpPr>
                  <a:spLocks noChangeShapeType="1"/>
                </p:cNvSpPr>
                <p:nvPr/>
              </p:nvSpPr>
              <p:spPr bwMode="auto">
                <a:xfrm>
                  <a:off x="3692" y="3036"/>
                  <a:ext cx="30"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44" name="Line 1141"/>
                <p:cNvSpPr>
                  <a:spLocks noChangeShapeType="1"/>
                </p:cNvSpPr>
                <p:nvPr/>
              </p:nvSpPr>
              <p:spPr bwMode="auto">
                <a:xfrm flipV="1">
                  <a:off x="3722" y="2897"/>
                  <a:ext cx="105"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8" name="Group 1142"/>
              <p:cNvGrpSpPr/>
              <p:nvPr/>
            </p:nvGrpSpPr>
            <p:grpSpPr>
              <a:xfrm>
                <a:off x="3235" y="3138"/>
                <a:ext cx="132" cy="203"/>
                <a:chOff x="3692" y="3547"/>
                <a:chExt cx="135" cy="224"/>
              </a:xfrm>
            </p:grpSpPr>
            <p:sp>
              <p:nvSpPr>
                <p:cNvPr id="141" name="Line 1143"/>
                <p:cNvSpPr>
                  <a:spLocks noChangeShapeType="1"/>
                </p:cNvSpPr>
                <p:nvPr/>
              </p:nvSpPr>
              <p:spPr bwMode="auto">
                <a:xfrm>
                  <a:off x="3692" y="3686"/>
                  <a:ext cx="30"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42" name="Line 1144"/>
                <p:cNvSpPr>
                  <a:spLocks noChangeShapeType="1"/>
                </p:cNvSpPr>
                <p:nvPr/>
              </p:nvSpPr>
              <p:spPr bwMode="auto">
                <a:xfrm flipV="1">
                  <a:off x="3722" y="3547"/>
                  <a:ext cx="105"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9" name="Group 1145"/>
              <p:cNvGrpSpPr/>
              <p:nvPr/>
            </p:nvGrpSpPr>
            <p:grpSpPr>
              <a:xfrm>
                <a:off x="3204" y="2810"/>
                <a:ext cx="146" cy="616"/>
                <a:chOff x="3645" y="3251"/>
                <a:chExt cx="148" cy="686"/>
              </a:xfrm>
            </p:grpSpPr>
            <p:sp>
              <p:nvSpPr>
                <p:cNvPr id="139" name="Oval 1146"/>
                <p:cNvSpPr>
                  <a:spLocks noChangeArrowheads="1"/>
                </p:cNvSpPr>
                <p:nvPr/>
              </p:nvSpPr>
              <p:spPr bwMode="auto">
                <a:xfrm>
                  <a:off x="3645" y="3251"/>
                  <a:ext cx="33" cy="686"/>
                </a:xfrm>
                <a:prstGeom prst="ellipse">
                  <a:avLst/>
                </a:prstGeom>
                <a:noFill/>
                <a:ln w="25400">
                  <a:solidFill>
                    <a:srgbClr val="CF0E3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ea typeface="宋体" pitchFamily="2" charset="-122"/>
                  </a:endParaRPr>
                </a:p>
              </p:txBody>
            </p:sp>
            <p:sp>
              <p:nvSpPr>
                <p:cNvPr id="140" name="Line 1147"/>
                <p:cNvSpPr>
                  <a:spLocks noChangeShapeType="1"/>
                </p:cNvSpPr>
                <p:nvPr/>
              </p:nvSpPr>
              <p:spPr bwMode="auto">
                <a:xfrm flipH="1">
                  <a:off x="3670" y="3277"/>
                  <a:ext cx="123" cy="117"/>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0" name="Group 1148"/>
              <p:cNvGrpSpPr/>
              <p:nvPr/>
            </p:nvGrpSpPr>
            <p:grpSpPr>
              <a:xfrm>
                <a:off x="4316" y="1753"/>
                <a:ext cx="126" cy="47"/>
                <a:chOff x="4871" y="2408"/>
                <a:chExt cx="93" cy="53"/>
              </a:xfrm>
            </p:grpSpPr>
            <p:sp>
              <p:nvSpPr>
                <p:cNvPr id="137" name="Line 1149"/>
                <p:cNvSpPr>
                  <a:spLocks noChangeShapeType="1"/>
                </p:cNvSpPr>
                <p:nvPr/>
              </p:nvSpPr>
              <p:spPr bwMode="auto">
                <a:xfrm>
                  <a:off x="4871" y="2408"/>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38" name="Line 1150"/>
                <p:cNvSpPr>
                  <a:spLocks noChangeShapeType="1"/>
                </p:cNvSpPr>
                <p:nvPr/>
              </p:nvSpPr>
              <p:spPr bwMode="auto">
                <a:xfrm>
                  <a:off x="4871" y="2461"/>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1" name="Group 1151"/>
              <p:cNvGrpSpPr/>
              <p:nvPr/>
            </p:nvGrpSpPr>
            <p:grpSpPr>
              <a:xfrm>
                <a:off x="4316" y="3215"/>
                <a:ext cx="126" cy="50"/>
                <a:chOff x="4871" y="3600"/>
                <a:chExt cx="93" cy="55"/>
              </a:xfrm>
            </p:grpSpPr>
            <p:sp>
              <p:nvSpPr>
                <p:cNvPr id="135" name="Line 1152"/>
                <p:cNvSpPr>
                  <a:spLocks noChangeShapeType="1"/>
                </p:cNvSpPr>
                <p:nvPr/>
              </p:nvSpPr>
              <p:spPr bwMode="auto">
                <a:xfrm>
                  <a:off x="4871" y="3600"/>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36" name="Line 1153"/>
                <p:cNvSpPr>
                  <a:spLocks noChangeShapeType="1"/>
                </p:cNvSpPr>
                <p:nvPr/>
              </p:nvSpPr>
              <p:spPr bwMode="auto">
                <a:xfrm>
                  <a:off x="4871" y="3655"/>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2" name="Group 1154"/>
              <p:cNvGrpSpPr/>
              <p:nvPr/>
            </p:nvGrpSpPr>
            <p:grpSpPr>
              <a:xfrm>
                <a:off x="4316" y="2861"/>
                <a:ext cx="126" cy="46"/>
                <a:chOff x="4871" y="3302"/>
                <a:chExt cx="93" cy="53"/>
              </a:xfrm>
            </p:grpSpPr>
            <p:sp>
              <p:nvSpPr>
                <p:cNvPr id="133" name="Line 1155"/>
                <p:cNvSpPr>
                  <a:spLocks noChangeShapeType="1"/>
                </p:cNvSpPr>
                <p:nvPr/>
              </p:nvSpPr>
              <p:spPr bwMode="auto">
                <a:xfrm>
                  <a:off x="4871" y="3302"/>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34" name="Line 1156"/>
                <p:cNvSpPr>
                  <a:spLocks noChangeShapeType="1"/>
                </p:cNvSpPr>
                <p:nvPr/>
              </p:nvSpPr>
              <p:spPr bwMode="auto">
                <a:xfrm>
                  <a:off x="4871" y="3355"/>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3" name="Group 1157"/>
              <p:cNvGrpSpPr/>
              <p:nvPr/>
            </p:nvGrpSpPr>
            <p:grpSpPr>
              <a:xfrm>
                <a:off x="4316" y="2119"/>
                <a:ext cx="126" cy="51"/>
                <a:chOff x="4871" y="2684"/>
                <a:chExt cx="93" cy="55"/>
              </a:xfrm>
            </p:grpSpPr>
            <p:sp>
              <p:nvSpPr>
                <p:cNvPr id="131" name="Line 1158"/>
                <p:cNvSpPr>
                  <a:spLocks noChangeShapeType="1"/>
                </p:cNvSpPr>
                <p:nvPr/>
              </p:nvSpPr>
              <p:spPr bwMode="auto">
                <a:xfrm>
                  <a:off x="4871" y="2684"/>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32" name="Line 1159"/>
                <p:cNvSpPr>
                  <a:spLocks noChangeShapeType="1"/>
                </p:cNvSpPr>
                <p:nvPr/>
              </p:nvSpPr>
              <p:spPr bwMode="auto">
                <a:xfrm>
                  <a:off x="4871" y="2739"/>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4" name="Group 1160"/>
              <p:cNvGrpSpPr/>
              <p:nvPr/>
            </p:nvGrpSpPr>
            <p:grpSpPr>
              <a:xfrm>
                <a:off x="4316" y="1379"/>
                <a:ext cx="126" cy="46"/>
                <a:chOff x="4871" y="2102"/>
                <a:chExt cx="93" cy="51"/>
              </a:xfrm>
            </p:grpSpPr>
            <p:sp>
              <p:nvSpPr>
                <p:cNvPr id="129" name="Line 1161"/>
                <p:cNvSpPr>
                  <a:spLocks noChangeShapeType="1"/>
                </p:cNvSpPr>
                <p:nvPr/>
              </p:nvSpPr>
              <p:spPr bwMode="auto">
                <a:xfrm>
                  <a:off x="4871" y="2102"/>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30" name="Line 1162"/>
                <p:cNvSpPr>
                  <a:spLocks noChangeShapeType="1"/>
                </p:cNvSpPr>
                <p:nvPr/>
              </p:nvSpPr>
              <p:spPr bwMode="auto">
                <a:xfrm>
                  <a:off x="4871" y="2153"/>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sp>
            <p:nvSpPr>
              <p:cNvPr id="75" name="Rectangle 1163"/>
              <p:cNvSpPr>
                <a:spLocks noChangeArrowheads="1"/>
              </p:cNvSpPr>
              <p:nvPr/>
            </p:nvSpPr>
            <p:spPr bwMode="auto">
              <a:xfrm>
                <a:off x="3656" y="857"/>
                <a:ext cx="743"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30275">
                  <a:lnSpc>
                    <a:spcPct val="90000"/>
                  </a:lnSpc>
                </a:pPr>
                <a:r>
                  <a:rPr lang="zh-CN" altLang="en-US" sz="1500">
                    <a:ln w="0"/>
                    <a:latin typeface="微软雅黑" panose="020b0503020204020204" pitchFamily="34" charset="-122"/>
                    <a:ea typeface="微软雅黑" panose="020b0503020204020204" pitchFamily="34" charset="-122"/>
                  </a:rPr>
                  <a:t>绩效评估</a:t>
                </a:r>
              </a:p>
            </p:txBody>
          </p:sp>
          <p:grpSp>
            <p:nvGrpSpPr>
              <p:cNvPr id="76" name="Group 1164"/>
              <p:cNvGrpSpPr/>
              <p:nvPr/>
            </p:nvGrpSpPr>
            <p:grpSpPr>
              <a:xfrm>
                <a:off x="3679" y="898"/>
                <a:ext cx="72" cy="75"/>
                <a:chOff x="4124" y="1643"/>
                <a:chExt cx="73" cy="84"/>
              </a:xfrm>
            </p:grpSpPr>
            <p:sp>
              <p:nvSpPr>
                <p:cNvPr id="127" name="Line 1165"/>
                <p:cNvSpPr>
                  <a:spLocks noChangeShapeType="1"/>
                </p:cNvSpPr>
                <p:nvPr/>
              </p:nvSpPr>
              <p:spPr bwMode="auto">
                <a:xfrm>
                  <a:off x="4124" y="1673"/>
                  <a:ext cx="7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28" name="Line 1166"/>
                <p:cNvSpPr>
                  <a:spLocks noChangeShapeType="1"/>
                </p:cNvSpPr>
                <p:nvPr/>
              </p:nvSpPr>
              <p:spPr bwMode="auto">
                <a:xfrm flipH="1" flipV="1">
                  <a:off x="4160" y="1643"/>
                  <a:ext cx="0"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7" name="Group 1167"/>
              <p:cNvGrpSpPr/>
              <p:nvPr/>
            </p:nvGrpSpPr>
            <p:grpSpPr>
              <a:xfrm>
                <a:off x="3922" y="1301"/>
                <a:ext cx="130" cy="204"/>
                <a:chOff x="4485" y="1939"/>
                <a:chExt cx="133" cy="225"/>
              </a:xfrm>
            </p:grpSpPr>
            <p:sp>
              <p:nvSpPr>
                <p:cNvPr id="125" name="Line 1168"/>
                <p:cNvSpPr>
                  <a:spLocks noChangeShapeType="1"/>
                </p:cNvSpPr>
                <p:nvPr/>
              </p:nvSpPr>
              <p:spPr bwMode="auto">
                <a:xfrm>
                  <a:off x="4485" y="2078"/>
                  <a:ext cx="29"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26" name="Line 1169"/>
                <p:cNvSpPr>
                  <a:spLocks noChangeShapeType="1"/>
                </p:cNvSpPr>
                <p:nvPr/>
              </p:nvSpPr>
              <p:spPr bwMode="auto">
                <a:xfrm flipV="1">
                  <a:off x="4514" y="1939"/>
                  <a:ext cx="104"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8" name="Group 1170"/>
              <p:cNvGrpSpPr/>
              <p:nvPr/>
            </p:nvGrpSpPr>
            <p:grpSpPr>
              <a:xfrm>
                <a:off x="3922" y="1675"/>
                <a:ext cx="130" cy="201"/>
                <a:chOff x="4485" y="2249"/>
                <a:chExt cx="133" cy="223"/>
              </a:xfrm>
            </p:grpSpPr>
            <p:sp>
              <p:nvSpPr>
                <p:cNvPr id="123" name="Line 1171"/>
                <p:cNvSpPr>
                  <a:spLocks noChangeShapeType="1"/>
                </p:cNvSpPr>
                <p:nvPr/>
              </p:nvSpPr>
              <p:spPr bwMode="auto">
                <a:xfrm>
                  <a:off x="4485" y="2385"/>
                  <a:ext cx="29" cy="87"/>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24" name="Line 1172"/>
                <p:cNvSpPr>
                  <a:spLocks noChangeShapeType="1"/>
                </p:cNvSpPr>
                <p:nvPr/>
              </p:nvSpPr>
              <p:spPr bwMode="auto">
                <a:xfrm flipV="1">
                  <a:off x="4514" y="2249"/>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9" name="Group 1173"/>
              <p:cNvGrpSpPr/>
              <p:nvPr/>
            </p:nvGrpSpPr>
            <p:grpSpPr>
              <a:xfrm>
                <a:off x="3922" y="2043"/>
                <a:ext cx="130" cy="202"/>
                <a:chOff x="4485" y="2612"/>
                <a:chExt cx="133" cy="223"/>
              </a:xfrm>
            </p:grpSpPr>
            <p:sp>
              <p:nvSpPr>
                <p:cNvPr id="121" name="Line 1174"/>
                <p:cNvSpPr>
                  <a:spLocks noChangeShapeType="1"/>
                </p:cNvSpPr>
                <p:nvPr/>
              </p:nvSpPr>
              <p:spPr bwMode="auto">
                <a:xfrm>
                  <a:off x="4485" y="2749"/>
                  <a:ext cx="29"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22" name="Line 1175"/>
                <p:cNvSpPr>
                  <a:spLocks noChangeShapeType="1"/>
                </p:cNvSpPr>
                <p:nvPr/>
              </p:nvSpPr>
              <p:spPr bwMode="auto">
                <a:xfrm flipV="1">
                  <a:off x="4514" y="2612"/>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0" name="Group 1176"/>
              <p:cNvGrpSpPr/>
              <p:nvPr/>
            </p:nvGrpSpPr>
            <p:grpSpPr>
              <a:xfrm>
                <a:off x="3922" y="2404"/>
                <a:ext cx="130" cy="203"/>
                <a:chOff x="4485" y="2897"/>
                <a:chExt cx="133" cy="224"/>
              </a:xfrm>
            </p:grpSpPr>
            <p:sp>
              <p:nvSpPr>
                <p:cNvPr id="119" name="Line 1177"/>
                <p:cNvSpPr>
                  <a:spLocks noChangeShapeType="1"/>
                </p:cNvSpPr>
                <p:nvPr/>
              </p:nvSpPr>
              <p:spPr bwMode="auto">
                <a:xfrm>
                  <a:off x="4485" y="3036"/>
                  <a:ext cx="29"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20" name="Line 1178"/>
                <p:cNvSpPr>
                  <a:spLocks noChangeShapeType="1"/>
                </p:cNvSpPr>
                <p:nvPr/>
              </p:nvSpPr>
              <p:spPr bwMode="auto">
                <a:xfrm flipV="1">
                  <a:off x="4514" y="2897"/>
                  <a:ext cx="104"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1" name="Group 1179"/>
              <p:cNvGrpSpPr/>
              <p:nvPr/>
            </p:nvGrpSpPr>
            <p:grpSpPr>
              <a:xfrm>
                <a:off x="3922" y="2784"/>
                <a:ext cx="130" cy="199"/>
                <a:chOff x="4485" y="3214"/>
                <a:chExt cx="133" cy="221"/>
              </a:xfrm>
            </p:grpSpPr>
            <p:sp>
              <p:nvSpPr>
                <p:cNvPr id="117" name="Line 1180"/>
                <p:cNvSpPr>
                  <a:spLocks noChangeShapeType="1"/>
                </p:cNvSpPr>
                <p:nvPr/>
              </p:nvSpPr>
              <p:spPr bwMode="auto">
                <a:xfrm>
                  <a:off x="4485" y="3351"/>
                  <a:ext cx="29"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18" name="Line 1181"/>
                <p:cNvSpPr>
                  <a:spLocks noChangeShapeType="1"/>
                </p:cNvSpPr>
                <p:nvPr/>
              </p:nvSpPr>
              <p:spPr bwMode="auto">
                <a:xfrm flipV="1">
                  <a:off x="4514" y="3214"/>
                  <a:ext cx="104" cy="221"/>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2" name="Group 1182"/>
              <p:cNvGrpSpPr/>
              <p:nvPr/>
            </p:nvGrpSpPr>
            <p:grpSpPr>
              <a:xfrm>
                <a:off x="3886" y="3166"/>
                <a:ext cx="142" cy="615"/>
                <a:chOff x="4443" y="3562"/>
                <a:chExt cx="145" cy="682"/>
              </a:xfrm>
            </p:grpSpPr>
            <p:sp>
              <p:nvSpPr>
                <p:cNvPr id="115" name="Oval 1183"/>
                <p:cNvSpPr>
                  <a:spLocks noChangeArrowheads="1"/>
                </p:cNvSpPr>
                <p:nvPr/>
              </p:nvSpPr>
              <p:spPr bwMode="auto">
                <a:xfrm>
                  <a:off x="4443" y="3562"/>
                  <a:ext cx="33" cy="682"/>
                </a:xfrm>
                <a:prstGeom prst="ellipse">
                  <a:avLst/>
                </a:prstGeom>
                <a:noFill/>
                <a:ln w="25400">
                  <a:solidFill>
                    <a:srgbClr val="CF0E3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endParaRPr lang="zh-CN" altLang="en-US">
                    <a:effectLst>
                      <a:outerShdw blurRad="38100" dist="38100" dir="2700000" algn="tl">
                        <a:srgbClr val="000000"/>
                      </a:outerShdw>
                    </a:effectLst>
                    <a:ea typeface="宋体" pitchFamily="2" charset="-122"/>
                  </a:endParaRPr>
                </a:p>
              </p:txBody>
            </p:sp>
            <p:sp>
              <p:nvSpPr>
                <p:cNvPr id="116" name="Line 1184"/>
                <p:cNvSpPr>
                  <a:spLocks noChangeShapeType="1"/>
                </p:cNvSpPr>
                <p:nvPr/>
              </p:nvSpPr>
              <p:spPr bwMode="auto">
                <a:xfrm flipH="1">
                  <a:off x="4465" y="3584"/>
                  <a:ext cx="123" cy="118"/>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3" name="Group 1185"/>
              <p:cNvGrpSpPr/>
              <p:nvPr/>
            </p:nvGrpSpPr>
            <p:grpSpPr>
              <a:xfrm>
                <a:off x="555" y="3531"/>
                <a:ext cx="130" cy="200"/>
                <a:chOff x="750" y="3898"/>
                <a:chExt cx="133" cy="223"/>
              </a:xfrm>
            </p:grpSpPr>
            <p:sp>
              <p:nvSpPr>
                <p:cNvPr id="113" name="Line 1186"/>
                <p:cNvSpPr>
                  <a:spLocks noChangeShapeType="1"/>
                </p:cNvSpPr>
                <p:nvPr/>
              </p:nvSpPr>
              <p:spPr bwMode="auto">
                <a:xfrm>
                  <a:off x="750" y="4036"/>
                  <a:ext cx="31"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14" name="Line 1187"/>
                <p:cNvSpPr>
                  <a:spLocks noChangeShapeType="1"/>
                </p:cNvSpPr>
                <p:nvPr/>
              </p:nvSpPr>
              <p:spPr bwMode="auto">
                <a:xfrm flipV="1">
                  <a:off x="781" y="3898"/>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4" name="Group 1188"/>
              <p:cNvGrpSpPr/>
              <p:nvPr/>
            </p:nvGrpSpPr>
            <p:grpSpPr>
              <a:xfrm>
                <a:off x="1216" y="3531"/>
                <a:ext cx="132" cy="200"/>
                <a:chOff x="1356" y="3889"/>
                <a:chExt cx="136" cy="223"/>
              </a:xfrm>
            </p:grpSpPr>
            <p:sp>
              <p:nvSpPr>
                <p:cNvPr id="111" name="Line 1189"/>
                <p:cNvSpPr>
                  <a:spLocks noChangeShapeType="1"/>
                </p:cNvSpPr>
                <p:nvPr/>
              </p:nvSpPr>
              <p:spPr bwMode="auto">
                <a:xfrm>
                  <a:off x="1356" y="4027"/>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12" name="Line 1190"/>
                <p:cNvSpPr>
                  <a:spLocks noChangeShapeType="1"/>
                </p:cNvSpPr>
                <p:nvPr/>
              </p:nvSpPr>
              <p:spPr bwMode="auto">
                <a:xfrm flipV="1">
                  <a:off x="1388" y="3889"/>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5" name="Group 1191"/>
              <p:cNvGrpSpPr/>
              <p:nvPr/>
            </p:nvGrpSpPr>
            <p:grpSpPr>
              <a:xfrm>
                <a:off x="1878" y="3531"/>
                <a:ext cx="133" cy="200"/>
                <a:chOff x="2064" y="3898"/>
                <a:chExt cx="135" cy="223"/>
              </a:xfrm>
            </p:grpSpPr>
            <p:sp>
              <p:nvSpPr>
                <p:cNvPr id="109" name="Line 1192"/>
                <p:cNvSpPr>
                  <a:spLocks noChangeShapeType="1"/>
                </p:cNvSpPr>
                <p:nvPr/>
              </p:nvSpPr>
              <p:spPr bwMode="auto">
                <a:xfrm>
                  <a:off x="2064" y="4036"/>
                  <a:ext cx="31"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10" name="Line 1193"/>
                <p:cNvSpPr>
                  <a:spLocks noChangeShapeType="1"/>
                </p:cNvSpPr>
                <p:nvPr/>
              </p:nvSpPr>
              <p:spPr bwMode="auto">
                <a:xfrm flipV="1">
                  <a:off x="2095" y="3898"/>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6" name="Group 1194"/>
              <p:cNvGrpSpPr/>
              <p:nvPr/>
            </p:nvGrpSpPr>
            <p:grpSpPr>
              <a:xfrm>
                <a:off x="2567" y="3530"/>
                <a:ext cx="130" cy="201"/>
                <a:chOff x="2885" y="3898"/>
                <a:chExt cx="133" cy="223"/>
              </a:xfrm>
            </p:grpSpPr>
            <p:sp>
              <p:nvSpPr>
                <p:cNvPr id="107" name="Line 1195"/>
                <p:cNvSpPr>
                  <a:spLocks noChangeShapeType="1"/>
                </p:cNvSpPr>
                <p:nvPr/>
              </p:nvSpPr>
              <p:spPr bwMode="auto">
                <a:xfrm>
                  <a:off x="2885" y="4036"/>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08" name="Line 1196"/>
                <p:cNvSpPr>
                  <a:spLocks noChangeShapeType="1"/>
                </p:cNvSpPr>
                <p:nvPr/>
              </p:nvSpPr>
              <p:spPr bwMode="auto">
                <a:xfrm flipV="1">
                  <a:off x="2917" y="3898"/>
                  <a:ext cx="101"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7" name="Group 1197"/>
              <p:cNvGrpSpPr/>
              <p:nvPr/>
            </p:nvGrpSpPr>
            <p:grpSpPr>
              <a:xfrm>
                <a:off x="3235" y="3531"/>
                <a:ext cx="132" cy="200"/>
                <a:chOff x="3692" y="3898"/>
                <a:chExt cx="135" cy="223"/>
              </a:xfrm>
            </p:grpSpPr>
            <p:sp>
              <p:nvSpPr>
                <p:cNvPr id="105" name="Line 1198"/>
                <p:cNvSpPr>
                  <a:spLocks noChangeShapeType="1"/>
                </p:cNvSpPr>
                <p:nvPr/>
              </p:nvSpPr>
              <p:spPr bwMode="auto">
                <a:xfrm>
                  <a:off x="3692" y="4036"/>
                  <a:ext cx="30"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06" name="Line 1199"/>
                <p:cNvSpPr>
                  <a:spLocks noChangeShapeType="1"/>
                </p:cNvSpPr>
                <p:nvPr/>
              </p:nvSpPr>
              <p:spPr bwMode="auto">
                <a:xfrm flipV="1">
                  <a:off x="3722" y="3898"/>
                  <a:ext cx="105"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8" name="Group 1200"/>
              <p:cNvGrpSpPr/>
              <p:nvPr/>
            </p:nvGrpSpPr>
            <p:grpSpPr>
              <a:xfrm>
                <a:off x="4316" y="3608"/>
                <a:ext cx="126" cy="46"/>
                <a:chOff x="4871" y="3961"/>
                <a:chExt cx="93" cy="51"/>
              </a:xfrm>
            </p:grpSpPr>
            <p:sp>
              <p:nvSpPr>
                <p:cNvPr id="103" name="Line 1201"/>
                <p:cNvSpPr>
                  <a:spLocks noChangeShapeType="1"/>
                </p:cNvSpPr>
                <p:nvPr/>
              </p:nvSpPr>
              <p:spPr bwMode="auto">
                <a:xfrm>
                  <a:off x="4871" y="3961"/>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04" name="Line 1202"/>
                <p:cNvSpPr>
                  <a:spLocks noChangeShapeType="1"/>
                </p:cNvSpPr>
                <p:nvPr/>
              </p:nvSpPr>
              <p:spPr bwMode="auto">
                <a:xfrm>
                  <a:off x="4871" y="4012"/>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9" name="Group 1203"/>
              <p:cNvGrpSpPr/>
              <p:nvPr/>
            </p:nvGrpSpPr>
            <p:grpSpPr>
              <a:xfrm>
                <a:off x="3922" y="3531"/>
                <a:ext cx="130" cy="200"/>
                <a:chOff x="4485" y="3898"/>
                <a:chExt cx="133" cy="223"/>
              </a:xfrm>
            </p:grpSpPr>
            <p:sp>
              <p:nvSpPr>
                <p:cNvPr id="101" name="Line 1204"/>
                <p:cNvSpPr>
                  <a:spLocks noChangeShapeType="1"/>
                </p:cNvSpPr>
                <p:nvPr/>
              </p:nvSpPr>
              <p:spPr bwMode="auto">
                <a:xfrm>
                  <a:off x="4485" y="4036"/>
                  <a:ext cx="29"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02" name="Line 1205"/>
                <p:cNvSpPr>
                  <a:spLocks noChangeShapeType="1"/>
                </p:cNvSpPr>
                <p:nvPr/>
              </p:nvSpPr>
              <p:spPr bwMode="auto">
                <a:xfrm flipV="1">
                  <a:off x="4514" y="3898"/>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sp>
            <p:nvSpPr>
              <p:cNvPr id="90" name="Rectangle 1206"/>
              <p:cNvSpPr>
                <a:spLocks noChangeArrowheads="1"/>
              </p:cNvSpPr>
              <p:nvPr/>
            </p:nvSpPr>
            <p:spPr bwMode="auto">
              <a:xfrm>
                <a:off x="4547" y="1715"/>
                <a:ext cx="1111"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0275">
                  <a:lnSpc>
                    <a:spcPct val="90000"/>
                  </a:lnSpc>
                </a:pPr>
                <a:r>
                  <a:rPr lang="zh-CN" altLang="en-US" sz="1500">
                    <a:ln w="0"/>
                    <a:latin typeface="微软雅黑" panose="020b0503020204020204" pitchFamily="34" charset="-122"/>
                    <a:ea typeface="微软雅黑" panose="020b0503020204020204" pitchFamily="34" charset="-122"/>
                  </a:rPr>
                  <a:t>没有方向</a:t>
                </a:r>
              </a:p>
            </p:txBody>
          </p:sp>
          <p:sp>
            <p:nvSpPr>
              <p:cNvPr id="91" name="Rectangle 1207"/>
              <p:cNvSpPr>
                <a:spLocks noChangeArrowheads="1"/>
              </p:cNvSpPr>
              <p:nvPr/>
            </p:nvSpPr>
            <p:spPr bwMode="auto">
              <a:xfrm>
                <a:off x="4726" y="1932"/>
                <a:ext cx="782" cy="9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30275" rtl="0" eaLnBrk="1" latinLnBrk="0" hangingPunct="1">
                  <a:defRPr sz="2400" kern="1200">
                    <a:solidFill>
                      <a:schemeClr val="tx1"/>
                    </a:solidFill>
                    <a:latin typeface="Times New Roman" panose="02020603050405020304" pitchFamily="18" charset="0"/>
                    <a:ea typeface="+mn-ea"/>
                    <a:cs typeface="+mn-cs"/>
                  </a:defRPr>
                </a:lvl1pPr>
                <a:lvl2pPr marL="354013" algn="l" defTabSz="930275" rtl="0" eaLnBrk="1" latinLnBrk="0" hangingPunct="1">
                  <a:defRPr sz="2400" kern="1200">
                    <a:solidFill>
                      <a:schemeClr val="tx1"/>
                    </a:solidFill>
                    <a:latin typeface="Times New Roman" panose="02020603050405020304" pitchFamily="18" charset="0"/>
                    <a:ea typeface="+mn-ea"/>
                    <a:cs typeface="+mn-cs"/>
                  </a:defRPr>
                </a:lvl2pPr>
                <a:lvl3pPr marL="704850" algn="l" defTabSz="930275" rtl="0" eaLnBrk="1" latinLnBrk="0" hangingPunct="1">
                  <a:defRPr sz="2400" kern="1200">
                    <a:solidFill>
                      <a:schemeClr val="tx1"/>
                    </a:solidFill>
                    <a:latin typeface="Times New Roman" panose="02020603050405020304" pitchFamily="18" charset="0"/>
                    <a:ea typeface="+mn-ea"/>
                    <a:cs typeface="+mn-cs"/>
                  </a:defRPr>
                </a:lvl3pPr>
                <a:lvl4pPr marL="1060450" algn="l" defTabSz="930275" rtl="0" eaLnBrk="1" latinLnBrk="0" hangingPunct="1">
                  <a:defRPr sz="2400" kern="1200">
                    <a:solidFill>
                      <a:schemeClr val="tx1"/>
                    </a:solidFill>
                    <a:latin typeface="Times New Roman" panose="02020603050405020304" pitchFamily="18" charset="0"/>
                    <a:ea typeface="+mn-ea"/>
                    <a:cs typeface="+mn-cs"/>
                  </a:defRPr>
                </a:lvl4pPr>
                <a:lvl5pPr marL="1411288" algn="l" defTabSz="930275" rtl="0" eaLnBrk="1" latinLnBrk="0" hangingPunct="1">
                  <a:defRPr sz="2400" kern="1200">
                    <a:solidFill>
                      <a:schemeClr val="tx1"/>
                    </a:solidFill>
                    <a:latin typeface="Times New Roman" panose="02020603050405020304" pitchFamily="18" charset="0"/>
                    <a:ea typeface="+mn-ea"/>
                    <a:cs typeface="+mn-cs"/>
                  </a:defRPr>
                </a:lvl5pPr>
                <a:lvl6pPr marL="1868488" algn="l" defTabSz="930275"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6pPr>
                <a:lvl7pPr marL="2325688" algn="l" defTabSz="930275"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7pPr>
                <a:lvl8pPr marL="2782888" algn="l" defTabSz="930275"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8pPr>
                <a:lvl9pPr marL="3240088" algn="l" defTabSz="930275"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9pPr>
              </a:lstStyle>
              <a:p>
                <a:pPr>
                  <a:lnSpc>
                    <a:spcPct val="90000"/>
                  </a:lnSpc>
                  <a:defRPr/>
                </a:pPr>
                <a:endParaRPr lang="zh-CN" altLang="zh-CN" sz="1300">
                  <a:effectLst>
                    <a:outerShdw blurRad="38100" dist="38100" dir="2700000" algn="tl">
                      <a:srgbClr val="000000"/>
                    </a:outerShdw>
                  </a:effectLst>
                  <a:latin typeface="Arial" pitchFamily="34" charset="0"/>
                  <a:ea typeface="宋体" pitchFamily="2" charset="-122"/>
                </a:endParaRPr>
              </a:p>
              <a:p>
                <a:pPr>
                  <a:lnSpc>
                    <a:spcPct val="90000"/>
                  </a:lnSpc>
                  <a:defRPr/>
                </a:pPr>
                <a:endParaRPr lang="zh-CN" altLang="zh-CN" sz="1300">
                  <a:effectLst>
                    <a:outerShdw blurRad="38100" dist="38100" dir="2700000" algn="tl">
                      <a:srgbClr val="000000"/>
                    </a:outerShdw>
                  </a:effectLst>
                  <a:latin typeface="Arial" pitchFamily="34" charset="0"/>
                  <a:ea typeface="宋体" pitchFamily="2" charset="-122"/>
                </a:endParaRPr>
              </a:p>
              <a:p>
                <a:pPr>
                  <a:lnSpc>
                    <a:spcPct val="90000"/>
                  </a:lnSpc>
                  <a:defRPr/>
                </a:pPr>
                <a:endParaRPr lang="zh-CN" altLang="zh-CN" sz="1300">
                  <a:effectLst>
                    <a:outerShdw blurRad="38100" dist="38100" dir="2700000" algn="tl">
                      <a:srgbClr val="000000"/>
                    </a:outerShdw>
                  </a:effectLst>
                  <a:latin typeface="Arial" pitchFamily="34" charset="0"/>
                  <a:ea typeface="宋体" pitchFamily="2" charset="-122"/>
                </a:endParaRPr>
              </a:p>
              <a:p>
                <a:pPr>
                  <a:lnSpc>
                    <a:spcPct val="90000"/>
                  </a:lnSpc>
                  <a:defRPr/>
                </a:pPr>
                <a:endParaRPr lang="zh-CN" altLang="zh-CN" sz="1300">
                  <a:effectLst>
                    <a:outerShdw blurRad="38100" dist="38100" dir="2700000" algn="tl">
                      <a:srgbClr val="000000"/>
                    </a:outerShdw>
                  </a:effectLst>
                  <a:latin typeface="Arial" pitchFamily="34" charset="0"/>
                  <a:ea typeface="宋体" pitchFamily="2" charset="-122"/>
                </a:endParaRPr>
              </a:p>
              <a:p>
                <a:pPr>
                  <a:lnSpc>
                    <a:spcPct val="90000"/>
                  </a:lnSpc>
                  <a:defRPr/>
                </a:pPr>
                <a:endParaRPr lang="zh-CN" altLang="zh-CN" sz="1300">
                  <a:effectLst>
                    <a:outerShdw blurRad="38100" dist="38100" dir="2700000" algn="tl">
                      <a:srgbClr val="000000"/>
                    </a:outerShdw>
                  </a:effectLst>
                  <a:latin typeface="Arial" pitchFamily="34" charset="0"/>
                  <a:ea typeface="宋体" pitchFamily="2" charset="-122"/>
                </a:endParaRPr>
              </a:p>
              <a:p>
                <a:pPr>
                  <a:lnSpc>
                    <a:spcPct val="90000"/>
                  </a:lnSpc>
                  <a:defRPr/>
                </a:pPr>
                <a:endParaRPr lang="zh-CN" altLang="zh-CN" sz="1300">
                  <a:effectLst>
                    <a:outerShdw blurRad="38100" dist="38100" dir="2700000" algn="tl">
                      <a:srgbClr val="000000"/>
                    </a:outerShdw>
                  </a:effectLst>
                  <a:latin typeface="Arial" pitchFamily="34" charset="0"/>
                  <a:ea typeface="宋体" pitchFamily="2" charset="-122"/>
                </a:endParaRPr>
              </a:p>
              <a:p>
                <a:pPr>
                  <a:lnSpc>
                    <a:spcPct val="90000"/>
                  </a:lnSpc>
                  <a:defRPr/>
                </a:pPr>
                <a:endParaRPr lang="zh-CN" altLang="zh-CN" sz="1300">
                  <a:effectLst>
                    <a:outerShdw blurRad="38100" dist="38100" dir="2700000" algn="tl">
                      <a:srgbClr val="000000"/>
                    </a:outerShdw>
                  </a:effectLst>
                  <a:latin typeface="Arial" pitchFamily="34" charset="0"/>
                  <a:ea typeface="宋体" pitchFamily="2" charset="-122"/>
                </a:endParaRPr>
              </a:p>
              <a:p>
                <a:pPr>
                  <a:lnSpc>
                    <a:spcPct val="90000"/>
                  </a:lnSpc>
                  <a:defRPr/>
                </a:pPr>
                <a:endParaRPr lang="zh-CN" altLang="zh-CN" sz="1300">
                  <a:effectLst>
                    <a:outerShdw blurRad="38100" dist="38100" dir="2700000" algn="tl">
                      <a:srgbClr val="000000"/>
                    </a:outerShdw>
                  </a:effectLst>
                  <a:latin typeface="Arial" pitchFamily="34" charset="0"/>
                  <a:ea typeface="宋体" pitchFamily="2" charset="-122"/>
                </a:endParaRPr>
              </a:p>
            </p:txBody>
          </p:sp>
          <p:sp>
            <p:nvSpPr>
              <p:cNvPr id="92" name="Rectangle 1208"/>
              <p:cNvSpPr>
                <a:spLocks noChangeArrowheads="1"/>
              </p:cNvSpPr>
              <p:nvPr/>
            </p:nvSpPr>
            <p:spPr bwMode="auto">
              <a:xfrm>
                <a:off x="4547" y="2450"/>
                <a:ext cx="961"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0275">
                  <a:lnSpc>
                    <a:spcPct val="90000"/>
                  </a:lnSpc>
                </a:pPr>
                <a:r>
                  <a:rPr lang="zh-CN" altLang="en-US" sz="1500">
                    <a:ln w="0"/>
                    <a:latin typeface="微软雅黑" panose="020b0503020204020204" pitchFamily="34" charset="-122"/>
                    <a:ea typeface="微软雅黑" panose="020b0503020204020204" pitchFamily="34" charset="-122"/>
                  </a:rPr>
                  <a:t>没有归属感</a:t>
                </a:r>
              </a:p>
            </p:txBody>
          </p:sp>
          <p:sp>
            <p:nvSpPr>
              <p:cNvPr id="93" name="Rectangle 1209"/>
              <p:cNvSpPr>
                <a:spLocks noChangeArrowheads="1"/>
              </p:cNvSpPr>
              <p:nvPr/>
            </p:nvSpPr>
            <p:spPr bwMode="auto">
              <a:xfrm>
                <a:off x="4547" y="2759"/>
                <a:ext cx="773" cy="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0275">
                  <a:lnSpc>
                    <a:spcPct val="90000"/>
                  </a:lnSpc>
                </a:pPr>
                <a:r>
                  <a:rPr lang="zh-CN" altLang="en-US" sz="1500">
                    <a:ln w="0"/>
                    <a:latin typeface="微软雅黑" panose="020b0503020204020204" pitchFamily="34" charset="-122"/>
                    <a:ea typeface="微软雅黑" panose="020b0503020204020204" pitchFamily="34" charset="-122"/>
                  </a:rPr>
                  <a:t>没有系统的解决方案</a:t>
                </a:r>
              </a:p>
            </p:txBody>
          </p:sp>
          <p:sp>
            <p:nvSpPr>
              <p:cNvPr id="94" name="Rectangle 1210"/>
              <p:cNvSpPr>
                <a:spLocks noChangeArrowheads="1"/>
              </p:cNvSpPr>
              <p:nvPr/>
            </p:nvSpPr>
            <p:spPr bwMode="auto">
              <a:xfrm>
                <a:off x="4547" y="3178"/>
                <a:ext cx="948"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0275">
                  <a:lnSpc>
                    <a:spcPct val="90000"/>
                  </a:lnSpc>
                </a:pPr>
                <a:r>
                  <a:rPr lang="zh-CN" altLang="en-US" sz="1500">
                    <a:ln w="0"/>
                    <a:latin typeface="微软雅黑" panose="020b0503020204020204" pitchFamily="34" charset="-122"/>
                    <a:ea typeface="微软雅黑" panose="020b0503020204020204" pitchFamily="34" charset="-122"/>
                  </a:rPr>
                  <a:t>没有结果</a:t>
                </a:r>
              </a:p>
            </p:txBody>
          </p:sp>
          <p:sp>
            <p:nvSpPr>
              <p:cNvPr id="95" name="Rectangle 1211"/>
              <p:cNvSpPr>
                <a:spLocks noChangeArrowheads="1"/>
              </p:cNvSpPr>
              <p:nvPr/>
            </p:nvSpPr>
            <p:spPr bwMode="auto">
              <a:xfrm>
                <a:off x="4547" y="3569"/>
                <a:ext cx="889"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0275">
                  <a:lnSpc>
                    <a:spcPct val="90000"/>
                  </a:lnSpc>
                </a:pPr>
                <a:r>
                  <a:rPr lang="zh-CN" altLang="en-US" sz="1500">
                    <a:ln w="0"/>
                    <a:latin typeface="微软雅黑" panose="020b0503020204020204" pitchFamily="34" charset="-122"/>
                    <a:ea typeface="微软雅黑" panose="020b0503020204020204" pitchFamily="34" charset="-122"/>
                  </a:rPr>
                  <a:t>持久的变革</a:t>
                </a:r>
              </a:p>
            </p:txBody>
          </p:sp>
          <p:grpSp>
            <p:nvGrpSpPr>
              <p:cNvPr id="96" name="Group 1212"/>
              <p:cNvGrpSpPr/>
              <p:nvPr/>
            </p:nvGrpSpPr>
            <p:grpSpPr>
              <a:xfrm>
                <a:off x="4316" y="2491"/>
                <a:ext cx="126" cy="50"/>
                <a:chOff x="4871" y="2684"/>
                <a:chExt cx="93" cy="55"/>
              </a:xfrm>
            </p:grpSpPr>
            <p:sp>
              <p:nvSpPr>
                <p:cNvPr id="99" name="Line 1213"/>
                <p:cNvSpPr>
                  <a:spLocks noChangeShapeType="1"/>
                </p:cNvSpPr>
                <p:nvPr/>
              </p:nvSpPr>
              <p:spPr bwMode="auto">
                <a:xfrm>
                  <a:off x="4871" y="2684"/>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sp>
              <p:nvSpPr>
                <p:cNvPr id="100" name="Line 1214"/>
                <p:cNvSpPr>
                  <a:spLocks noChangeShapeType="1"/>
                </p:cNvSpPr>
                <p:nvPr/>
              </p:nvSpPr>
              <p:spPr bwMode="auto">
                <a:xfrm>
                  <a:off x="4871" y="2739"/>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endParaRPr lang="zh-CN" altLang="en-US">
                    <a:effectLst>
                      <a:outerShdw blurRad="38100" dist="38100" dir="2700000" algn="tl">
                        <a:srgbClr val="000000">
                          <a:alpha val="43137"/>
                        </a:srgbClr>
                      </a:outerShdw>
                    </a:effectLst>
                  </a:endParaRPr>
                </a:p>
              </p:txBody>
            </p:sp>
          </p:grpSp>
          <p:sp>
            <p:nvSpPr>
              <p:cNvPr id="97" name="Rectangle 1215"/>
              <p:cNvSpPr>
                <a:spLocks noChangeArrowheads="1"/>
              </p:cNvSpPr>
              <p:nvPr/>
            </p:nvSpPr>
            <p:spPr bwMode="auto">
              <a:xfrm>
                <a:off x="299" y="549"/>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endParaRPr lang="zh-CN" altLang="en-GB" sz="1800">
                  <a:solidFill>
                    <a:srgbClr val="FF6600"/>
                  </a:solidFill>
                  <a:ea typeface="宋体" pitchFamily="2" charset="-122"/>
                </a:endParaRPr>
              </a:p>
            </p:txBody>
          </p:sp>
          <p:sp>
            <p:nvSpPr>
              <p:cNvPr id="98" name="Text Box 1216"/>
              <p:cNvSpPr txBox="1">
                <a:spLocks noChangeArrowheads="1"/>
              </p:cNvSpPr>
              <p:nvPr/>
            </p:nvSpPr>
            <p:spPr bwMode="auto">
              <a:xfrm>
                <a:off x="4547" y="2083"/>
                <a:ext cx="889"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marL="0" algn="l" defTabSz="930275" rtl="0" eaLnBrk="1" latinLnBrk="0" hangingPunct="1">
                  <a:lnSpc>
                    <a:spcPct val="90000"/>
                  </a:lnSpc>
                  <a:defRPr sz="1500" kern="1200">
                    <a:ln w="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微软雅黑" panose="020b0503020204020204" pitchFamily="34" charset="-122"/>
                    <a:ea typeface="微软雅黑" panose="020b0503020204020204" pitchFamily="34" charset="-122"/>
                  </a:rPr>
                  <a:t>没有带头人</a:t>
                </a:r>
              </a:p>
            </p:txBody>
          </p:sp>
        </p:grpSp>
      </p:grpSp>
    </p:spTree>
    <p:extLst>
      <p:ext uri="{BB962C8B-B14F-4D97-AF65-F5344CB8AC3E}">
        <p14:creationId xmlns:p14="http://schemas.microsoft.com/office/powerpoint/2010/main" val="3977527444"/>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 name="MH_Other_6"/>
          <p:cNvSpPr/>
          <p:nvPr>
            <p:custDataLst>
              <p:tags r:id="rId3"/>
            </p:custDataLst>
          </p:nvPr>
        </p:nvSpPr>
        <p:spPr bwMode="auto">
          <a:xfrm flipV="1">
            <a:off x="2423593" y="3691938"/>
            <a:ext cx="6515866" cy="745175"/>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grpSp>
        <p:nvGrpSpPr>
          <p:cNvPr id="41" name="组合 40"/>
          <p:cNvGrpSpPr/>
          <p:nvPr/>
        </p:nvGrpSpPr>
        <p:grpSpPr>
          <a:xfrm>
            <a:off x="1703512" y="980728"/>
            <a:ext cx="8856984" cy="4979134"/>
            <a:chOff x="179512" y="1124744"/>
            <a:chExt cx="8856984" cy="4979134"/>
          </a:xfrm>
        </p:grpSpPr>
        <p:sp>
          <p:nvSpPr>
            <p:cNvPr id="31" name="MH_Other_1"/>
            <p:cNvSpPr/>
            <p:nvPr>
              <p:custDataLst>
                <p:tags r:id="rId4"/>
              </p:custDataLst>
            </p:nvPr>
          </p:nvSpPr>
          <p:spPr bwMode="auto">
            <a:xfrm>
              <a:off x="899592" y="2949974"/>
              <a:ext cx="6742051" cy="681902"/>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none"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6" name="MH_Other_1"/>
            <p:cNvSpPr/>
            <p:nvPr>
              <p:custDataLst>
                <p:tags r:id="rId5"/>
              </p:custDataLst>
            </p:nvPr>
          </p:nvSpPr>
          <p:spPr bwMode="auto">
            <a:xfrm>
              <a:off x="2382149" y="2940390"/>
              <a:ext cx="5748709" cy="684676"/>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7" name="MH_Other_2"/>
            <p:cNvSpPr/>
            <p:nvPr>
              <p:custDataLst>
                <p:tags r:id="rId6"/>
              </p:custDataLst>
            </p:nvPr>
          </p:nvSpPr>
          <p:spPr bwMode="auto">
            <a:xfrm>
              <a:off x="3713983" y="3166225"/>
              <a:ext cx="4416875" cy="458840"/>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8" name="MH_Other_3"/>
            <p:cNvSpPr/>
            <p:nvPr>
              <p:custDataLst>
                <p:tags r:id="rId7"/>
              </p:custDataLst>
            </p:nvPr>
          </p:nvSpPr>
          <p:spPr bwMode="auto">
            <a:xfrm>
              <a:off x="5117300" y="3166225"/>
              <a:ext cx="3504531" cy="458840"/>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9" name="MH_Other_4"/>
            <p:cNvSpPr/>
            <p:nvPr>
              <p:custDataLst>
                <p:tags r:id="rId8"/>
              </p:custDataLst>
            </p:nvPr>
          </p:nvSpPr>
          <p:spPr bwMode="auto">
            <a:xfrm>
              <a:off x="6588338" y="3166225"/>
              <a:ext cx="1683605" cy="458840"/>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0" name="MH_Other_5"/>
            <p:cNvSpPr/>
            <p:nvPr>
              <p:custDataLst>
                <p:tags r:id="rId9"/>
              </p:custDataLst>
            </p:nvPr>
          </p:nvSpPr>
          <p:spPr>
            <a:xfrm>
              <a:off x="3529633" y="2723516"/>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kern="0">
                  <a:solidFill>
                    <a:sysClr val="window" lastClr="FFFFFF"/>
                  </a:solidFill>
                  <a:latin typeface="微软雅黑" panose="020b0503020204020204" pitchFamily="34" charset="-122"/>
                  <a:ea typeface="微软雅黑" panose="020b0503020204020204" pitchFamily="34" charset="-122"/>
                </a:rPr>
                <a:t>5</a:t>
              </a:r>
            </a:p>
          </p:txBody>
        </p:sp>
        <p:sp>
          <p:nvSpPr>
            <p:cNvPr id="11" name="MH_Other_6"/>
            <p:cNvSpPr/>
            <p:nvPr>
              <p:custDataLst>
                <p:tags r:id="rId10"/>
              </p:custDataLst>
            </p:nvPr>
          </p:nvSpPr>
          <p:spPr bwMode="auto">
            <a:xfrm flipV="1">
              <a:off x="2395317" y="3825808"/>
              <a:ext cx="5746827" cy="684676"/>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2" name="MH_Other_7"/>
            <p:cNvSpPr/>
            <p:nvPr>
              <p:custDataLst>
                <p:tags r:id="rId11"/>
              </p:custDataLst>
            </p:nvPr>
          </p:nvSpPr>
          <p:spPr bwMode="auto">
            <a:xfrm flipV="1">
              <a:off x="3727152" y="3825808"/>
              <a:ext cx="4414993" cy="458840"/>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3" name="MH_Other_8"/>
            <p:cNvSpPr/>
            <p:nvPr>
              <p:custDataLst>
                <p:tags r:id="rId12"/>
              </p:custDataLst>
            </p:nvPr>
          </p:nvSpPr>
          <p:spPr bwMode="auto">
            <a:xfrm flipV="1">
              <a:off x="5128587" y="3825808"/>
              <a:ext cx="3504531" cy="458840"/>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4" name="MH_Other_9"/>
            <p:cNvSpPr/>
            <p:nvPr>
              <p:custDataLst>
                <p:tags r:id="rId13"/>
              </p:custDataLst>
            </p:nvPr>
          </p:nvSpPr>
          <p:spPr bwMode="auto">
            <a:xfrm flipV="1">
              <a:off x="6601506" y="3825808"/>
              <a:ext cx="1681723" cy="458840"/>
            </a:xfrm>
            <a:custGeom>
              <a:gdLst>
                <a:gd name="connsiteX0" fmla="*/ 6306410 w 6306410"/>
                <a:gd name="connsiteY0" fmla="*/ 720080 h 720080"/>
                <a:gd name="connsiteX1" fmla="*/ 720080 w 6306410"/>
                <a:gd name="connsiteY1" fmla="*/ 720080 h 720080"/>
                <a:gd name="connsiteX2" fmla="*/ 0 w 6306410"/>
                <a:gd name="connsiteY2" fmla="*/ 0 h 720080"/>
                <a:gd name="connsiteX3" fmla="*/ 0 w 6306410"/>
                <a:gd name="connsiteY3" fmla="*/ 0 h 720080"/>
                <a:gd name="connsiteX4" fmla="*/ 6397850 w 6397850"/>
                <a:gd name="connsiteY4" fmla="*/ 91440 h 720080"/>
              </a:gd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5" name="MH_Title_1"/>
            <p:cNvSpPr/>
            <p:nvPr>
              <p:custDataLst>
                <p:tags r:id="rId14"/>
              </p:custDataLst>
            </p:nvPr>
          </p:nvSpPr>
          <p:spPr>
            <a:xfrm>
              <a:off x="7354773" y="2868696"/>
              <a:ext cx="1681723" cy="1604149"/>
            </a:xfrm>
            <a:prstGeom prst="ellipse">
              <a:avLst/>
            </a:prstGeom>
            <a:solidFill>
              <a:schemeClr val="accent1"/>
            </a:solidFill>
            <a:ln w="25400" cap="flat" cmpd="sng" algn="ctr">
              <a:solidFill>
                <a:sysClr val="window" lastClr="FFFFFF"/>
              </a:solidFill>
              <a:prstDash val="solid"/>
            </a:ln>
            <a:effectLst/>
          </p:spPr>
          <p:txBody>
            <a:bodyPr lIns="0" tIns="0" rIns="0" bIns="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400" kern="0">
                  <a:solidFill>
                    <a:srgbClr val="FFFFFF"/>
                  </a:solidFill>
                  <a:latin typeface="微软雅黑" panose="020b0503020204020204" pitchFamily="34" charset="-122"/>
                  <a:ea typeface="微软雅黑" panose="020b0503020204020204" pitchFamily="34" charset="-122"/>
                </a:rPr>
                <a:t>变革</a:t>
              </a:r>
              <a:endParaRPr lang="en-US" altLang="zh-CN" sz="2400" kern="0">
                <a:solidFill>
                  <a:srgbClr val="FFFFFF"/>
                </a:solidFill>
                <a:latin typeface="微软雅黑" panose="020b0503020204020204" pitchFamily="34" charset="-122"/>
                <a:ea typeface="微软雅黑" panose="020b0503020204020204" pitchFamily="34" charset="-122"/>
              </a:endParaRPr>
            </a:p>
            <a:p>
              <a:pPr algn="ctr">
                <a:defRPr/>
              </a:pPr>
              <a:r>
                <a:rPr lang="zh-CN" altLang="en-US" sz="2400" kern="0">
                  <a:solidFill>
                    <a:srgbClr val="FFFFFF"/>
                  </a:solidFill>
                  <a:latin typeface="微软雅黑" panose="020b0503020204020204" pitchFamily="34" charset="-122"/>
                  <a:ea typeface="微软雅黑" panose="020b0503020204020204" pitchFamily="34" charset="-122"/>
                </a:rPr>
                <a:t>管理</a:t>
              </a:r>
              <a:endParaRPr lang="en-US" sz="2400" kern="0">
                <a:solidFill>
                  <a:srgbClr val="FFFFFF"/>
                </a:solidFill>
                <a:latin typeface="微软雅黑" panose="020b0503020204020204" pitchFamily="34" charset="-122"/>
                <a:ea typeface="微软雅黑" panose="020b0503020204020204" pitchFamily="34" charset="-122"/>
              </a:endParaRPr>
            </a:p>
          </p:txBody>
        </p:sp>
        <p:sp>
          <p:nvSpPr>
            <p:cNvPr id="16" name="MH_Other_10"/>
            <p:cNvSpPr/>
            <p:nvPr>
              <p:custDataLst>
                <p:tags r:id="rId15"/>
              </p:custDataLst>
            </p:nvPr>
          </p:nvSpPr>
          <p:spPr>
            <a:xfrm>
              <a:off x="4942357" y="2723516"/>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kern="0">
                  <a:solidFill>
                    <a:sysClr val="window" lastClr="FFFFFF"/>
                  </a:solidFill>
                  <a:latin typeface="微软雅黑" panose="020b0503020204020204" pitchFamily="34" charset="-122"/>
                  <a:ea typeface="微软雅黑" panose="020b0503020204020204" pitchFamily="34" charset="-122"/>
                </a:rPr>
                <a:t>3</a:t>
              </a:r>
            </a:p>
          </p:txBody>
        </p:sp>
        <p:sp>
          <p:nvSpPr>
            <p:cNvPr id="17" name="MH_Other_11"/>
            <p:cNvSpPr/>
            <p:nvPr>
              <p:custDataLst>
                <p:tags r:id="rId16"/>
              </p:custDataLst>
            </p:nvPr>
          </p:nvSpPr>
          <p:spPr>
            <a:xfrm>
              <a:off x="6356960" y="2723516"/>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kern="0">
                  <a:solidFill>
                    <a:sysClr val="window" lastClr="FFFFFF"/>
                  </a:solidFill>
                  <a:latin typeface="微软雅黑" panose="020b0503020204020204" pitchFamily="34" charset="-122"/>
                  <a:ea typeface="微软雅黑" panose="020b0503020204020204" pitchFamily="34" charset="-122"/>
                </a:rPr>
                <a:t>1</a:t>
              </a:r>
            </a:p>
          </p:txBody>
        </p:sp>
        <p:sp>
          <p:nvSpPr>
            <p:cNvPr id="18" name="MH_Other_12"/>
            <p:cNvSpPr/>
            <p:nvPr>
              <p:custDataLst>
                <p:tags r:id="rId17"/>
              </p:custDataLst>
            </p:nvPr>
          </p:nvSpPr>
          <p:spPr>
            <a:xfrm>
              <a:off x="3529633" y="4413697"/>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kern="0">
                  <a:solidFill>
                    <a:sysClr val="window" lastClr="FFFFFF"/>
                  </a:solidFill>
                  <a:latin typeface="微软雅黑" panose="020b0503020204020204" pitchFamily="34" charset="-122"/>
                  <a:ea typeface="微软雅黑" panose="020b0503020204020204" pitchFamily="34" charset="-122"/>
                </a:rPr>
                <a:t>6</a:t>
              </a:r>
            </a:p>
          </p:txBody>
        </p:sp>
        <p:sp>
          <p:nvSpPr>
            <p:cNvPr id="19" name="MH_Other_13"/>
            <p:cNvSpPr/>
            <p:nvPr>
              <p:custDataLst>
                <p:tags r:id="rId18"/>
              </p:custDataLst>
            </p:nvPr>
          </p:nvSpPr>
          <p:spPr>
            <a:xfrm>
              <a:off x="4942357" y="4413697"/>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kern="0">
                  <a:solidFill>
                    <a:sysClr val="window" lastClr="FFFFFF"/>
                  </a:solidFill>
                  <a:latin typeface="微软雅黑" panose="020b0503020204020204" pitchFamily="34" charset="-122"/>
                  <a:ea typeface="微软雅黑" panose="020b0503020204020204" pitchFamily="34" charset="-122"/>
                </a:rPr>
                <a:t>4</a:t>
              </a:r>
            </a:p>
          </p:txBody>
        </p:sp>
        <p:sp>
          <p:nvSpPr>
            <p:cNvPr id="20" name="MH_Other_14"/>
            <p:cNvSpPr/>
            <p:nvPr>
              <p:custDataLst>
                <p:tags r:id="rId19"/>
              </p:custDataLst>
            </p:nvPr>
          </p:nvSpPr>
          <p:spPr>
            <a:xfrm>
              <a:off x="6356960" y="4413697"/>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kern="0">
                  <a:solidFill>
                    <a:sysClr val="window" lastClr="FFFFFF"/>
                  </a:solidFill>
                  <a:latin typeface="微软雅黑" panose="020b0503020204020204" pitchFamily="34" charset="-122"/>
                  <a:ea typeface="微软雅黑" panose="020b0503020204020204" pitchFamily="34" charset="-122"/>
                </a:rPr>
                <a:t>2</a:t>
              </a:r>
            </a:p>
          </p:txBody>
        </p:sp>
        <p:sp>
          <p:nvSpPr>
            <p:cNvPr id="21" name="MH_SubTitle_1"/>
            <p:cNvSpPr txBox="1"/>
            <p:nvPr>
              <p:custDataLst>
                <p:tags r:id="rId20"/>
              </p:custDataLst>
            </p:nvPr>
          </p:nvSpPr>
          <p:spPr>
            <a:xfrm>
              <a:off x="3173802" y="1341618"/>
              <a:ext cx="1326190" cy="1206248"/>
            </a:xfrm>
            <a:prstGeom prst="rect">
              <a:avLst/>
            </a:prstGeom>
            <a:noFill/>
          </p:spPr>
          <p:txBody>
            <a:bodyPr anchor="b">
              <a:normAutofit/>
            </a:bodyPr>
            <a:lstStyle>
              <a:defPPr>
                <a:defRPr lang="en-US"/>
              </a:defPPr>
              <a:lvl1pPr marL="0" lvl="0" algn="l" defTabSz="914400" rtl="0" eaLnBrk="1" latinLnBrk="0" hangingPunct="1">
                <a:lnSpc>
                  <a:spcPct val="80000"/>
                </a:lnSpc>
                <a:defRPr sz="4400" b="1" kern="0">
                  <a:ln w="18415" cmpd="sng">
                    <a:noFill/>
                    <a:prstDash val="solid"/>
                  </a:ln>
                  <a:solidFill>
                    <a:srgbClr val="FFC000"/>
                  </a:solidFill>
                  <a:latin typeface="Agency FB"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1600" b="0">
                  <a:solidFill>
                    <a:schemeClr val="tx1"/>
                  </a:solidFill>
                  <a:latin typeface="微软雅黑" panose="020b0503020204020204" pitchFamily="34" charset="-122"/>
                  <a:cs typeface="Times New Roman" pitchFamily="18" charset="0"/>
                </a:rPr>
                <a:t>培养</a:t>
              </a:r>
              <a:endParaRPr lang="en-US" altLang="zh-CN" sz="1600" b="0">
                <a:solidFill>
                  <a:schemeClr val="tx1"/>
                </a:solidFill>
                <a:latin typeface="微软雅黑" panose="020b0503020204020204" pitchFamily="34" charset="-122"/>
                <a:cs typeface="Times New Roman" pitchFamily="18" charset="0"/>
              </a:endParaRPr>
            </a:p>
            <a:p>
              <a:pPr>
                <a:lnSpc>
                  <a:spcPct val="150000"/>
                </a:lnSpc>
                <a:defRPr/>
              </a:pPr>
              <a:r>
                <a:rPr lang="zh-CN" altLang="en-US" sz="1600" b="0">
                  <a:solidFill>
                    <a:schemeClr val="tx1"/>
                  </a:solidFill>
                  <a:latin typeface="微软雅黑" panose="020b0503020204020204" pitchFamily="34" charset="-122"/>
                  <a:cs typeface="Times New Roman" pitchFamily="18" charset="0"/>
                </a:rPr>
                <a:t>主人翁意识</a:t>
              </a:r>
            </a:p>
          </p:txBody>
        </p:sp>
        <p:sp>
          <p:nvSpPr>
            <p:cNvPr id="22" name="MH_SubTitle_2"/>
            <p:cNvSpPr txBox="1"/>
            <p:nvPr>
              <p:custDataLst>
                <p:tags r:id="rId21"/>
              </p:custDataLst>
            </p:nvPr>
          </p:nvSpPr>
          <p:spPr>
            <a:xfrm>
              <a:off x="4432571" y="1341618"/>
              <a:ext cx="1683605" cy="1206248"/>
            </a:xfrm>
            <a:prstGeom prst="rect">
              <a:avLst/>
            </a:prstGeom>
            <a:noFill/>
          </p:spPr>
          <p:txBody>
            <a:bodyPr anchor="b">
              <a:normAutofit/>
            </a:bodyPr>
            <a:lstStyle>
              <a:defPPr>
                <a:defRPr lang="zh-CN"/>
              </a:defPPr>
              <a:lvl1pPr marL="0" lvl="0" algn="l" defTabSz="914400" rtl="0" eaLnBrk="1" fontAlgn="auto" latinLnBrk="0" hangingPunct="1">
                <a:lnSpc>
                  <a:spcPct val="150000"/>
                </a:lnSpc>
                <a:spcBef>
                  <a:spcPct val="0"/>
                </a:spcBef>
                <a:spcAft>
                  <a:spcPct val="0"/>
                </a:spcAft>
                <a:defRPr sz="1400" b="0" kern="0">
                  <a:ln w="18415" cmpd="sng">
                    <a:noFill/>
                    <a:prstDash val="solid"/>
                  </a:ln>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将各个层面的</a:t>
              </a:r>
              <a:endParaRPr lang="en-US" altLang="zh-CN" sz="1600"/>
            </a:p>
            <a:p>
              <a:r>
                <a:rPr lang="zh-CN" altLang="en-US" sz="1600"/>
                <a:t>员工都调动起来</a:t>
              </a:r>
            </a:p>
          </p:txBody>
        </p:sp>
        <p:sp>
          <p:nvSpPr>
            <p:cNvPr id="23" name="MH_SubTitle_3"/>
            <p:cNvSpPr txBox="1"/>
            <p:nvPr>
              <p:custDataLst>
                <p:tags r:id="rId22"/>
              </p:custDataLst>
            </p:nvPr>
          </p:nvSpPr>
          <p:spPr>
            <a:xfrm>
              <a:off x="5922420" y="1341618"/>
              <a:ext cx="1796348" cy="1206248"/>
            </a:xfrm>
            <a:prstGeom prst="rect">
              <a:avLst/>
            </a:prstGeom>
            <a:noFill/>
          </p:spPr>
          <p:txBody>
            <a:bodyPr anchor="b">
              <a:normAutofit/>
            </a:bodyPr>
            <a:lstStyle>
              <a:defPPr>
                <a:defRPr lang="zh-CN"/>
              </a:defPPr>
              <a:lvl1pPr marL="0" lvl="0" algn="l" defTabSz="914400" rtl="0" eaLnBrk="1" fontAlgn="auto" latinLnBrk="0" hangingPunct="1">
                <a:lnSpc>
                  <a:spcPct val="150000"/>
                </a:lnSpc>
                <a:spcBef>
                  <a:spcPct val="0"/>
                </a:spcBef>
                <a:spcAft>
                  <a:spcPct val="0"/>
                </a:spcAft>
                <a:defRPr sz="1400" b="0" kern="0">
                  <a:ln w="18415" cmpd="sng">
                    <a:noFill/>
                    <a:prstDash val="solid"/>
                  </a:ln>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“人性化的一面”</a:t>
              </a:r>
            </a:p>
          </p:txBody>
        </p:sp>
        <p:sp>
          <p:nvSpPr>
            <p:cNvPr id="24" name="MH_SubTitle_7"/>
            <p:cNvSpPr txBox="1"/>
            <p:nvPr>
              <p:custDataLst>
                <p:tags r:id="rId23"/>
              </p:custDataLst>
            </p:nvPr>
          </p:nvSpPr>
          <p:spPr>
            <a:xfrm>
              <a:off x="3101794" y="4895838"/>
              <a:ext cx="1326190" cy="1208040"/>
            </a:xfrm>
            <a:prstGeom prst="rect">
              <a:avLst/>
            </a:prstGeom>
            <a:noFill/>
          </p:spPr>
          <p:txBody>
            <a:bodyPr anchor="t">
              <a:normAutofit/>
            </a:bodyPr>
            <a:lstStyle>
              <a:defPPr>
                <a:defRPr lang="zh-CN"/>
              </a:defPPr>
              <a:lvl1pPr marL="0" lvl="0" algn="l" defTabSz="914400" rtl="0" eaLnBrk="1" fontAlgn="auto" latinLnBrk="0" hangingPunct="1">
                <a:lnSpc>
                  <a:spcPct val="150000"/>
                </a:lnSpc>
                <a:spcBef>
                  <a:spcPct val="0"/>
                </a:spcBef>
                <a:spcAft>
                  <a:spcPct val="0"/>
                </a:spcAft>
                <a:defRPr sz="1400" b="0" kern="0">
                  <a:ln w="18415" cmpd="sng">
                    <a:noFill/>
                    <a:prstDash val="solid"/>
                  </a:ln>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及时、有效地沟通信息</a:t>
              </a:r>
            </a:p>
          </p:txBody>
        </p:sp>
        <p:sp>
          <p:nvSpPr>
            <p:cNvPr id="25" name="MH_SubTitle_5"/>
            <p:cNvSpPr txBox="1"/>
            <p:nvPr>
              <p:custDataLst>
                <p:tags r:id="rId24"/>
              </p:custDataLst>
            </p:nvPr>
          </p:nvSpPr>
          <p:spPr>
            <a:xfrm>
              <a:off x="4542045" y="4879099"/>
              <a:ext cx="1324310" cy="1208040"/>
            </a:xfrm>
            <a:prstGeom prst="rect">
              <a:avLst/>
            </a:prstGeom>
            <a:noFill/>
          </p:spPr>
          <p:txBody>
            <a:bodyPr anchor="t">
              <a:normAutofit/>
            </a:bodyPr>
            <a:lstStyle>
              <a:defPPr>
                <a:defRPr lang="zh-CN"/>
              </a:defPPr>
              <a:lvl1pPr marL="0" lvl="0" algn="l" defTabSz="914400" rtl="0" eaLnBrk="1" fontAlgn="auto" latinLnBrk="0" hangingPunct="1">
                <a:lnSpc>
                  <a:spcPct val="150000"/>
                </a:lnSpc>
                <a:spcBef>
                  <a:spcPct val="0"/>
                </a:spcBef>
                <a:spcAft>
                  <a:spcPct val="0"/>
                </a:spcAft>
                <a:defRPr sz="1400" b="0" kern="0">
                  <a:ln w="18415" cmpd="sng">
                    <a:noFill/>
                    <a:prstDash val="solid"/>
                  </a:ln>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将企业</a:t>
              </a:r>
              <a:endParaRPr lang="en-US" altLang="zh-CN" sz="1600"/>
            </a:p>
            <a:p>
              <a:r>
                <a:rPr lang="zh-CN" altLang="en-US" sz="1600"/>
                <a:t>变革正规化</a:t>
              </a:r>
            </a:p>
          </p:txBody>
        </p:sp>
        <p:sp>
          <p:nvSpPr>
            <p:cNvPr id="26" name="MH_SubTitle_6"/>
            <p:cNvSpPr txBox="1"/>
            <p:nvPr>
              <p:custDataLst>
                <p:tags r:id="rId25"/>
              </p:custDataLst>
            </p:nvPr>
          </p:nvSpPr>
          <p:spPr>
            <a:xfrm>
              <a:off x="6116177" y="4869160"/>
              <a:ext cx="1326190" cy="1208040"/>
            </a:xfrm>
            <a:prstGeom prst="rect">
              <a:avLst/>
            </a:prstGeom>
            <a:noFill/>
          </p:spPr>
          <p:txBody>
            <a:bodyPr anchor="t">
              <a:normAutofit/>
            </a:bodyPr>
            <a:lstStyle>
              <a:defPPr>
                <a:defRPr lang="zh-CN"/>
              </a:defPPr>
              <a:lvl1pPr marL="0" lvl="0" algn="l" defTabSz="914400" rtl="0" eaLnBrk="1" fontAlgn="auto" latinLnBrk="0" hangingPunct="1">
                <a:lnSpc>
                  <a:spcPct val="150000"/>
                </a:lnSpc>
                <a:spcBef>
                  <a:spcPct val="0"/>
                </a:spcBef>
                <a:spcAft>
                  <a:spcPct val="0"/>
                </a:spcAft>
                <a:defRPr sz="1400" b="0" kern="0">
                  <a:ln w="18415" cmpd="sng">
                    <a:noFill/>
                    <a:prstDash val="solid"/>
                  </a:ln>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从最高</a:t>
              </a:r>
              <a:endParaRPr lang="en-US" altLang="zh-CN" sz="1600"/>
            </a:p>
            <a:p>
              <a:r>
                <a:rPr lang="zh-CN" altLang="en-US" sz="1600"/>
                <a:t>领导者开始</a:t>
              </a:r>
            </a:p>
          </p:txBody>
        </p:sp>
        <p:sp>
          <p:nvSpPr>
            <p:cNvPr id="27" name="MH_Other_15"/>
            <p:cNvSpPr/>
            <p:nvPr>
              <p:custDataLst>
                <p:tags r:id="rId26"/>
              </p:custDataLst>
            </p:nvPr>
          </p:nvSpPr>
          <p:spPr>
            <a:xfrm>
              <a:off x="2190274" y="2508434"/>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kern="0">
                  <a:solidFill>
                    <a:sysClr val="window" lastClr="FFFFFF"/>
                  </a:solidFill>
                  <a:latin typeface="微软雅黑" panose="020b0503020204020204" pitchFamily="34" charset="-122"/>
                  <a:ea typeface="微软雅黑" panose="020b0503020204020204" pitchFamily="34" charset="-122"/>
                </a:rPr>
                <a:t>7</a:t>
              </a:r>
            </a:p>
          </p:txBody>
        </p:sp>
        <p:sp>
          <p:nvSpPr>
            <p:cNvPr id="28" name="MH_Other_16"/>
            <p:cNvSpPr/>
            <p:nvPr>
              <p:custDataLst>
                <p:tags r:id="rId27"/>
              </p:custDataLst>
            </p:nvPr>
          </p:nvSpPr>
          <p:spPr>
            <a:xfrm>
              <a:off x="2190274" y="4581128"/>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kern="0">
                  <a:solidFill>
                    <a:sysClr val="window" lastClr="FFFFFF"/>
                  </a:solidFill>
                  <a:latin typeface="微软雅黑" panose="020b0503020204020204" pitchFamily="34" charset="-122"/>
                  <a:ea typeface="微软雅黑" panose="020b0503020204020204" pitchFamily="34" charset="-122"/>
                </a:rPr>
                <a:t>8</a:t>
              </a:r>
            </a:p>
          </p:txBody>
        </p:sp>
        <p:sp>
          <p:nvSpPr>
            <p:cNvPr id="29" name="MH_SubTitle_4"/>
            <p:cNvSpPr txBox="1"/>
            <p:nvPr>
              <p:custDataLst>
                <p:tags r:id="rId28"/>
              </p:custDataLst>
            </p:nvPr>
          </p:nvSpPr>
          <p:spPr>
            <a:xfrm>
              <a:off x="1759607" y="1341618"/>
              <a:ext cx="1324310" cy="1206249"/>
            </a:xfrm>
            <a:prstGeom prst="rect">
              <a:avLst/>
            </a:prstGeom>
            <a:noFill/>
          </p:spPr>
          <p:txBody>
            <a:bodyPr anchor="b">
              <a:normAutofit/>
            </a:bodyPr>
            <a:lstStyle>
              <a:defPPr>
                <a:defRPr lang="zh-CN"/>
              </a:defPPr>
              <a:lvl1pPr marL="0" lvl="0" algn="l" defTabSz="914400" rtl="0" eaLnBrk="1" fontAlgn="auto" latinLnBrk="0" hangingPunct="1">
                <a:lnSpc>
                  <a:spcPct val="150000"/>
                </a:lnSpc>
                <a:spcBef>
                  <a:spcPct val="0"/>
                </a:spcBef>
                <a:spcAft>
                  <a:spcPct val="0"/>
                </a:spcAft>
                <a:defRPr sz="1400" b="0" kern="0">
                  <a:ln w="18415" cmpd="sng">
                    <a:noFill/>
                    <a:prstDash val="solid"/>
                  </a:ln>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对公司文化进行评估</a:t>
              </a:r>
            </a:p>
          </p:txBody>
        </p:sp>
        <p:sp>
          <p:nvSpPr>
            <p:cNvPr id="30" name="MH_SubTitle_8"/>
            <p:cNvSpPr txBox="1"/>
            <p:nvPr>
              <p:custDataLst>
                <p:tags r:id="rId29"/>
              </p:custDataLst>
            </p:nvPr>
          </p:nvSpPr>
          <p:spPr>
            <a:xfrm>
              <a:off x="1680491" y="4869160"/>
              <a:ext cx="1324310" cy="1208040"/>
            </a:xfrm>
            <a:prstGeom prst="rect">
              <a:avLst/>
            </a:prstGeom>
            <a:noFill/>
          </p:spPr>
          <p:txBody>
            <a:bodyPr anchor="t">
              <a:normAutofit/>
            </a:bodyPr>
            <a:lstStyle>
              <a:defPPr>
                <a:defRPr lang="zh-CN"/>
              </a:defPPr>
              <a:lvl1pPr marL="0" lvl="0" algn="l" defTabSz="914400" rtl="0" eaLnBrk="1" fontAlgn="auto" latinLnBrk="0" hangingPunct="1">
                <a:lnSpc>
                  <a:spcPct val="150000"/>
                </a:lnSpc>
                <a:spcBef>
                  <a:spcPct val="0"/>
                </a:spcBef>
                <a:spcAft>
                  <a:spcPct val="0"/>
                </a:spcAft>
                <a:defRPr sz="1400" b="0" kern="0">
                  <a:ln w="18415" cmpd="sng">
                    <a:noFill/>
                    <a:prstDash val="solid"/>
                  </a:ln>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明确的阐述企业文化</a:t>
              </a:r>
            </a:p>
          </p:txBody>
        </p:sp>
        <p:sp>
          <p:nvSpPr>
            <p:cNvPr id="32" name="MH_Other_15"/>
            <p:cNvSpPr/>
            <p:nvPr>
              <p:custDataLst>
                <p:tags r:id="rId30"/>
              </p:custDataLst>
            </p:nvPr>
          </p:nvSpPr>
          <p:spPr>
            <a:xfrm>
              <a:off x="689295" y="2508434"/>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kern="0">
                  <a:solidFill>
                    <a:sysClr val="window" lastClr="FFFFFF"/>
                  </a:solidFill>
                  <a:latin typeface="微软雅黑" panose="020b0503020204020204" pitchFamily="34" charset="-122"/>
                  <a:ea typeface="微软雅黑" panose="020b0503020204020204" pitchFamily="34" charset="-122"/>
                </a:rPr>
                <a:t>9</a:t>
              </a:r>
            </a:p>
          </p:txBody>
        </p:sp>
        <p:sp>
          <p:nvSpPr>
            <p:cNvPr id="33" name="MH_SubTitle_4"/>
            <p:cNvSpPr txBox="1"/>
            <p:nvPr>
              <p:custDataLst>
                <p:tags r:id="rId31"/>
              </p:custDataLst>
            </p:nvPr>
          </p:nvSpPr>
          <p:spPr>
            <a:xfrm>
              <a:off x="179512" y="1124744"/>
              <a:ext cx="1324310" cy="1206249"/>
            </a:xfrm>
            <a:prstGeom prst="rect">
              <a:avLst/>
            </a:prstGeom>
            <a:noFill/>
          </p:spPr>
          <p:txBody>
            <a:bodyPr anchor="b">
              <a:normAutofit/>
            </a:bodyPr>
            <a:lstStyle>
              <a:defPPr>
                <a:defRPr lang="zh-CN"/>
              </a:defPPr>
              <a:lvl1pPr marL="0" lvl="0" algn="l" defTabSz="914400" rtl="0" eaLnBrk="1" fontAlgn="auto" latinLnBrk="0" hangingPunct="1">
                <a:lnSpc>
                  <a:spcPct val="150000"/>
                </a:lnSpc>
                <a:spcBef>
                  <a:spcPct val="0"/>
                </a:spcBef>
                <a:spcAft>
                  <a:spcPct val="0"/>
                </a:spcAft>
                <a:defRPr sz="1400" b="0" kern="0">
                  <a:ln w="18415" cmpd="sng">
                    <a:noFill/>
                    <a:prstDash val="solid"/>
                  </a:ln>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做好准备迎接突发状况</a:t>
              </a:r>
            </a:p>
          </p:txBody>
        </p:sp>
      </p:grpSp>
      <p:sp>
        <p:nvSpPr>
          <p:cNvPr id="37" name="MH_SubTitle_8"/>
          <p:cNvSpPr txBox="1"/>
          <p:nvPr>
            <p:custDataLst>
              <p:tags r:id="rId32"/>
            </p:custDataLst>
          </p:nvPr>
        </p:nvSpPr>
        <p:spPr>
          <a:xfrm>
            <a:off x="1800705" y="5029272"/>
            <a:ext cx="1324310" cy="1208040"/>
          </a:xfrm>
          <a:prstGeom prst="rect">
            <a:avLst/>
          </a:prstGeom>
          <a:noFill/>
        </p:spPr>
        <p:txBody>
          <a:bodyPr anchor="t">
            <a:normAutofit/>
          </a:bodyPr>
          <a:lstStyle>
            <a:defPPr>
              <a:defRPr lang="zh-CN"/>
            </a:defPPr>
            <a:lvl1pPr marL="0" lvl="0" algn="l" defTabSz="914400" rtl="0" eaLnBrk="1" fontAlgn="auto" latinLnBrk="0" hangingPunct="1">
              <a:lnSpc>
                <a:spcPct val="150000"/>
              </a:lnSpc>
              <a:spcBef>
                <a:spcPct val="0"/>
              </a:spcBef>
              <a:spcAft>
                <a:spcPct val="0"/>
              </a:spcAft>
              <a:defRPr sz="1400" b="0" kern="0">
                <a:ln w="18415" cmpd="sng">
                  <a:noFill/>
                  <a:prstDash val="solid"/>
                </a:ln>
                <a:solidFill>
                  <a:schemeClr val="tx1"/>
                </a:solidFill>
                <a:latin typeface="微软雅黑" panose="020b0503020204020204" pitchFamily="34" charset="-122"/>
                <a:ea typeface="微软雅黑" panose="020b0503020204020204" pitchFamily="34" charset="-122"/>
                <a:cs typeface="Times New Roman"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看重与个人的交流</a:t>
            </a:r>
          </a:p>
        </p:txBody>
      </p:sp>
      <p:sp>
        <p:nvSpPr>
          <p:cNvPr id="39" name="MH_Other_16"/>
          <p:cNvSpPr/>
          <p:nvPr>
            <p:custDataLst>
              <p:tags r:id="rId33"/>
            </p:custDataLst>
          </p:nvPr>
        </p:nvSpPr>
        <p:spPr>
          <a:xfrm>
            <a:off x="2230070" y="4581128"/>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40" name="文本框 39"/>
          <p:cNvSpPr txBox="1"/>
          <p:nvPr/>
        </p:nvSpPr>
        <p:spPr>
          <a:xfrm>
            <a:off x="2169874" y="4581129"/>
            <a:ext cx="469742" cy="30911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400">
                <a:solidFill>
                  <a:schemeClr val="bg1"/>
                </a:solidFill>
                <a:latin typeface="微软雅黑" panose="020b0503020204020204" pitchFamily="34" charset="-122"/>
                <a:ea typeface="微软雅黑" panose="020b0503020204020204" pitchFamily="34" charset="-122"/>
              </a:rPr>
              <a:t>10</a:t>
            </a:r>
            <a:endParaRPr lang="zh-CN" altLang="en-US" sz="1400">
              <a:solidFill>
                <a:schemeClr val="bg1"/>
              </a:solidFill>
              <a:latin typeface="微软雅黑" panose="020b0503020204020204" pitchFamily="34" charset="-122"/>
              <a:ea typeface="微软雅黑" panose="020b0503020204020204" pitchFamily="34" charset="-122"/>
            </a:endParaRPr>
          </a:p>
        </p:txBody>
      </p:sp>
      <p:sp>
        <p:nvSpPr>
          <p:cNvPr id="36" name="矩形 35"/>
          <p:cNvSpPr/>
          <p:nvPr/>
        </p:nvSpPr>
        <p:spPr>
          <a:xfrm>
            <a:off x="1781593" y="148570"/>
            <a:ext cx="2957861"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3.2.</a:t>
            </a:r>
            <a:r>
              <a:rPr lang="zh-CN" altLang="en-US" sz="2000" b="1">
                <a:solidFill>
                  <a:srgbClr val="C00000"/>
                </a:solidFill>
                <a:latin typeface="微软雅黑" panose="020b0503020204020204" pitchFamily="34" charset="-122"/>
                <a:ea typeface="微软雅黑" panose="020b0503020204020204" pitchFamily="34" charset="-122"/>
              </a:rPr>
              <a:t>变革管理的十大原则</a:t>
            </a:r>
          </a:p>
        </p:txBody>
      </p:sp>
    </p:spTree>
    <p:extLst>
      <p:ext uri="{BB962C8B-B14F-4D97-AF65-F5344CB8AC3E}">
        <p14:creationId xmlns:p14="http://schemas.microsoft.com/office/powerpoint/2010/main" val="2062205857"/>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 name="图片 17"/>
          <p:cNvPicPr>
            <a:picLocks noChangeAspect="1"/>
          </p:cNvPicPr>
          <p:nvPr/>
        </p:nvPicPr>
        <p:blipFill>
          <a:blip r:embed="rId2"/>
          <a:stretch>
            <a:fillRect/>
          </a:stretch>
        </p:blipFill>
        <p:spPr>
          <a:xfrm rot="423557">
            <a:off x="8451383" y="2946802"/>
            <a:ext cx="1713019" cy="3006895"/>
          </a:xfrm>
          <a:prstGeom prst="rect">
            <a:avLst/>
          </a:prstGeom>
        </p:spPr>
      </p:pic>
      <p:sp>
        <p:nvSpPr>
          <p:cNvPr id="2" name="矩形 1"/>
          <p:cNvSpPr/>
          <p:nvPr/>
        </p:nvSpPr>
        <p:spPr>
          <a:xfrm>
            <a:off x="1801968" y="1268760"/>
            <a:ext cx="3861984" cy="175432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1200">
                <a:latin typeface="微软雅黑" panose="020b0503020204020204" pitchFamily="34" charset="-122"/>
                <a:ea typeface="微软雅黑" panose="020b0503020204020204" pitchFamily="34" charset="-122"/>
                <a:cs typeface="宋体" panose="02010600030101010101" pitchFamily="2" charset="-122"/>
              </a:rPr>
              <a:t>从探讨组织变革中组织成员的态度出发，提</a:t>
            </a:r>
            <a:r>
              <a:rPr lang="zh-CN" altLang="en-US" sz="1200">
                <a:latin typeface="微软雅黑" panose="020b0503020204020204" pitchFamily="34" charset="-122"/>
                <a:ea typeface="微软雅黑" panose="020b0503020204020204" pitchFamily="34" charset="-122"/>
                <a:cs typeface="宋体" panose="02010600030101010101" pitchFamily="2" charset="-122"/>
              </a:rPr>
              <a:t>出</a:t>
            </a:r>
            <a:r>
              <a:rPr lang="zh-CN" altLang="zh-CN" sz="1200">
                <a:latin typeface="微软雅黑" panose="020b0503020204020204" pitchFamily="34" charset="-122"/>
                <a:ea typeface="微软雅黑" panose="020b0503020204020204" pitchFamily="34" charset="-122"/>
                <a:cs typeface="宋体" panose="02010600030101010101" pitchFamily="2" charset="-122"/>
              </a:rPr>
              <a:t>三个阶段：</a:t>
            </a:r>
          </a:p>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en-US" altLang="zh-CN" sz="1200">
                <a:latin typeface="微软雅黑" panose="020b0503020204020204" pitchFamily="34" charset="-122"/>
                <a:ea typeface="微软雅黑" panose="020b0503020204020204" pitchFamily="34" charset="-122"/>
                <a:cs typeface="宋体" panose="02010600030101010101" pitchFamily="2" charset="-122"/>
              </a:rPr>
              <a:t>1</a:t>
            </a: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zh-CN" altLang="zh-CN" sz="1200">
                <a:latin typeface="微软雅黑" panose="020b0503020204020204" pitchFamily="34" charset="-122"/>
                <a:ea typeface="微软雅黑" panose="020b0503020204020204" pitchFamily="34" charset="-122"/>
                <a:cs typeface="宋体" panose="02010600030101010101" pitchFamily="2" charset="-122"/>
              </a:rPr>
              <a:t>现状的解冻</a:t>
            </a:r>
            <a:endParaRPr lang="en-US" altLang="zh-CN" sz="120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en-US" altLang="zh-CN" sz="1200">
                <a:latin typeface="微软雅黑" panose="020b0503020204020204" pitchFamily="34" charset="-122"/>
                <a:ea typeface="微软雅黑" panose="020b0503020204020204" pitchFamily="34" charset="-122"/>
                <a:cs typeface="宋体" panose="02010600030101010101" pitchFamily="2" charset="-122"/>
              </a:rPr>
              <a:t>2</a:t>
            </a: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zh-CN" altLang="zh-CN" sz="1200">
                <a:latin typeface="微软雅黑" panose="020b0503020204020204" pitchFamily="34" charset="-122"/>
                <a:ea typeface="微软雅黑" panose="020b0503020204020204" pitchFamily="34" charset="-122"/>
                <a:cs typeface="宋体" panose="02010600030101010101" pitchFamily="2" charset="-122"/>
              </a:rPr>
              <a:t>转变新的状态</a:t>
            </a:r>
          </a:p>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en-US" altLang="zh-CN" sz="1200">
                <a:latin typeface="微软雅黑" panose="020b0503020204020204" pitchFamily="34" charset="-122"/>
                <a:ea typeface="微软雅黑" panose="020b0503020204020204" pitchFamily="34" charset="-122"/>
                <a:cs typeface="宋体" panose="02010600030101010101" pitchFamily="2" charset="-122"/>
              </a:rPr>
              <a:t>3</a:t>
            </a: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zh-CN" altLang="zh-CN" sz="1200">
                <a:latin typeface="微软雅黑" panose="020b0503020204020204" pitchFamily="34" charset="-122"/>
                <a:ea typeface="微软雅黑" panose="020b0503020204020204" pitchFamily="34" charset="-122"/>
                <a:cs typeface="宋体" panose="02010600030101010101" pitchFamily="2" charset="-122"/>
              </a:rPr>
              <a:t>重新冻结新的现状</a:t>
            </a:r>
          </a:p>
          <a:p>
            <a:pPr>
              <a:lnSpc>
                <a:spcPct val="150000"/>
              </a:lnSpc>
            </a:pPr>
            <a:r>
              <a:rPr lang="zh-CN" altLang="zh-CN" sz="1200">
                <a:latin typeface="微软雅黑" panose="020b0503020204020204" pitchFamily="34" charset="-122"/>
                <a:ea typeface="微软雅黑" panose="020b0503020204020204" pitchFamily="34" charset="-122"/>
                <a:cs typeface="宋体" panose="02010600030101010101" pitchFamily="2" charset="-122"/>
              </a:rPr>
              <a:t>库特</a:t>
            </a:r>
            <a:r>
              <a:rPr lang="en-US" altLang="zh-CN" sz="1200" b="1">
                <a:latin typeface="微软雅黑" panose="020b0503020204020204" pitchFamily="34" charset="-122"/>
                <a:ea typeface="微软雅黑" panose="020b0503020204020204" pitchFamily="34" charset="-122"/>
                <a:cs typeface="宋体" panose="02010600030101010101" pitchFamily="2" charset="-122"/>
              </a:rPr>
              <a:t>·</a:t>
            </a:r>
            <a:r>
              <a:rPr lang="zh-CN" altLang="zh-CN" sz="1200">
                <a:latin typeface="微软雅黑" panose="020b0503020204020204" pitchFamily="34" charset="-122"/>
                <a:ea typeface="微软雅黑" panose="020b0503020204020204" pitchFamily="34" charset="-122"/>
                <a:cs typeface="宋体" panose="02010600030101010101" pitchFamily="2" charset="-122"/>
              </a:rPr>
              <a:t>卢因认为组织变革是变革推动力与变革阻力较量的结果。</a:t>
            </a:r>
          </a:p>
        </p:txBody>
      </p:sp>
      <p:sp>
        <p:nvSpPr>
          <p:cNvPr id="3" name="矩形 2"/>
          <p:cNvSpPr/>
          <p:nvPr/>
        </p:nvSpPr>
        <p:spPr>
          <a:xfrm>
            <a:off x="1919536" y="719883"/>
            <a:ext cx="2425664" cy="499624"/>
          </a:xfrm>
          <a:prstGeom prst="rect">
            <a:avLst/>
          </a:prstGeom>
          <a:solidFill>
            <a:schemeClr val="accent1">
              <a:lumMod val="75000"/>
            </a:schemeClr>
          </a:solidFill>
        </p:spPr>
        <p:style>
          <a:lnRef idx="0">
            <a:schemeClr val="accent1"/>
          </a:lnRef>
          <a:fillRef idx="3">
            <a:schemeClr val="accent1"/>
          </a:fillRef>
          <a:effectRef idx="3">
            <a:schemeClr val="accent1"/>
          </a:effectRef>
          <a:fontRef idx="minor">
            <a:schemeClr val="lt1"/>
          </a:fontRef>
        </p:style>
        <p:txBody>
          <a:bodyPr wrap="square" anchor="ctr">
            <a:spAutoFit/>
          </a:bodyP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nSpc>
                <a:spcPct val="150000"/>
              </a:lnSpc>
            </a:pPr>
            <a:r>
              <a:rPr lang="zh-CN" altLang="zh-CN" sz="2000" b="1">
                <a:solidFill>
                  <a:schemeClr val="bg1"/>
                </a:solidFill>
                <a:latin typeface="微软雅黑" panose="020b0503020204020204" pitchFamily="34" charset="-122"/>
                <a:ea typeface="微软雅黑" panose="020b0503020204020204" pitchFamily="34" charset="-122"/>
                <a:cs typeface="宋体" panose="02010600030101010101" pitchFamily="2" charset="-122"/>
              </a:rPr>
              <a:t>库特</a:t>
            </a:r>
            <a:r>
              <a:rPr lang="en-US" altLang="zh-CN" sz="2000" b="1">
                <a:solidFill>
                  <a:schemeClr val="bg1"/>
                </a:solidFill>
                <a:latin typeface="微软雅黑" panose="020b0503020204020204" pitchFamily="34" charset="-122"/>
                <a:ea typeface="微软雅黑" panose="020b0503020204020204" pitchFamily="34" charset="-122"/>
                <a:cs typeface="宋体" panose="02010600030101010101" pitchFamily="2" charset="-122"/>
              </a:rPr>
              <a:t>·</a:t>
            </a:r>
            <a:r>
              <a:rPr lang="zh-CN" altLang="zh-CN" sz="2000" b="1">
                <a:solidFill>
                  <a:schemeClr val="bg1"/>
                </a:solidFill>
                <a:latin typeface="微软雅黑" panose="020b0503020204020204" pitchFamily="34" charset="-122"/>
                <a:ea typeface="微软雅黑" panose="020b0503020204020204" pitchFamily="34" charset="-122"/>
                <a:cs typeface="宋体" panose="02010600030101010101" pitchFamily="2" charset="-122"/>
              </a:rPr>
              <a:t>卢因</a:t>
            </a:r>
            <a:r>
              <a:rPr lang="zh-CN" altLang="en-US" sz="2000" b="1">
                <a:solidFill>
                  <a:schemeClr val="bg1"/>
                </a:solidFill>
                <a:latin typeface="微软雅黑" panose="020b0503020204020204" pitchFamily="34" charset="-122"/>
                <a:ea typeface="微软雅黑" panose="020b0503020204020204" pitchFamily="34" charset="-122"/>
                <a:cs typeface="宋体" panose="02010600030101010101" pitchFamily="2" charset="-122"/>
              </a:rPr>
              <a:t>变革</a:t>
            </a:r>
            <a:r>
              <a:rPr lang="zh-CN" altLang="zh-CN" sz="2000" b="1">
                <a:solidFill>
                  <a:schemeClr val="bg1"/>
                </a:solidFill>
                <a:latin typeface="微软雅黑" panose="020b0503020204020204" pitchFamily="34" charset="-122"/>
                <a:ea typeface="微软雅黑" panose="020b0503020204020204" pitchFamily="34" charset="-122"/>
                <a:cs typeface="宋体" panose="02010600030101010101" pitchFamily="2" charset="-122"/>
              </a:rPr>
              <a:t>模式 </a:t>
            </a:r>
          </a:p>
        </p:txBody>
      </p:sp>
      <p:sp>
        <p:nvSpPr>
          <p:cNvPr id="5" name="矩形 4"/>
          <p:cNvSpPr/>
          <p:nvPr/>
        </p:nvSpPr>
        <p:spPr>
          <a:xfrm>
            <a:off x="1781592" y="148570"/>
            <a:ext cx="218842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3.3.</a:t>
            </a:r>
            <a:r>
              <a:rPr lang="zh-CN" altLang="en-US" sz="2000" b="1">
                <a:solidFill>
                  <a:srgbClr val="C00000"/>
                </a:solidFill>
                <a:latin typeface="微软雅黑" panose="020b0503020204020204" pitchFamily="34" charset="-122"/>
                <a:ea typeface="微软雅黑" panose="020b0503020204020204" pitchFamily="34" charset="-122"/>
              </a:rPr>
              <a:t>企业变革模式</a:t>
            </a:r>
          </a:p>
        </p:txBody>
      </p:sp>
      <p:sp>
        <p:nvSpPr>
          <p:cNvPr id="7" name="矩形 6"/>
          <p:cNvSpPr/>
          <p:nvPr/>
        </p:nvSpPr>
        <p:spPr>
          <a:xfrm>
            <a:off x="6444564" y="1232304"/>
            <a:ext cx="4764004" cy="199868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卡斯特变革模式把组织变革分为六个步骤：</a:t>
            </a:r>
          </a:p>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en-US" altLang="zh-CN" sz="1200">
                <a:latin typeface="微软雅黑" panose="020b0503020204020204" pitchFamily="34" charset="-122"/>
                <a:ea typeface="微软雅黑" panose="020b0503020204020204" pitchFamily="34" charset="-122"/>
                <a:cs typeface="宋体" panose="02010600030101010101" pitchFamily="2" charset="-122"/>
              </a:rPr>
              <a:t>1</a:t>
            </a:r>
            <a:r>
              <a:rPr lang="zh-CN" altLang="en-US" sz="1200">
                <a:latin typeface="微软雅黑" panose="020b0503020204020204" pitchFamily="34" charset="-122"/>
                <a:ea typeface="微软雅黑" panose="020b0503020204020204" pitchFamily="34" charset="-122"/>
                <a:cs typeface="宋体" panose="02010600030101010101" pitchFamily="2" charset="-122"/>
              </a:rPr>
              <a:t>）回顾和反省</a:t>
            </a:r>
            <a:r>
              <a:rPr lang="en-US" altLang="zh-CN" sz="1200">
                <a:latin typeface="微软雅黑" panose="020b0503020204020204" pitchFamily="34" charset="-122"/>
                <a:ea typeface="微软雅黑" panose="020b0503020204020204" pitchFamily="34" charset="-122"/>
                <a:cs typeface="宋体" panose="02010600030101010101" pitchFamily="2" charset="-122"/>
              </a:rPr>
              <a:t>---</a:t>
            </a:r>
            <a:r>
              <a:rPr lang="zh-CN" altLang="en-US" sz="1200">
                <a:latin typeface="微软雅黑" panose="020b0503020204020204" pitchFamily="34" charset="-122"/>
                <a:ea typeface="微软雅黑" panose="020b0503020204020204" pitchFamily="34" charset="-122"/>
                <a:cs typeface="宋体" panose="02010600030101010101" pitchFamily="2" charset="-122"/>
              </a:rPr>
              <a:t>寻找问题</a:t>
            </a:r>
          </a:p>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en-US" altLang="zh-CN" sz="1200">
                <a:latin typeface="微软雅黑" panose="020b0503020204020204" pitchFamily="34" charset="-122"/>
                <a:ea typeface="微软雅黑" panose="020b0503020204020204" pitchFamily="34" charset="-122"/>
                <a:cs typeface="宋体" panose="02010600030101010101" pitchFamily="2" charset="-122"/>
              </a:rPr>
              <a:t>2</a:t>
            </a:r>
            <a:r>
              <a:rPr lang="zh-CN" altLang="en-US" sz="1200">
                <a:latin typeface="微软雅黑" panose="020b0503020204020204" pitchFamily="34" charset="-122"/>
                <a:ea typeface="微软雅黑" panose="020b0503020204020204" pitchFamily="34" charset="-122"/>
                <a:cs typeface="宋体" panose="02010600030101010101" pitchFamily="2" charset="-122"/>
              </a:rPr>
              <a:t>）觉察问题</a:t>
            </a:r>
            <a:r>
              <a:rPr lang="en-US" altLang="zh-CN" sz="1200">
                <a:latin typeface="微软雅黑" panose="020b0503020204020204" pitchFamily="34" charset="-122"/>
                <a:ea typeface="微软雅黑" panose="020b0503020204020204" pitchFamily="34" charset="-122"/>
                <a:cs typeface="宋体" panose="02010600030101010101" pitchFamily="2" charset="-122"/>
              </a:rPr>
              <a:t>---</a:t>
            </a:r>
            <a:r>
              <a:rPr lang="zh-CN" altLang="en-US" sz="1200">
                <a:latin typeface="微软雅黑" panose="020b0503020204020204" pitchFamily="34" charset="-122"/>
                <a:ea typeface="微软雅黑" panose="020b0503020204020204" pitchFamily="34" charset="-122"/>
                <a:cs typeface="宋体" panose="02010600030101010101" pitchFamily="2" charset="-122"/>
              </a:rPr>
              <a:t>发现问题</a:t>
            </a:r>
          </a:p>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en-US" altLang="zh-CN" sz="1200">
                <a:latin typeface="微软雅黑" panose="020b0503020204020204" pitchFamily="34" charset="-122"/>
                <a:ea typeface="微软雅黑" panose="020b0503020204020204" pitchFamily="34" charset="-122"/>
                <a:cs typeface="宋体" panose="02010600030101010101" pitchFamily="2" charset="-122"/>
              </a:rPr>
              <a:t>3</a:t>
            </a:r>
            <a:r>
              <a:rPr lang="zh-CN" altLang="en-US" sz="1200">
                <a:latin typeface="微软雅黑" panose="020b0503020204020204" pitchFamily="34" charset="-122"/>
                <a:ea typeface="微软雅黑" panose="020b0503020204020204" pitchFamily="34" charset="-122"/>
                <a:cs typeface="宋体" panose="02010600030101010101" pitchFamily="2" charset="-122"/>
              </a:rPr>
              <a:t>）分析问题</a:t>
            </a:r>
          </a:p>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en-US" altLang="zh-CN" sz="1200">
                <a:latin typeface="微软雅黑" panose="020b0503020204020204" pitchFamily="34" charset="-122"/>
                <a:ea typeface="微软雅黑" panose="020b0503020204020204" pitchFamily="34" charset="-122"/>
                <a:cs typeface="宋体" panose="02010600030101010101" pitchFamily="2" charset="-122"/>
              </a:rPr>
              <a:t>4</a:t>
            </a:r>
            <a:r>
              <a:rPr lang="zh-CN" altLang="en-US" sz="1200">
                <a:latin typeface="微软雅黑" panose="020b0503020204020204" pitchFamily="34" charset="-122"/>
                <a:ea typeface="微软雅黑" panose="020b0503020204020204" pitchFamily="34" charset="-122"/>
                <a:cs typeface="宋体" panose="02010600030101010101" pitchFamily="2" charset="-122"/>
              </a:rPr>
              <a:t>）提出解决问题的方案</a:t>
            </a:r>
            <a:r>
              <a:rPr lang="en-US" altLang="zh-CN" sz="1200">
                <a:latin typeface="微软雅黑" panose="020b0503020204020204" pitchFamily="34" charset="-122"/>
                <a:ea typeface="微软雅黑" panose="020b0503020204020204" pitchFamily="34" charset="-122"/>
                <a:cs typeface="宋体" panose="02010600030101010101" pitchFamily="2" charset="-122"/>
              </a:rPr>
              <a:t>---</a:t>
            </a:r>
            <a:r>
              <a:rPr lang="zh-CN" altLang="en-US" sz="1200">
                <a:latin typeface="微软雅黑" panose="020b0503020204020204" pitchFamily="34" charset="-122"/>
                <a:ea typeface="微软雅黑" panose="020b0503020204020204" pitchFamily="34" charset="-122"/>
                <a:cs typeface="宋体" panose="02010600030101010101" pitchFamily="2" charset="-122"/>
              </a:rPr>
              <a:t>评估方案</a:t>
            </a:r>
          </a:p>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en-US" altLang="zh-CN" sz="1200">
                <a:latin typeface="微软雅黑" panose="020b0503020204020204" pitchFamily="34" charset="-122"/>
                <a:ea typeface="微软雅黑" panose="020b0503020204020204" pitchFamily="34" charset="-122"/>
                <a:cs typeface="宋体" panose="02010600030101010101" pitchFamily="2" charset="-122"/>
              </a:rPr>
              <a:t>5</a:t>
            </a:r>
            <a:r>
              <a:rPr lang="zh-CN" altLang="en-US" sz="1200">
                <a:latin typeface="微软雅黑" panose="020b0503020204020204" pitchFamily="34" charset="-122"/>
                <a:ea typeface="微软雅黑" panose="020b0503020204020204" pitchFamily="34" charset="-122"/>
                <a:cs typeface="宋体" panose="02010600030101010101" pitchFamily="2" charset="-122"/>
              </a:rPr>
              <a:t>）实行变革</a:t>
            </a:r>
            <a:r>
              <a:rPr lang="en-US" altLang="zh-CN" sz="1200">
                <a:latin typeface="微软雅黑" panose="020b0503020204020204" pitchFamily="34" charset="-122"/>
                <a:ea typeface="微软雅黑" panose="020b0503020204020204" pitchFamily="34" charset="-122"/>
                <a:cs typeface="宋体" panose="02010600030101010101" pitchFamily="2" charset="-122"/>
              </a:rPr>
              <a:t>---</a:t>
            </a:r>
            <a:r>
              <a:rPr lang="zh-CN" altLang="en-US" sz="1200">
                <a:latin typeface="微软雅黑" panose="020b0503020204020204" pitchFamily="34" charset="-122"/>
                <a:ea typeface="微软雅黑" panose="020b0503020204020204" pitchFamily="34" charset="-122"/>
                <a:cs typeface="宋体" panose="02010600030101010101" pitchFamily="2" charset="-122"/>
              </a:rPr>
              <a:t>具体实施</a:t>
            </a:r>
          </a:p>
          <a:p>
            <a:pPr>
              <a:lnSpc>
                <a:spcPct val="150000"/>
              </a:lnSpc>
            </a:pPr>
            <a:r>
              <a:rPr lang="zh-CN" altLang="en-US" sz="1200">
                <a:latin typeface="微软雅黑" panose="020b0503020204020204" pitchFamily="34" charset="-122"/>
                <a:ea typeface="微软雅黑" panose="020b0503020204020204" pitchFamily="34" charset="-122"/>
                <a:cs typeface="宋体" panose="02010600030101010101" pitchFamily="2" charset="-122"/>
              </a:rPr>
              <a:t>（</a:t>
            </a:r>
            <a:r>
              <a:rPr lang="en-US" altLang="zh-CN" sz="1200">
                <a:latin typeface="微软雅黑" panose="020b0503020204020204" pitchFamily="34" charset="-122"/>
                <a:ea typeface="微软雅黑" panose="020b0503020204020204" pitchFamily="34" charset="-122"/>
                <a:cs typeface="宋体" panose="02010600030101010101" pitchFamily="2" charset="-122"/>
              </a:rPr>
              <a:t>6</a:t>
            </a:r>
            <a:r>
              <a:rPr lang="zh-CN" altLang="en-US" sz="1200">
                <a:latin typeface="微软雅黑" panose="020b0503020204020204" pitchFamily="34" charset="-122"/>
                <a:ea typeface="微软雅黑" panose="020b0503020204020204" pitchFamily="34" charset="-122"/>
                <a:cs typeface="宋体" panose="02010600030101010101" pitchFamily="2" charset="-122"/>
              </a:rPr>
              <a:t>）检查变革的成果</a:t>
            </a:r>
          </a:p>
        </p:txBody>
      </p:sp>
      <p:sp>
        <p:nvSpPr>
          <p:cNvPr id="8" name="矩形 7"/>
          <p:cNvSpPr/>
          <p:nvPr/>
        </p:nvSpPr>
        <p:spPr>
          <a:xfrm>
            <a:off x="1954071" y="3433396"/>
            <a:ext cx="3849131" cy="499624"/>
          </a:xfrm>
          <a:prstGeom prst="rect">
            <a:avLst/>
          </a:prstGeom>
          <a:solidFill>
            <a:schemeClr val="accent1">
              <a:lumMod val="75000"/>
            </a:schemeClr>
          </a:solidFill>
        </p:spPr>
        <p:style>
          <a:lnRef idx="0">
            <a:schemeClr val="accent1"/>
          </a:lnRef>
          <a:fillRef idx="3">
            <a:schemeClr val="accent1"/>
          </a:fillRef>
          <a:effectRef idx="3">
            <a:schemeClr val="accent1"/>
          </a:effectRef>
          <a:fontRef idx="minor">
            <a:schemeClr val="lt1"/>
          </a:fontRef>
        </p:style>
        <p:txBody>
          <a:bodyPr wrap="none" anchor="ctr">
            <a:spAutoFit/>
          </a:bodyP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nSpc>
                <a:spcPct val="150000"/>
              </a:lnSpc>
            </a:pPr>
            <a:r>
              <a:rPr lang="zh-CN" altLang="en-US" sz="2000" b="1">
                <a:solidFill>
                  <a:schemeClr val="bg1"/>
                </a:solidFill>
                <a:latin typeface="微软雅黑" panose="020b0503020204020204" pitchFamily="34" charset="-122"/>
                <a:ea typeface="微软雅黑" panose="020b0503020204020204" pitchFamily="34" charset="-122"/>
                <a:cs typeface="宋体" panose="02010600030101010101" pitchFamily="2" charset="-122"/>
              </a:rPr>
              <a:t>约翰</a:t>
            </a:r>
            <a:r>
              <a:rPr lang="en-US" altLang="zh-CN" sz="2000" b="1">
                <a:solidFill>
                  <a:schemeClr val="bg1"/>
                </a:solidFill>
                <a:latin typeface="微软雅黑" panose="020b0503020204020204" pitchFamily="34" charset="-122"/>
                <a:ea typeface="微软雅黑" panose="020b0503020204020204" pitchFamily="34" charset="-122"/>
                <a:cs typeface="宋体" panose="02010600030101010101" pitchFamily="2" charset="-122"/>
              </a:rPr>
              <a:t>.</a:t>
            </a:r>
            <a:r>
              <a:rPr lang="zh-CN" altLang="en-US" sz="2000" b="1">
                <a:solidFill>
                  <a:schemeClr val="bg1"/>
                </a:solidFill>
                <a:latin typeface="微软雅黑" panose="020b0503020204020204" pitchFamily="34" charset="-122"/>
                <a:ea typeface="微软雅黑" panose="020b0503020204020204" pitchFamily="34" charset="-122"/>
                <a:cs typeface="宋体" panose="02010600030101010101" pitchFamily="2" charset="-122"/>
              </a:rPr>
              <a:t>科特变革模式（八大步骤）</a:t>
            </a:r>
            <a:endParaRPr lang="zh-CN" altLang="zh-CN" sz="2000" b="1">
              <a:solidFill>
                <a:schemeClr val="bg1"/>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9" name="矩形 8"/>
          <p:cNvSpPr/>
          <p:nvPr/>
        </p:nvSpPr>
        <p:spPr>
          <a:xfrm>
            <a:off x="6600056" y="692696"/>
            <a:ext cx="2310248" cy="499624"/>
          </a:xfrm>
          <a:prstGeom prst="rect">
            <a:avLst/>
          </a:prstGeom>
          <a:solidFill>
            <a:schemeClr val="accent1">
              <a:lumMod val="75000"/>
            </a:schemeClr>
          </a:solidFill>
        </p:spPr>
        <p:style>
          <a:lnRef idx="0">
            <a:schemeClr val="accent1"/>
          </a:lnRef>
          <a:fillRef idx="3">
            <a:schemeClr val="accent1"/>
          </a:fillRef>
          <a:effectRef idx="3">
            <a:schemeClr val="accent1"/>
          </a:effectRef>
          <a:fontRef idx="minor">
            <a:schemeClr val="lt1"/>
          </a:fontRef>
        </p:style>
        <p:txBody>
          <a:bodyPr wrap="square">
            <a:spAutoFit/>
          </a:bodyP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nSpc>
                <a:spcPct val="150000"/>
              </a:lnSpc>
            </a:pPr>
            <a:r>
              <a:rPr lang="zh-CN" altLang="en-US" sz="2000" b="1">
                <a:solidFill>
                  <a:schemeClr val="bg1"/>
                </a:solidFill>
                <a:latin typeface="微软雅黑" panose="020b0503020204020204" pitchFamily="34" charset="-122"/>
                <a:ea typeface="微软雅黑" panose="020b0503020204020204" pitchFamily="34" charset="-122"/>
                <a:cs typeface="宋体" panose="02010600030101010101" pitchFamily="2" charset="-122"/>
              </a:rPr>
              <a:t>卡斯特变革模式</a:t>
            </a:r>
            <a:endParaRPr lang="zh-CN" altLang="zh-CN" sz="2000" b="1">
              <a:solidFill>
                <a:schemeClr val="bg1"/>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10" name="矩形 9"/>
          <p:cNvSpPr/>
          <p:nvPr/>
        </p:nvSpPr>
        <p:spPr>
          <a:xfrm>
            <a:off x="1782875" y="4067315"/>
            <a:ext cx="8169496" cy="267765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微软雅黑" panose="020b0503020204020204" pitchFamily="34" charset="-122"/>
                <a:ea typeface="微软雅黑" panose="020b0503020204020204" pitchFamily="34" charset="-122"/>
                <a:cs typeface="宋体" panose="02010600030101010101" pitchFamily="2" charset="-122"/>
              </a:rPr>
              <a:t>（</a:t>
            </a:r>
            <a:r>
              <a:rPr lang="en-US" altLang="zh-CN" sz="1400">
                <a:latin typeface="微软雅黑" panose="020b0503020204020204" pitchFamily="34" charset="-122"/>
                <a:ea typeface="微软雅黑" panose="020b0503020204020204" pitchFamily="34" charset="-122"/>
                <a:cs typeface="宋体" panose="02010600030101010101" pitchFamily="2" charset="-122"/>
              </a:rPr>
              <a:t>1</a:t>
            </a:r>
            <a:r>
              <a:rPr lang="zh-CN" altLang="en-US" sz="1400">
                <a:latin typeface="微软雅黑" panose="020b0503020204020204" pitchFamily="34" charset="-122"/>
                <a:ea typeface="微软雅黑" panose="020b0503020204020204" pitchFamily="34" charset="-122"/>
                <a:cs typeface="宋体" panose="02010600030101010101" pitchFamily="2" charset="-122"/>
              </a:rPr>
              <a:t>）形成紧迫感</a:t>
            </a:r>
            <a:r>
              <a:rPr lang="en-US" altLang="zh-CN" sz="1400">
                <a:latin typeface="微软雅黑" panose="020b0503020204020204" pitchFamily="34" charset="-122"/>
                <a:ea typeface="微软雅黑" panose="020b0503020204020204" pitchFamily="34" charset="-122"/>
                <a:cs typeface="宋体" panose="02010600030101010101" pitchFamily="2" charset="-122"/>
              </a:rPr>
              <a:t>---</a:t>
            </a:r>
            <a:r>
              <a:rPr lang="zh-CN" altLang="en-US" sz="1400">
                <a:latin typeface="微软雅黑" panose="020b0503020204020204" pitchFamily="34" charset="-122"/>
                <a:ea typeface="微软雅黑" panose="020b0503020204020204" pitchFamily="34" charset="-122"/>
                <a:cs typeface="宋体" panose="02010600030101010101" pitchFamily="2" charset="-122"/>
              </a:rPr>
              <a:t>发现问题，商讨对策</a:t>
            </a:r>
          </a:p>
          <a:p>
            <a:pPr>
              <a:lnSpc>
                <a:spcPct val="150000"/>
              </a:lnSpc>
            </a:pPr>
            <a:r>
              <a:rPr lang="zh-CN" altLang="en-US" sz="1400">
                <a:latin typeface="微软雅黑" panose="020b0503020204020204" pitchFamily="34" charset="-122"/>
                <a:ea typeface="微软雅黑" panose="020b0503020204020204" pitchFamily="34" charset="-122"/>
                <a:cs typeface="宋体" panose="02010600030101010101" pitchFamily="2" charset="-122"/>
              </a:rPr>
              <a:t>（</a:t>
            </a:r>
            <a:r>
              <a:rPr lang="en-US" altLang="zh-CN" sz="1400">
                <a:latin typeface="微软雅黑" panose="020b0503020204020204" pitchFamily="34" charset="-122"/>
                <a:ea typeface="微软雅黑" panose="020b0503020204020204" pitchFamily="34" charset="-122"/>
                <a:cs typeface="宋体" panose="02010600030101010101" pitchFamily="2" charset="-122"/>
              </a:rPr>
              <a:t>2</a:t>
            </a:r>
            <a:r>
              <a:rPr lang="zh-CN" altLang="en-US" sz="1400">
                <a:latin typeface="微软雅黑" panose="020b0503020204020204" pitchFamily="34" charset="-122"/>
                <a:ea typeface="微软雅黑" panose="020b0503020204020204" pitchFamily="34" charset="-122"/>
                <a:cs typeface="宋体" panose="02010600030101010101" pitchFamily="2" charset="-122"/>
              </a:rPr>
              <a:t>）建立联合指导委员会</a:t>
            </a:r>
          </a:p>
          <a:p>
            <a:pPr>
              <a:lnSpc>
                <a:spcPct val="150000"/>
              </a:lnSpc>
            </a:pPr>
            <a:r>
              <a:rPr lang="zh-CN" altLang="en-US" sz="1400">
                <a:latin typeface="微软雅黑" panose="020b0503020204020204" pitchFamily="34" charset="-122"/>
                <a:ea typeface="微软雅黑" panose="020b0503020204020204" pitchFamily="34" charset="-122"/>
                <a:cs typeface="宋体" panose="02010600030101010101" pitchFamily="2" charset="-122"/>
              </a:rPr>
              <a:t>（</a:t>
            </a:r>
            <a:r>
              <a:rPr lang="en-US" altLang="zh-CN" sz="1400">
                <a:latin typeface="微软雅黑" panose="020b0503020204020204" pitchFamily="34" charset="-122"/>
                <a:ea typeface="微软雅黑" panose="020b0503020204020204" pitchFamily="34" charset="-122"/>
                <a:cs typeface="宋体" panose="02010600030101010101" pitchFamily="2" charset="-122"/>
              </a:rPr>
              <a:t>3</a:t>
            </a:r>
            <a:r>
              <a:rPr lang="zh-CN" altLang="en-US" sz="1400">
                <a:latin typeface="微软雅黑" panose="020b0503020204020204" pitchFamily="34" charset="-122"/>
                <a:ea typeface="微软雅黑" panose="020b0503020204020204" pitchFamily="34" charset="-122"/>
                <a:cs typeface="宋体" panose="02010600030101010101" pitchFamily="2" charset="-122"/>
              </a:rPr>
              <a:t>）努力构思设想，制定相应的战略</a:t>
            </a:r>
            <a:r>
              <a:rPr lang="en-US" altLang="zh-CN" sz="1400">
                <a:latin typeface="微软雅黑" panose="020b0503020204020204" pitchFamily="34" charset="-122"/>
                <a:ea typeface="微软雅黑" panose="020b0503020204020204" pitchFamily="34" charset="-122"/>
                <a:cs typeface="宋体" panose="02010600030101010101" pitchFamily="2" charset="-122"/>
              </a:rPr>
              <a:t>---</a:t>
            </a:r>
            <a:r>
              <a:rPr lang="zh-CN" altLang="en-US" sz="1400">
                <a:latin typeface="微软雅黑" panose="020b0503020204020204" pitchFamily="34" charset="-122"/>
                <a:ea typeface="微软雅黑" panose="020b0503020204020204" pitchFamily="34" charset="-122"/>
                <a:cs typeface="宋体" panose="02010600030101010101" pitchFamily="2" charset="-122"/>
              </a:rPr>
              <a:t>向员工指明变革方向</a:t>
            </a:r>
          </a:p>
          <a:p>
            <a:pPr>
              <a:lnSpc>
                <a:spcPct val="150000"/>
              </a:lnSpc>
            </a:pPr>
            <a:r>
              <a:rPr lang="zh-CN" altLang="en-US" sz="1400">
                <a:latin typeface="微软雅黑" panose="020b0503020204020204" pitchFamily="34" charset="-122"/>
                <a:ea typeface="微软雅黑" panose="020b0503020204020204" pitchFamily="34" charset="-122"/>
                <a:cs typeface="宋体" panose="02010600030101010101" pitchFamily="2" charset="-122"/>
              </a:rPr>
              <a:t>（</a:t>
            </a:r>
            <a:r>
              <a:rPr lang="en-US" altLang="zh-CN" sz="1400">
                <a:latin typeface="微软雅黑" panose="020b0503020204020204" pitchFamily="34" charset="-122"/>
                <a:ea typeface="微软雅黑" panose="020b0503020204020204" pitchFamily="34" charset="-122"/>
                <a:cs typeface="宋体" panose="02010600030101010101" pitchFamily="2" charset="-122"/>
              </a:rPr>
              <a:t>4</a:t>
            </a:r>
            <a:r>
              <a:rPr lang="zh-CN" altLang="en-US" sz="1400">
                <a:latin typeface="微软雅黑" panose="020b0503020204020204" pitchFamily="34" charset="-122"/>
                <a:ea typeface="微软雅黑" panose="020b0503020204020204" pitchFamily="34" charset="-122"/>
                <a:cs typeface="宋体" panose="02010600030101010101" pitchFamily="2" charset="-122"/>
              </a:rPr>
              <a:t>）传播变革设想</a:t>
            </a:r>
            <a:r>
              <a:rPr lang="en-US" altLang="zh-CN" sz="1400">
                <a:latin typeface="微软雅黑" panose="020b0503020204020204" pitchFamily="34" charset="-122"/>
                <a:ea typeface="微软雅黑" panose="020b0503020204020204" pitchFamily="34" charset="-122"/>
                <a:cs typeface="宋体" panose="02010600030101010101" pitchFamily="2" charset="-122"/>
              </a:rPr>
              <a:t>---</a:t>
            </a:r>
            <a:r>
              <a:rPr lang="zh-CN" altLang="en-US" sz="1400">
                <a:latin typeface="微软雅黑" panose="020b0503020204020204" pitchFamily="34" charset="-122"/>
                <a:ea typeface="微软雅黑" panose="020b0503020204020204" pitchFamily="34" charset="-122"/>
                <a:cs typeface="宋体" panose="02010600030101010101" pitchFamily="2" charset="-122"/>
              </a:rPr>
              <a:t>告诉员工怎么做</a:t>
            </a:r>
          </a:p>
          <a:p>
            <a:pPr>
              <a:lnSpc>
                <a:spcPct val="150000"/>
              </a:lnSpc>
            </a:pPr>
            <a:r>
              <a:rPr lang="zh-CN" altLang="en-US" sz="1400">
                <a:latin typeface="微软雅黑" panose="020b0503020204020204" pitchFamily="34" charset="-122"/>
                <a:ea typeface="微软雅黑" panose="020b0503020204020204" pitchFamily="34" charset="-122"/>
                <a:cs typeface="宋体" panose="02010600030101010101" pitchFamily="2" charset="-122"/>
              </a:rPr>
              <a:t>（</a:t>
            </a:r>
            <a:r>
              <a:rPr lang="en-US" altLang="zh-CN" sz="1400">
                <a:latin typeface="微软雅黑" panose="020b0503020204020204" pitchFamily="34" charset="-122"/>
                <a:ea typeface="微软雅黑" panose="020b0503020204020204" pitchFamily="34" charset="-122"/>
                <a:cs typeface="宋体" panose="02010600030101010101" pitchFamily="2" charset="-122"/>
              </a:rPr>
              <a:t>5</a:t>
            </a:r>
            <a:r>
              <a:rPr lang="zh-CN" altLang="en-US" sz="1400">
                <a:latin typeface="微软雅黑" panose="020b0503020204020204" pitchFamily="34" charset="-122"/>
                <a:ea typeface="微软雅黑" panose="020b0503020204020204" pitchFamily="34" charset="-122"/>
                <a:cs typeface="宋体" panose="02010600030101010101" pitchFamily="2" charset="-122"/>
              </a:rPr>
              <a:t>）授权各级员工采取行动</a:t>
            </a:r>
            <a:r>
              <a:rPr lang="en-US" altLang="zh-CN" sz="1400">
                <a:latin typeface="微软雅黑" panose="020b0503020204020204" pitchFamily="34" charset="-122"/>
                <a:ea typeface="微软雅黑" panose="020b0503020204020204" pitchFamily="34" charset="-122"/>
                <a:cs typeface="宋体" panose="02010600030101010101" pitchFamily="2" charset="-122"/>
              </a:rPr>
              <a:t>---</a:t>
            </a:r>
            <a:r>
              <a:rPr lang="zh-CN" altLang="en-US" sz="1400">
                <a:latin typeface="微软雅黑" panose="020b0503020204020204" pitchFamily="34" charset="-122"/>
                <a:ea typeface="微软雅黑" panose="020b0503020204020204" pitchFamily="34" charset="-122"/>
                <a:cs typeface="宋体" panose="02010600030101010101" pitchFamily="2" charset="-122"/>
              </a:rPr>
              <a:t>企业要消除障碍，鼓励冒险和反传统的观念和行动</a:t>
            </a:r>
          </a:p>
          <a:p>
            <a:pPr>
              <a:lnSpc>
                <a:spcPct val="150000"/>
              </a:lnSpc>
            </a:pPr>
            <a:r>
              <a:rPr lang="zh-CN" altLang="en-US" sz="1400">
                <a:latin typeface="微软雅黑" panose="020b0503020204020204" pitchFamily="34" charset="-122"/>
                <a:ea typeface="微软雅黑" panose="020b0503020204020204" pitchFamily="34" charset="-122"/>
                <a:cs typeface="宋体" panose="02010600030101010101" pitchFamily="2" charset="-122"/>
              </a:rPr>
              <a:t>（</a:t>
            </a:r>
            <a:r>
              <a:rPr lang="en-US" altLang="zh-CN" sz="1400">
                <a:latin typeface="微软雅黑" panose="020b0503020204020204" pitchFamily="34" charset="-122"/>
                <a:ea typeface="微软雅黑" panose="020b0503020204020204" pitchFamily="34" charset="-122"/>
                <a:cs typeface="宋体" panose="02010600030101010101" pitchFamily="2" charset="-122"/>
              </a:rPr>
              <a:t>6</a:t>
            </a:r>
            <a:r>
              <a:rPr lang="zh-CN" altLang="en-US" sz="1400">
                <a:latin typeface="微软雅黑" panose="020b0503020204020204" pitchFamily="34" charset="-122"/>
                <a:ea typeface="微软雅黑" panose="020b0503020204020204" pitchFamily="34" charset="-122"/>
                <a:cs typeface="宋体" panose="02010600030101010101" pitchFamily="2" charset="-122"/>
              </a:rPr>
              <a:t>）创造短期的利益</a:t>
            </a:r>
            <a:r>
              <a:rPr lang="en-US" altLang="zh-CN" sz="1400">
                <a:latin typeface="微软雅黑" panose="020b0503020204020204" pitchFamily="34" charset="-122"/>
                <a:ea typeface="微软雅黑" panose="020b0503020204020204" pitchFamily="34" charset="-122"/>
                <a:cs typeface="宋体" panose="02010600030101010101" pitchFamily="2" charset="-122"/>
              </a:rPr>
              <a:t>---</a:t>
            </a:r>
            <a:r>
              <a:rPr lang="zh-CN" altLang="en-US" sz="1400">
                <a:latin typeface="微软雅黑" panose="020b0503020204020204" pitchFamily="34" charset="-122"/>
                <a:ea typeface="微软雅黑" panose="020b0503020204020204" pitchFamily="34" charset="-122"/>
                <a:cs typeface="宋体" panose="02010600030101010101" pitchFamily="2" charset="-122"/>
              </a:rPr>
              <a:t>鼓励带来收益的人</a:t>
            </a:r>
          </a:p>
          <a:p>
            <a:pPr>
              <a:lnSpc>
                <a:spcPct val="150000"/>
              </a:lnSpc>
            </a:pPr>
            <a:r>
              <a:rPr lang="zh-CN" altLang="en-US" sz="1400">
                <a:latin typeface="微软雅黑" panose="020b0503020204020204" pitchFamily="34" charset="-122"/>
                <a:ea typeface="微软雅黑" panose="020b0503020204020204" pitchFamily="34" charset="-122"/>
                <a:cs typeface="宋体" panose="02010600030101010101" pitchFamily="2" charset="-122"/>
              </a:rPr>
              <a:t>（</a:t>
            </a:r>
            <a:r>
              <a:rPr lang="en-US" altLang="zh-CN" sz="1400">
                <a:latin typeface="微软雅黑" panose="020b0503020204020204" pitchFamily="34" charset="-122"/>
                <a:ea typeface="微软雅黑" panose="020b0503020204020204" pitchFamily="34" charset="-122"/>
                <a:cs typeface="宋体" panose="02010600030101010101" pitchFamily="2" charset="-122"/>
              </a:rPr>
              <a:t>7</a:t>
            </a:r>
            <a:r>
              <a:rPr lang="zh-CN" altLang="en-US" sz="1400">
                <a:latin typeface="微软雅黑" panose="020b0503020204020204" pitchFamily="34" charset="-122"/>
                <a:ea typeface="微软雅黑" panose="020b0503020204020204" pitchFamily="34" charset="-122"/>
                <a:cs typeface="宋体" panose="02010600030101010101" pitchFamily="2" charset="-122"/>
              </a:rPr>
              <a:t>）利用已得的信誉，改变不合变革的制度结构和政策</a:t>
            </a:r>
            <a:r>
              <a:rPr lang="en-US" altLang="zh-CN" sz="1400">
                <a:latin typeface="微软雅黑" panose="020b0503020204020204" pitchFamily="34" charset="-122"/>
                <a:ea typeface="微软雅黑" panose="020b0503020204020204" pitchFamily="34" charset="-122"/>
                <a:cs typeface="宋体" panose="02010600030101010101" pitchFamily="2" charset="-122"/>
              </a:rPr>
              <a:t>---</a:t>
            </a:r>
            <a:r>
              <a:rPr lang="zh-CN" altLang="en-US" sz="1400">
                <a:latin typeface="微软雅黑" panose="020b0503020204020204" pitchFamily="34" charset="-122"/>
                <a:ea typeface="微软雅黑" panose="020b0503020204020204" pitchFamily="34" charset="-122"/>
                <a:cs typeface="宋体" panose="02010600030101010101" pitchFamily="2" charset="-122"/>
              </a:rPr>
              <a:t>雇佣、提拔、培养实施改革设想的人</a:t>
            </a:r>
          </a:p>
          <a:p>
            <a:pPr>
              <a:lnSpc>
                <a:spcPct val="150000"/>
              </a:lnSpc>
            </a:pPr>
            <a:r>
              <a:rPr lang="zh-CN" altLang="en-US" sz="1400">
                <a:latin typeface="微软雅黑" panose="020b0503020204020204" pitchFamily="34" charset="-122"/>
                <a:ea typeface="微软雅黑" panose="020b0503020204020204" pitchFamily="34" charset="-122"/>
                <a:cs typeface="宋体" panose="02010600030101010101" pitchFamily="2" charset="-122"/>
              </a:rPr>
              <a:t>（</a:t>
            </a:r>
            <a:r>
              <a:rPr lang="en-US" altLang="zh-CN" sz="1400">
                <a:latin typeface="微软雅黑" panose="020b0503020204020204" pitchFamily="34" charset="-122"/>
                <a:ea typeface="微软雅黑" panose="020b0503020204020204" pitchFamily="34" charset="-122"/>
                <a:cs typeface="宋体" panose="02010600030101010101" pitchFamily="2" charset="-122"/>
              </a:rPr>
              <a:t>8</a:t>
            </a:r>
            <a:r>
              <a:rPr lang="zh-CN" altLang="en-US" sz="1400">
                <a:latin typeface="微软雅黑" panose="020b0503020204020204" pitchFamily="34" charset="-122"/>
                <a:ea typeface="微软雅黑" panose="020b0503020204020204" pitchFamily="34" charset="-122"/>
                <a:cs typeface="宋体" panose="02010600030101010101" pitchFamily="2" charset="-122"/>
              </a:rPr>
              <a:t>）使新方法在组织文化中形成制度化 </a:t>
            </a:r>
          </a:p>
        </p:txBody>
      </p:sp>
    </p:spTree>
    <p:extLst>
      <p:ext uri="{BB962C8B-B14F-4D97-AF65-F5344CB8AC3E}">
        <p14:creationId xmlns:p14="http://schemas.microsoft.com/office/powerpoint/2010/main" val="88915961"/>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5714" name="Line 3074"/>
          <p:cNvSpPr>
            <a:spLocks noChangeShapeType="1"/>
          </p:cNvSpPr>
          <p:nvPr/>
        </p:nvSpPr>
        <p:spPr bwMode="auto">
          <a:xfrm flipH="1">
            <a:off x="4408486" y="1268760"/>
            <a:ext cx="38618" cy="3096344"/>
          </a:xfrm>
          <a:prstGeom prst="line">
            <a:avLst/>
          </a:prstGeom>
        </p:spPr>
        <p:style>
          <a:lnRef idx="1">
            <a:schemeClr val="dk1"/>
          </a:lnRef>
          <a:fillRef idx="0">
            <a:schemeClr val="dk1"/>
          </a:fillRef>
          <a:effectRef idx="0">
            <a:schemeClr val="dk1"/>
          </a:effectRef>
          <a:fontRef idx="minor">
            <a:schemeClr val="tx1"/>
          </a:fontRef>
        </p:style>
        <p:txBody>
          <a:bodyPr/>
          <a:lstStyle>
            <a:defPPr>
              <a:defRPr lang="zh-CN"/>
            </a:defPPr>
            <a:lvl1pPr marL="0" algn="l" defTabSz="914400" rtl="0" eaLnBrk="1" latinLnBrk="0" hangingPunct="1">
              <a:defRPr sz="1800" kern="1200">
                <a:solidFill>
                  <a:srgbClr val="636363"/>
                </a:solidFill>
                <a:latin typeface="Verdana"/>
                <a:ea typeface="+mn-ea"/>
                <a:cs typeface="+mn-cs"/>
              </a:defRPr>
            </a:lvl1pPr>
            <a:lvl2pPr marL="457200" algn="l" defTabSz="914400" rtl="0" eaLnBrk="1" latinLnBrk="0" hangingPunct="1">
              <a:defRPr sz="1800" kern="1200">
                <a:solidFill>
                  <a:srgbClr val="636363"/>
                </a:solidFill>
                <a:latin typeface="Verdana"/>
                <a:ea typeface="+mn-ea"/>
                <a:cs typeface="+mn-cs"/>
              </a:defRPr>
            </a:lvl2pPr>
            <a:lvl3pPr marL="914400" algn="l" defTabSz="914400" rtl="0" eaLnBrk="1" latinLnBrk="0" hangingPunct="1">
              <a:defRPr sz="1800" kern="1200">
                <a:solidFill>
                  <a:srgbClr val="636363"/>
                </a:solidFill>
                <a:latin typeface="Verdana"/>
                <a:ea typeface="+mn-ea"/>
                <a:cs typeface="+mn-cs"/>
              </a:defRPr>
            </a:lvl3pPr>
            <a:lvl4pPr marL="1371600" algn="l" defTabSz="914400" rtl="0" eaLnBrk="1" latinLnBrk="0" hangingPunct="1">
              <a:defRPr sz="1800" kern="1200">
                <a:solidFill>
                  <a:srgbClr val="636363"/>
                </a:solidFill>
                <a:latin typeface="Verdana"/>
                <a:ea typeface="+mn-ea"/>
                <a:cs typeface="+mn-cs"/>
              </a:defRPr>
            </a:lvl4pPr>
            <a:lvl5pPr marL="1828800" algn="l" defTabSz="914400" rtl="0" eaLnBrk="1" latinLnBrk="0" hangingPunct="1">
              <a:defRPr sz="1800" kern="1200">
                <a:solidFill>
                  <a:srgbClr val="636363"/>
                </a:solidFill>
                <a:latin typeface="Verdana"/>
                <a:ea typeface="+mn-ea"/>
                <a:cs typeface="+mn-cs"/>
              </a:defRPr>
            </a:lvl5pPr>
            <a:lvl6pPr marL="2286000" algn="l" defTabSz="914400" rtl="0" eaLnBrk="1" latinLnBrk="0" hangingPunct="1">
              <a:defRPr sz="1800" kern="1200">
                <a:solidFill>
                  <a:srgbClr val="636363"/>
                </a:solidFill>
                <a:latin typeface="Verdana"/>
                <a:ea typeface="+mn-ea"/>
                <a:cs typeface="+mn-cs"/>
              </a:defRPr>
            </a:lvl6pPr>
            <a:lvl7pPr marL="2743200" algn="l" defTabSz="914400" rtl="0" eaLnBrk="1" latinLnBrk="0" hangingPunct="1">
              <a:defRPr sz="1800" kern="1200">
                <a:solidFill>
                  <a:srgbClr val="636363"/>
                </a:solidFill>
                <a:latin typeface="Verdana"/>
                <a:ea typeface="+mn-ea"/>
                <a:cs typeface="+mn-cs"/>
              </a:defRPr>
            </a:lvl7pPr>
            <a:lvl8pPr marL="3200400" algn="l" defTabSz="914400" rtl="0" eaLnBrk="1" latinLnBrk="0" hangingPunct="1">
              <a:defRPr sz="1800" kern="1200">
                <a:solidFill>
                  <a:srgbClr val="636363"/>
                </a:solidFill>
                <a:latin typeface="Verdana"/>
                <a:ea typeface="+mn-ea"/>
                <a:cs typeface="+mn-cs"/>
              </a:defRPr>
            </a:lvl8pPr>
            <a:lvl9pPr marL="3657600" algn="l" defTabSz="914400" rtl="0" eaLnBrk="1" latinLnBrk="0" hangingPunct="1">
              <a:defRPr sz="1800" kern="1200">
                <a:solidFill>
                  <a:srgbClr val="636363"/>
                </a:solidFill>
                <a:latin typeface="Verdana"/>
                <a:ea typeface="+mn-ea"/>
                <a:cs typeface="+mn-cs"/>
              </a:defRPr>
            </a:lvl9pPr>
          </a:lstStyle>
          <a:p>
            <a:pPr eaLnBrk="1" hangingPunct="1">
              <a:defRPr/>
            </a:pPr>
            <a:endParaRPr lang="zh-CN" altLang="en-US">
              <a:latin typeface="微软雅黑" panose="020b0503020204020204" pitchFamily="34" charset="-122"/>
              <a:ea typeface="微软雅黑" panose="020b0503020204020204" pitchFamily="34" charset="-122"/>
            </a:endParaRPr>
          </a:p>
        </p:txBody>
      </p:sp>
      <p:sp>
        <p:nvSpPr>
          <p:cNvPr id="1395715" name="Line 3075"/>
          <p:cNvSpPr>
            <a:spLocks noChangeShapeType="1"/>
          </p:cNvSpPr>
          <p:nvPr/>
        </p:nvSpPr>
        <p:spPr bwMode="auto">
          <a:xfrm>
            <a:off x="3117477" y="1268760"/>
            <a:ext cx="11486" cy="3096344"/>
          </a:xfrm>
          <a:prstGeom prst="line">
            <a:avLst/>
          </a:prstGeom>
        </p:spPr>
        <p:style>
          <a:lnRef idx="1">
            <a:schemeClr val="dk1"/>
          </a:lnRef>
          <a:fillRef idx="0">
            <a:schemeClr val="dk1"/>
          </a:fillRef>
          <a:effectRef idx="0">
            <a:schemeClr val="dk1"/>
          </a:effectRef>
          <a:fontRef idx="minor">
            <a:schemeClr val="tx1"/>
          </a:fontRef>
        </p:style>
        <p:txBody>
          <a:bodyPr/>
          <a:lstStyle>
            <a:defPPr>
              <a:defRPr lang="zh-CN"/>
            </a:defPPr>
            <a:lvl1pPr marL="0" algn="l" defTabSz="914400" rtl="0" eaLnBrk="1" latinLnBrk="0" hangingPunct="1">
              <a:defRPr sz="1800" kern="1200">
                <a:solidFill>
                  <a:srgbClr val="636363"/>
                </a:solidFill>
                <a:latin typeface="Verdana"/>
                <a:ea typeface="+mn-ea"/>
                <a:cs typeface="+mn-cs"/>
              </a:defRPr>
            </a:lvl1pPr>
            <a:lvl2pPr marL="457200" algn="l" defTabSz="914400" rtl="0" eaLnBrk="1" latinLnBrk="0" hangingPunct="1">
              <a:defRPr sz="1800" kern="1200">
                <a:solidFill>
                  <a:srgbClr val="636363"/>
                </a:solidFill>
                <a:latin typeface="Verdana"/>
                <a:ea typeface="+mn-ea"/>
                <a:cs typeface="+mn-cs"/>
              </a:defRPr>
            </a:lvl2pPr>
            <a:lvl3pPr marL="914400" algn="l" defTabSz="914400" rtl="0" eaLnBrk="1" latinLnBrk="0" hangingPunct="1">
              <a:defRPr sz="1800" kern="1200">
                <a:solidFill>
                  <a:srgbClr val="636363"/>
                </a:solidFill>
                <a:latin typeface="Verdana"/>
                <a:ea typeface="+mn-ea"/>
                <a:cs typeface="+mn-cs"/>
              </a:defRPr>
            </a:lvl3pPr>
            <a:lvl4pPr marL="1371600" algn="l" defTabSz="914400" rtl="0" eaLnBrk="1" latinLnBrk="0" hangingPunct="1">
              <a:defRPr sz="1800" kern="1200">
                <a:solidFill>
                  <a:srgbClr val="636363"/>
                </a:solidFill>
                <a:latin typeface="Verdana"/>
                <a:ea typeface="+mn-ea"/>
                <a:cs typeface="+mn-cs"/>
              </a:defRPr>
            </a:lvl4pPr>
            <a:lvl5pPr marL="1828800" algn="l" defTabSz="914400" rtl="0" eaLnBrk="1" latinLnBrk="0" hangingPunct="1">
              <a:defRPr sz="1800" kern="1200">
                <a:solidFill>
                  <a:srgbClr val="636363"/>
                </a:solidFill>
                <a:latin typeface="Verdana"/>
                <a:ea typeface="+mn-ea"/>
                <a:cs typeface="+mn-cs"/>
              </a:defRPr>
            </a:lvl5pPr>
            <a:lvl6pPr marL="2286000" algn="l" defTabSz="914400" rtl="0" eaLnBrk="1" latinLnBrk="0" hangingPunct="1">
              <a:defRPr sz="1800" kern="1200">
                <a:solidFill>
                  <a:srgbClr val="636363"/>
                </a:solidFill>
                <a:latin typeface="Verdana"/>
                <a:ea typeface="+mn-ea"/>
                <a:cs typeface="+mn-cs"/>
              </a:defRPr>
            </a:lvl6pPr>
            <a:lvl7pPr marL="2743200" algn="l" defTabSz="914400" rtl="0" eaLnBrk="1" latinLnBrk="0" hangingPunct="1">
              <a:defRPr sz="1800" kern="1200">
                <a:solidFill>
                  <a:srgbClr val="636363"/>
                </a:solidFill>
                <a:latin typeface="Verdana"/>
                <a:ea typeface="+mn-ea"/>
                <a:cs typeface="+mn-cs"/>
              </a:defRPr>
            </a:lvl7pPr>
            <a:lvl8pPr marL="3200400" algn="l" defTabSz="914400" rtl="0" eaLnBrk="1" latinLnBrk="0" hangingPunct="1">
              <a:defRPr sz="1800" kern="1200">
                <a:solidFill>
                  <a:srgbClr val="636363"/>
                </a:solidFill>
                <a:latin typeface="Verdana"/>
                <a:ea typeface="+mn-ea"/>
                <a:cs typeface="+mn-cs"/>
              </a:defRPr>
            </a:lvl8pPr>
            <a:lvl9pPr marL="3657600" algn="l" defTabSz="914400" rtl="0" eaLnBrk="1" latinLnBrk="0" hangingPunct="1">
              <a:defRPr sz="1800" kern="1200">
                <a:solidFill>
                  <a:srgbClr val="636363"/>
                </a:solidFill>
                <a:latin typeface="Verdana"/>
                <a:ea typeface="+mn-ea"/>
                <a:cs typeface="+mn-cs"/>
              </a:defRPr>
            </a:lvl9pPr>
          </a:lstStyle>
          <a:p>
            <a:pPr eaLnBrk="1" hangingPunct="1">
              <a:defRPr/>
            </a:pPr>
            <a:endParaRPr lang="zh-CN" altLang="en-US">
              <a:latin typeface="微软雅黑" panose="020b0503020204020204" pitchFamily="34" charset="-122"/>
              <a:ea typeface="微软雅黑" panose="020b0503020204020204" pitchFamily="34" charset="-122"/>
            </a:endParaRPr>
          </a:p>
        </p:txBody>
      </p:sp>
      <p:sp>
        <p:nvSpPr>
          <p:cNvPr id="1395716" name="Line 3076"/>
          <p:cNvSpPr>
            <a:spLocks noChangeShapeType="1"/>
          </p:cNvSpPr>
          <p:nvPr/>
        </p:nvSpPr>
        <p:spPr bwMode="auto">
          <a:xfrm flipV="1">
            <a:off x="1991544" y="2787998"/>
            <a:ext cx="3960440" cy="19051"/>
          </a:xfrm>
          <a:prstGeom prst="line">
            <a:avLst/>
          </a:prstGeom>
        </p:spPr>
        <p:style>
          <a:lnRef idx="1">
            <a:schemeClr val="dk1"/>
          </a:lnRef>
          <a:fillRef idx="0">
            <a:schemeClr val="dk1"/>
          </a:fillRef>
          <a:effectRef idx="0">
            <a:schemeClr val="dk1"/>
          </a:effectRef>
          <a:fontRef idx="minor">
            <a:schemeClr val="tx1"/>
          </a:fontRef>
        </p:style>
        <p:txBody>
          <a:bodyPr/>
          <a:lstStyle>
            <a:defPPr>
              <a:defRPr lang="zh-CN"/>
            </a:defPPr>
            <a:lvl1pPr marL="0" algn="l" defTabSz="914400" rtl="0" eaLnBrk="1" latinLnBrk="0" hangingPunct="1">
              <a:defRPr sz="1800" kern="1200">
                <a:solidFill>
                  <a:srgbClr val="636363"/>
                </a:solidFill>
                <a:latin typeface="Verdana"/>
                <a:ea typeface="+mn-ea"/>
                <a:cs typeface="+mn-cs"/>
              </a:defRPr>
            </a:lvl1pPr>
            <a:lvl2pPr marL="457200" algn="l" defTabSz="914400" rtl="0" eaLnBrk="1" latinLnBrk="0" hangingPunct="1">
              <a:defRPr sz="1800" kern="1200">
                <a:solidFill>
                  <a:srgbClr val="636363"/>
                </a:solidFill>
                <a:latin typeface="Verdana"/>
                <a:ea typeface="+mn-ea"/>
                <a:cs typeface="+mn-cs"/>
              </a:defRPr>
            </a:lvl2pPr>
            <a:lvl3pPr marL="914400" algn="l" defTabSz="914400" rtl="0" eaLnBrk="1" latinLnBrk="0" hangingPunct="1">
              <a:defRPr sz="1800" kern="1200">
                <a:solidFill>
                  <a:srgbClr val="636363"/>
                </a:solidFill>
                <a:latin typeface="Verdana"/>
                <a:ea typeface="+mn-ea"/>
                <a:cs typeface="+mn-cs"/>
              </a:defRPr>
            </a:lvl3pPr>
            <a:lvl4pPr marL="1371600" algn="l" defTabSz="914400" rtl="0" eaLnBrk="1" latinLnBrk="0" hangingPunct="1">
              <a:defRPr sz="1800" kern="1200">
                <a:solidFill>
                  <a:srgbClr val="636363"/>
                </a:solidFill>
                <a:latin typeface="Verdana"/>
                <a:ea typeface="+mn-ea"/>
                <a:cs typeface="+mn-cs"/>
              </a:defRPr>
            </a:lvl4pPr>
            <a:lvl5pPr marL="1828800" algn="l" defTabSz="914400" rtl="0" eaLnBrk="1" latinLnBrk="0" hangingPunct="1">
              <a:defRPr sz="1800" kern="1200">
                <a:solidFill>
                  <a:srgbClr val="636363"/>
                </a:solidFill>
                <a:latin typeface="Verdana"/>
                <a:ea typeface="+mn-ea"/>
                <a:cs typeface="+mn-cs"/>
              </a:defRPr>
            </a:lvl5pPr>
            <a:lvl6pPr marL="2286000" algn="l" defTabSz="914400" rtl="0" eaLnBrk="1" latinLnBrk="0" hangingPunct="1">
              <a:defRPr sz="1800" kern="1200">
                <a:solidFill>
                  <a:srgbClr val="636363"/>
                </a:solidFill>
                <a:latin typeface="Verdana"/>
                <a:ea typeface="+mn-ea"/>
                <a:cs typeface="+mn-cs"/>
              </a:defRPr>
            </a:lvl6pPr>
            <a:lvl7pPr marL="2743200" algn="l" defTabSz="914400" rtl="0" eaLnBrk="1" latinLnBrk="0" hangingPunct="1">
              <a:defRPr sz="1800" kern="1200">
                <a:solidFill>
                  <a:srgbClr val="636363"/>
                </a:solidFill>
                <a:latin typeface="Verdana"/>
                <a:ea typeface="+mn-ea"/>
                <a:cs typeface="+mn-cs"/>
              </a:defRPr>
            </a:lvl7pPr>
            <a:lvl8pPr marL="3200400" algn="l" defTabSz="914400" rtl="0" eaLnBrk="1" latinLnBrk="0" hangingPunct="1">
              <a:defRPr sz="1800" kern="1200">
                <a:solidFill>
                  <a:srgbClr val="636363"/>
                </a:solidFill>
                <a:latin typeface="Verdana"/>
                <a:ea typeface="+mn-ea"/>
                <a:cs typeface="+mn-cs"/>
              </a:defRPr>
            </a:lvl8pPr>
            <a:lvl9pPr marL="3657600" algn="l" defTabSz="914400" rtl="0" eaLnBrk="1" latinLnBrk="0" hangingPunct="1">
              <a:defRPr sz="1800" kern="1200">
                <a:solidFill>
                  <a:srgbClr val="636363"/>
                </a:solidFill>
                <a:latin typeface="Verdana"/>
                <a:ea typeface="+mn-ea"/>
                <a:cs typeface="+mn-cs"/>
              </a:defRPr>
            </a:lvl9pPr>
          </a:lstStyle>
          <a:p>
            <a:pPr eaLnBrk="1" hangingPunct="1">
              <a:defRPr/>
            </a:pPr>
            <a:endParaRPr lang="zh-CN" altLang="en-US">
              <a:latin typeface="微软雅黑" panose="020b0503020204020204" pitchFamily="34" charset="-122"/>
              <a:ea typeface="微软雅黑" panose="020b0503020204020204" pitchFamily="34" charset="-122"/>
            </a:endParaRPr>
          </a:p>
        </p:txBody>
      </p:sp>
      <p:sp>
        <p:nvSpPr>
          <p:cNvPr id="1395717" name="AutoShape 3077"/>
          <p:cNvSpPr>
            <a:spLocks noChangeArrowheads="1"/>
          </p:cNvSpPr>
          <p:nvPr/>
        </p:nvSpPr>
        <p:spPr bwMode="auto">
          <a:xfrm>
            <a:off x="2438400" y="1668810"/>
            <a:ext cx="2667000" cy="2209800"/>
          </a:xfrm>
          <a:prstGeom prst="hexagon">
            <a:avLst>
              <a:gd name="adj" fmla="val 30172"/>
              <a:gd name="vf" fmla="val 115470"/>
            </a:avLst>
          </a:prstGeom>
          <a:solidFill>
            <a:schemeClr val="accent1">
              <a:lumMod val="75000"/>
            </a:schemeClr>
          </a:solidFill>
          <a:ln w="9525">
            <a:solidFill>
              <a:schemeClr val="accent1">
                <a:lumMod val="75000"/>
              </a:schemeClr>
            </a:solid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defRPr/>
            </a:pPr>
            <a:r>
              <a:rPr kumimoji="1" lang="zh-CN" altLang="en-US" sz="2400">
                <a:solidFill>
                  <a:schemeClr val="bg1"/>
                </a:solidFill>
                <a:latin typeface="微软雅黑" panose="020b0503020204020204" pitchFamily="34" charset="-122"/>
                <a:ea typeface="微软雅黑" panose="020b0503020204020204" pitchFamily="34" charset="-122"/>
              </a:rPr>
              <a:t>变革管理</a:t>
            </a:r>
          </a:p>
        </p:txBody>
      </p:sp>
      <p:sp>
        <p:nvSpPr>
          <p:cNvPr id="39942" name="Text Box 3078"/>
          <p:cNvSpPr txBox="1">
            <a:spLocks noChangeArrowheads="1"/>
          </p:cNvSpPr>
          <p:nvPr/>
        </p:nvSpPr>
        <p:spPr bwMode="auto">
          <a:xfrm>
            <a:off x="3276600" y="1340198"/>
            <a:ext cx="9969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r>
              <a:rPr kumimoji="1" lang="zh-CN" altLang="en-US" sz="1600" b="0">
                <a:latin typeface="微软雅黑" panose="020b0503020204020204" pitchFamily="34" charset="-122"/>
                <a:ea typeface="微软雅黑" panose="020b0503020204020204" pitchFamily="34" charset="-122"/>
              </a:rPr>
              <a:t>领导支持</a:t>
            </a:r>
          </a:p>
        </p:txBody>
      </p:sp>
      <p:sp>
        <p:nvSpPr>
          <p:cNvPr id="39943" name="Text Box 3079"/>
          <p:cNvSpPr txBox="1">
            <a:spLocks noChangeArrowheads="1"/>
          </p:cNvSpPr>
          <p:nvPr/>
        </p:nvSpPr>
        <p:spPr bwMode="auto">
          <a:xfrm rot="3697094">
            <a:off x="4567238" y="1824385"/>
            <a:ext cx="5905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r>
              <a:rPr kumimoji="1" lang="zh-CN" altLang="en-US" sz="1600" b="0">
                <a:latin typeface="微软雅黑" panose="020b0503020204020204" pitchFamily="34" charset="-122"/>
                <a:ea typeface="微软雅黑" panose="020b0503020204020204" pitchFamily="34" charset="-122"/>
              </a:rPr>
              <a:t>考核</a:t>
            </a:r>
          </a:p>
        </p:txBody>
      </p:sp>
      <p:sp>
        <p:nvSpPr>
          <p:cNvPr id="39944" name="Text Box 3080"/>
          <p:cNvSpPr txBox="1">
            <a:spLocks noChangeArrowheads="1"/>
          </p:cNvSpPr>
          <p:nvPr/>
        </p:nvSpPr>
        <p:spPr bwMode="auto">
          <a:xfrm rot="-3649180">
            <a:off x="4678363" y="3195985"/>
            <a:ext cx="5905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r>
              <a:rPr kumimoji="1" lang="zh-CN" altLang="en-US" sz="1600" b="0">
                <a:latin typeface="微软雅黑" panose="020b0503020204020204" pitchFamily="34" charset="-122"/>
                <a:ea typeface="微软雅黑" panose="020b0503020204020204" pitchFamily="34" charset="-122"/>
              </a:rPr>
              <a:t>培训</a:t>
            </a:r>
          </a:p>
        </p:txBody>
      </p:sp>
      <p:sp>
        <p:nvSpPr>
          <p:cNvPr id="1395721" name="Text Box 3081"/>
          <p:cNvSpPr txBox="1">
            <a:spLocks noChangeArrowheads="1"/>
          </p:cNvSpPr>
          <p:nvPr/>
        </p:nvSpPr>
        <p:spPr bwMode="auto">
          <a:xfrm>
            <a:off x="3263900" y="3873848"/>
            <a:ext cx="9969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sz="1600">
                <a:latin typeface="微软雅黑" panose="020b0503020204020204" pitchFamily="34" charset="-122"/>
                <a:ea typeface="微软雅黑" panose="020b0503020204020204" pitchFamily="34" charset="-122"/>
              </a:rPr>
              <a:t>员工参与</a:t>
            </a:r>
          </a:p>
        </p:txBody>
      </p:sp>
      <p:sp>
        <p:nvSpPr>
          <p:cNvPr id="39946" name="Text Box 3082"/>
          <p:cNvSpPr txBox="1">
            <a:spLocks noChangeArrowheads="1"/>
          </p:cNvSpPr>
          <p:nvPr/>
        </p:nvSpPr>
        <p:spPr bwMode="auto">
          <a:xfrm rot="3485358">
            <a:off x="2098675" y="3376960"/>
            <a:ext cx="9969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r>
              <a:rPr kumimoji="1" lang="zh-CN" altLang="en-US" sz="1600" b="0">
                <a:latin typeface="微软雅黑" panose="020b0503020204020204" pitchFamily="34" charset="-122"/>
                <a:ea typeface="微软雅黑" panose="020b0503020204020204" pitchFamily="34" charset="-122"/>
              </a:rPr>
              <a:t>持续沟通</a:t>
            </a:r>
          </a:p>
        </p:txBody>
      </p:sp>
      <p:sp>
        <p:nvSpPr>
          <p:cNvPr id="39947" name="Text Box 3083"/>
          <p:cNvSpPr txBox="1">
            <a:spLocks noChangeArrowheads="1"/>
          </p:cNvSpPr>
          <p:nvPr/>
        </p:nvSpPr>
        <p:spPr bwMode="auto">
          <a:xfrm rot="-3491464">
            <a:off x="2173288" y="2000598"/>
            <a:ext cx="7937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r>
              <a:rPr kumimoji="1" lang="zh-CN" altLang="en-US" sz="1600" b="0">
                <a:latin typeface="微软雅黑" panose="020b0503020204020204" pitchFamily="34" charset="-122"/>
                <a:ea typeface="微软雅黑" panose="020b0503020204020204" pitchFamily="34" charset="-122"/>
              </a:rPr>
              <a:t>紧迫感</a:t>
            </a:r>
          </a:p>
        </p:txBody>
      </p:sp>
      <p:sp>
        <p:nvSpPr>
          <p:cNvPr id="39948" name="Text Box 3084"/>
          <p:cNvSpPr txBox="1">
            <a:spLocks noChangeArrowheads="1"/>
          </p:cNvSpPr>
          <p:nvPr/>
        </p:nvSpPr>
        <p:spPr bwMode="auto">
          <a:xfrm>
            <a:off x="5105400" y="2502248"/>
            <a:ext cx="5905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r>
              <a:rPr kumimoji="1" lang="zh-CN" altLang="en-US" sz="1600" b="0">
                <a:latin typeface="微软雅黑" panose="020b0503020204020204" pitchFamily="34" charset="-122"/>
                <a:ea typeface="微软雅黑" panose="020b0503020204020204" pitchFamily="34" charset="-122"/>
              </a:rPr>
              <a:t>意愿</a:t>
            </a:r>
          </a:p>
        </p:txBody>
      </p:sp>
      <p:sp>
        <p:nvSpPr>
          <p:cNvPr id="39949" name="Text Box 3085"/>
          <p:cNvSpPr txBox="1">
            <a:spLocks noChangeArrowheads="1"/>
          </p:cNvSpPr>
          <p:nvPr/>
        </p:nvSpPr>
        <p:spPr bwMode="auto">
          <a:xfrm>
            <a:off x="5105400" y="2807048"/>
            <a:ext cx="590550" cy="336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r>
              <a:rPr kumimoji="1" lang="zh-CN" altLang="en-US" sz="1600" b="0">
                <a:latin typeface="微软雅黑" panose="020b0503020204020204" pitchFamily="34" charset="-122"/>
                <a:ea typeface="微软雅黑" panose="020b0503020204020204" pitchFamily="34" charset="-122"/>
              </a:rPr>
              <a:t>技能</a:t>
            </a:r>
          </a:p>
        </p:txBody>
      </p:sp>
      <p:sp>
        <p:nvSpPr>
          <p:cNvPr id="1395726" name="Rectangle 3086"/>
          <p:cNvSpPr>
            <a:spLocks noChangeArrowheads="1"/>
          </p:cNvSpPr>
          <p:nvPr/>
        </p:nvSpPr>
        <p:spPr bwMode="auto">
          <a:xfrm>
            <a:off x="6133737" y="836712"/>
            <a:ext cx="4191000" cy="5256584"/>
          </a:xfrm>
          <a:prstGeom prst="rect">
            <a:avLst/>
          </a:prstGeom>
          <a:noFill/>
          <a:ln w="9525">
            <a:no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457200" indent="-457200" algn="l" defTabSz="914400" rtl="0" eaLnBrk="1" latinLnBrk="0" hangingPunct="1">
              <a:defRPr sz="2400" kern="1200">
                <a:solidFill>
                  <a:schemeClr val="tx1"/>
                </a:solidFill>
                <a:latin typeface="Times New Roman" panose="02020603050405020304" pitchFamily="18" charset="0"/>
                <a:ea typeface="+mn-ea"/>
                <a:cs typeface="+mn-cs"/>
              </a:defRPr>
            </a:lvl1pPr>
            <a:lvl2pPr marL="1023938" indent="-457200" algn="l" defTabSz="914400" rtl="0" eaLnBrk="1" latinLnBrk="0" hangingPunct="1">
              <a:defRPr sz="2400" kern="1200">
                <a:solidFill>
                  <a:schemeClr val="tx1"/>
                </a:solidFill>
                <a:latin typeface="Times New Roman" panose="02020603050405020304" pitchFamily="18" charset="0"/>
                <a:ea typeface="+mn-ea"/>
                <a:cs typeface="+mn-cs"/>
              </a:defRPr>
            </a:lvl2pPr>
            <a:lvl3pPr marL="1671638" indent="-457200" algn="l" defTabSz="914400" rtl="0" eaLnBrk="1" latinLnBrk="0" hangingPunct="1">
              <a:defRPr sz="2400" kern="1200">
                <a:solidFill>
                  <a:schemeClr val="tx1"/>
                </a:solidFill>
                <a:latin typeface="Times New Roman" panose="02020603050405020304" pitchFamily="18" charset="0"/>
                <a:ea typeface="+mn-ea"/>
                <a:cs typeface="+mn-cs"/>
              </a:defRPr>
            </a:lvl3pPr>
            <a:lvl4pPr marL="2319338" indent="-457200" algn="l" defTabSz="914400" rtl="0" eaLnBrk="1" latinLnBrk="0" hangingPunct="1">
              <a:defRPr sz="2400" kern="1200">
                <a:solidFill>
                  <a:schemeClr val="tx1"/>
                </a:solidFill>
                <a:latin typeface="Times New Roman" panose="02020603050405020304" pitchFamily="18" charset="0"/>
                <a:ea typeface="+mn-ea"/>
                <a:cs typeface="+mn-cs"/>
              </a:defRPr>
            </a:lvl4pPr>
            <a:lvl5pPr marL="2967038" indent="-457200" algn="l" defTabSz="914400" rtl="0" eaLnBrk="1" latinLnBrk="0" hangingPunct="1">
              <a:defRPr sz="2400" kern="1200">
                <a:solidFill>
                  <a:schemeClr val="tx1"/>
                </a:solidFill>
                <a:latin typeface="Times New Roman" panose="02020603050405020304" pitchFamily="18" charset="0"/>
                <a:ea typeface="+mn-ea"/>
                <a:cs typeface="+mn-cs"/>
              </a:defRPr>
            </a:lvl5pPr>
            <a:lvl6pPr marL="3424238" indent="-4572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6pPr>
            <a:lvl7pPr marL="3881438" indent="-4572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7pPr>
            <a:lvl8pPr marL="4338638" indent="-4572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8pPr>
            <a:lvl9pPr marL="4795838" indent="-4572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9pPr>
          </a:lstStyle>
          <a:p>
            <a:pPr marL="0" indent="0">
              <a:lnSpc>
                <a:spcPct val="150000"/>
              </a:lnSpc>
              <a:defRPr/>
            </a:pPr>
            <a:r>
              <a:rPr kumimoji="1" lang="zh-CN" altLang="en-US" sz="2000" b="1">
                <a:latin typeface="微软雅黑" panose="020b0503020204020204" pitchFamily="34" charset="-122"/>
                <a:ea typeface="微软雅黑" panose="020b0503020204020204" pitchFamily="34" charset="-122"/>
              </a:rPr>
              <a:t>成功变革的前提</a:t>
            </a:r>
          </a:p>
          <a:p>
            <a:pPr marL="0" indent="0">
              <a:lnSpc>
                <a:spcPct val="150000"/>
              </a:lnSpc>
              <a:spcBef>
                <a:spcPct val="20000"/>
              </a:spcBef>
              <a:defRPr/>
            </a:pPr>
            <a:r>
              <a:rPr kumimoji="1" lang="zh-CN" altLang="en-US" sz="1800">
                <a:latin typeface="微软雅黑" panose="020b0503020204020204" pitchFamily="34" charset="-122"/>
                <a:ea typeface="微软雅黑" panose="020b0503020204020204" pitchFamily="34" charset="-122"/>
              </a:rPr>
              <a:t>（</a:t>
            </a:r>
            <a:r>
              <a:rPr kumimoji="1" lang="en-US" altLang="zh-CN" sz="1800">
                <a:latin typeface="微软雅黑" panose="020b0503020204020204" pitchFamily="34" charset="-122"/>
                <a:ea typeface="微软雅黑" panose="020b0503020204020204" pitchFamily="34" charset="-122"/>
              </a:rPr>
              <a:t>1</a:t>
            </a:r>
            <a:r>
              <a:rPr kumimoji="1" lang="zh-CN" altLang="en-US" sz="1800">
                <a:latin typeface="微软雅黑" panose="020b0503020204020204" pitchFamily="34" charset="-122"/>
                <a:ea typeface="微软雅黑" panose="020b0503020204020204" pitchFamily="34" charset="-122"/>
              </a:rPr>
              <a:t>）具备变革的意愿</a:t>
            </a:r>
          </a:p>
          <a:p>
            <a:pPr marL="0" lvl="1" indent="0">
              <a:lnSpc>
                <a:spcPct val="150000"/>
              </a:lnSpc>
              <a:buFont typeface="Arial" pitchFamily="34" charset="0"/>
              <a:buChar char="•"/>
              <a:defRPr/>
            </a:pPr>
            <a:r>
              <a:rPr kumimoji="1" lang="zh-CN" altLang="en-US" sz="1800">
                <a:latin typeface="微软雅黑" panose="020b0503020204020204" pitchFamily="34" charset="-122"/>
                <a:ea typeface="微软雅黑" panose="020b0503020204020204" pitchFamily="34" charset="-122"/>
              </a:rPr>
              <a:t>营造并且传递变革的紧迫感</a:t>
            </a:r>
          </a:p>
          <a:p>
            <a:pPr marL="0" lvl="1" indent="0">
              <a:lnSpc>
                <a:spcPct val="150000"/>
              </a:lnSpc>
              <a:buFont typeface="Arial" pitchFamily="34" charset="0"/>
              <a:buChar char="•"/>
              <a:defRPr/>
            </a:pPr>
            <a:r>
              <a:rPr kumimoji="1" lang="zh-CN" altLang="en-US" sz="1800">
                <a:latin typeface="微软雅黑" panose="020b0503020204020204" pitchFamily="34" charset="-122"/>
                <a:ea typeface="微软雅黑" panose="020b0503020204020204" pitchFamily="34" charset="-122"/>
              </a:rPr>
              <a:t>领导的支持和表率</a:t>
            </a:r>
          </a:p>
          <a:p>
            <a:pPr marL="0" lvl="1" indent="0">
              <a:lnSpc>
                <a:spcPct val="150000"/>
              </a:lnSpc>
              <a:buFont typeface="Arial" pitchFamily="34" charset="0"/>
              <a:buChar char="•"/>
              <a:defRPr/>
            </a:pPr>
            <a:r>
              <a:rPr kumimoji="1" lang="zh-CN" altLang="en-US" sz="1800">
                <a:latin typeface="微软雅黑" panose="020b0503020204020204" pitchFamily="34" charset="-122"/>
                <a:ea typeface="微软雅黑" panose="020b0503020204020204" pitchFamily="34" charset="-122"/>
              </a:rPr>
              <a:t>考核、奖惩、必要的人事安排</a:t>
            </a:r>
            <a:endParaRPr kumimoji="1" lang="en-US" altLang="zh-CN" sz="1800">
              <a:latin typeface="微软雅黑" panose="020b0503020204020204" pitchFamily="34" charset="-122"/>
              <a:ea typeface="微软雅黑" panose="020b0503020204020204" pitchFamily="34" charset="-122"/>
            </a:endParaRPr>
          </a:p>
          <a:p>
            <a:pPr marL="0" lvl="1" indent="0">
              <a:lnSpc>
                <a:spcPct val="150000"/>
              </a:lnSpc>
              <a:defRPr/>
            </a:pPr>
            <a:r>
              <a:rPr kumimoji="1" lang="zh-CN" altLang="en-US" sz="1800">
                <a:latin typeface="微软雅黑" panose="020b0503020204020204" pitchFamily="34" charset="-122"/>
                <a:ea typeface="微软雅黑" panose="020b0503020204020204" pitchFamily="34" charset="-122"/>
              </a:rPr>
              <a:t>（</a:t>
            </a:r>
            <a:r>
              <a:rPr kumimoji="1" lang="en-US" altLang="zh-CN" sz="1800">
                <a:latin typeface="微软雅黑" panose="020b0503020204020204" pitchFamily="34" charset="-122"/>
                <a:ea typeface="微软雅黑" panose="020b0503020204020204" pitchFamily="34" charset="-122"/>
              </a:rPr>
              <a:t>2</a:t>
            </a:r>
            <a:r>
              <a:rPr kumimoji="1" lang="zh-CN" altLang="en-US" sz="1800">
                <a:latin typeface="微软雅黑" panose="020b0503020204020204" pitchFamily="34" charset="-122"/>
                <a:ea typeface="微软雅黑" panose="020b0503020204020204" pitchFamily="34" charset="-122"/>
              </a:rPr>
              <a:t>）掌握新环境所需的技能</a:t>
            </a:r>
          </a:p>
          <a:p>
            <a:pPr marL="0" lvl="1" indent="0">
              <a:lnSpc>
                <a:spcPct val="150000"/>
              </a:lnSpc>
              <a:buFont typeface="Arial" pitchFamily="34" charset="0"/>
              <a:buChar char="•"/>
              <a:defRPr/>
            </a:pPr>
            <a:r>
              <a:rPr kumimoji="1" lang="zh-CN" altLang="en-US" sz="1800">
                <a:latin typeface="微软雅黑" panose="020b0503020204020204" pitchFamily="34" charset="-122"/>
                <a:ea typeface="微软雅黑" panose="020b0503020204020204" pitchFamily="34" charset="-122"/>
              </a:rPr>
              <a:t>持续的沟通和教育</a:t>
            </a:r>
          </a:p>
          <a:p>
            <a:pPr marL="0" lvl="1" indent="0">
              <a:lnSpc>
                <a:spcPct val="150000"/>
              </a:lnSpc>
              <a:buFont typeface="Arial" pitchFamily="34" charset="0"/>
              <a:buChar char="•"/>
              <a:defRPr/>
            </a:pPr>
            <a:r>
              <a:rPr kumimoji="1" lang="zh-CN" altLang="en-US" sz="1800">
                <a:latin typeface="微软雅黑" panose="020b0503020204020204" pitchFamily="34" charset="-122"/>
                <a:ea typeface="微软雅黑" panose="020b0503020204020204" pitchFamily="34" charset="-122"/>
              </a:rPr>
              <a:t>员工的积极参与、体会、了解</a:t>
            </a:r>
          </a:p>
          <a:p>
            <a:pPr marL="0" lvl="1" indent="0">
              <a:lnSpc>
                <a:spcPct val="150000"/>
              </a:lnSpc>
              <a:buFont typeface="Arial" pitchFamily="34" charset="0"/>
              <a:buChar char="•"/>
              <a:defRPr/>
            </a:pPr>
            <a:r>
              <a:rPr kumimoji="1" lang="zh-CN" altLang="en-US" sz="1800">
                <a:latin typeface="微软雅黑" panose="020b0503020204020204" pitchFamily="34" charset="-122"/>
                <a:ea typeface="微软雅黑" panose="020b0503020204020204" pitchFamily="34" charset="-122"/>
              </a:rPr>
              <a:t>专题培训、强化培训</a:t>
            </a:r>
            <a:endParaRPr kumimoji="1" lang="en-US" altLang="zh-CN" sz="1800">
              <a:latin typeface="微软雅黑" panose="020b0503020204020204" pitchFamily="34" charset="-122"/>
              <a:ea typeface="微软雅黑" panose="020b0503020204020204" pitchFamily="34" charset="-122"/>
            </a:endParaRPr>
          </a:p>
          <a:p>
            <a:pPr marL="0" lvl="1" indent="0">
              <a:lnSpc>
                <a:spcPct val="150000"/>
              </a:lnSpc>
              <a:buFont typeface="Arial" pitchFamily="34" charset="0"/>
              <a:buChar char="•"/>
              <a:defRPr/>
            </a:pPr>
            <a:endParaRPr kumimoji="1" lang="en-US" altLang="zh-CN" sz="1800">
              <a:latin typeface="微软雅黑" panose="020b0503020204020204" pitchFamily="34" charset="-122"/>
              <a:ea typeface="微软雅黑" panose="020b0503020204020204" pitchFamily="34" charset="-122"/>
            </a:endParaRPr>
          </a:p>
          <a:p>
            <a:pPr marL="0" lvl="1" indent="0">
              <a:lnSpc>
                <a:spcPct val="150000"/>
              </a:lnSpc>
              <a:defRPr/>
            </a:pPr>
            <a:r>
              <a:rPr kumimoji="1" lang="zh-CN" altLang="en-US" sz="2000" b="1">
                <a:latin typeface="微软雅黑" panose="020b0503020204020204" pitchFamily="34" charset="-122"/>
                <a:ea typeface="微软雅黑" panose="020b0503020204020204" pitchFamily="34" charset="-122"/>
              </a:rPr>
              <a:t>成功变革的三个阶段</a:t>
            </a:r>
          </a:p>
          <a:p>
            <a:pPr marL="0" indent="0">
              <a:lnSpc>
                <a:spcPct val="150000"/>
              </a:lnSpc>
              <a:defRPr/>
            </a:pPr>
            <a:r>
              <a:rPr kumimoji="1" lang="zh-CN" altLang="en-US" sz="1800">
                <a:latin typeface="微软雅黑" panose="020b0503020204020204" pitchFamily="34" charset="-122"/>
                <a:ea typeface="微软雅黑" panose="020b0503020204020204" pitchFamily="34" charset="-122"/>
              </a:rPr>
              <a:t>1-认知      2-掌握      3-强化</a:t>
            </a:r>
          </a:p>
        </p:txBody>
      </p:sp>
      <p:sp>
        <p:nvSpPr>
          <p:cNvPr id="1395727" name="Text Box 3087"/>
          <p:cNvSpPr txBox="1">
            <a:spLocks noChangeArrowheads="1"/>
          </p:cNvSpPr>
          <p:nvPr/>
        </p:nvSpPr>
        <p:spPr bwMode="auto">
          <a:xfrm>
            <a:off x="2514600" y="4669631"/>
            <a:ext cx="64135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b="1">
                <a:latin typeface="微软雅黑" panose="020b0503020204020204" pitchFamily="34" charset="-122"/>
                <a:ea typeface="微软雅黑" panose="020b0503020204020204" pitchFamily="34" charset="-122"/>
              </a:rPr>
              <a:t>认知</a:t>
            </a:r>
          </a:p>
        </p:txBody>
      </p:sp>
      <p:sp>
        <p:nvSpPr>
          <p:cNvPr id="1395728" name="Text Box 3088"/>
          <p:cNvSpPr txBox="1">
            <a:spLocks noChangeArrowheads="1"/>
          </p:cNvSpPr>
          <p:nvPr/>
        </p:nvSpPr>
        <p:spPr bwMode="auto">
          <a:xfrm>
            <a:off x="3505200" y="4669631"/>
            <a:ext cx="64135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b="1">
                <a:latin typeface="微软雅黑" panose="020b0503020204020204" pitchFamily="34" charset="-122"/>
                <a:ea typeface="微软雅黑" panose="020b0503020204020204" pitchFamily="34" charset="-122"/>
              </a:rPr>
              <a:t>掌握</a:t>
            </a:r>
          </a:p>
        </p:txBody>
      </p:sp>
      <p:sp>
        <p:nvSpPr>
          <p:cNvPr id="1395729" name="Text Box 3089"/>
          <p:cNvSpPr txBox="1">
            <a:spLocks noChangeArrowheads="1"/>
          </p:cNvSpPr>
          <p:nvPr/>
        </p:nvSpPr>
        <p:spPr bwMode="auto">
          <a:xfrm>
            <a:off x="4495800" y="4669631"/>
            <a:ext cx="64135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defRPr/>
            </a:pPr>
            <a:r>
              <a:rPr kumimoji="1" lang="zh-CN" altLang="en-US" b="1">
                <a:latin typeface="微软雅黑" panose="020b0503020204020204" pitchFamily="34" charset="-122"/>
                <a:ea typeface="微软雅黑" panose="020b0503020204020204" pitchFamily="34" charset="-122"/>
              </a:rPr>
              <a:t>强化</a:t>
            </a:r>
          </a:p>
        </p:txBody>
      </p:sp>
      <p:sp>
        <p:nvSpPr>
          <p:cNvPr id="1395730" name="Text Box 3090"/>
          <p:cNvSpPr txBox="1">
            <a:spLocks noChangeArrowheads="1"/>
          </p:cNvSpPr>
          <p:nvPr/>
        </p:nvSpPr>
        <p:spPr bwMode="auto">
          <a:xfrm>
            <a:off x="1697039" y="5091906"/>
            <a:ext cx="1431925"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100013" indent="-100013" algn="l" defTabSz="914400" rtl="0" eaLnBrk="1" latinLnBrk="0" hangingPunct="1">
              <a:defRPr sz="2400" kern="1200">
                <a:solidFill>
                  <a:schemeClr val="tx1"/>
                </a:solidFill>
                <a:latin typeface="Times New Roman" panose="02020603050405020304" pitchFamily="18" charset="0"/>
                <a:ea typeface="+mn-ea"/>
                <a:cs typeface="+mn-cs"/>
              </a:defRPr>
            </a:lvl1pPr>
            <a:lvl2pPr marL="457200" algn="l" defTabSz="914400" rtl="0" eaLnBrk="1" latinLnBrk="0" hangingPunct="1">
              <a:defRPr sz="2400" kern="1200">
                <a:solidFill>
                  <a:schemeClr val="tx1"/>
                </a:solidFill>
                <a:latin typeface="Times New Roman" panose="02020603050405020304" pitchFamily="18" charset="0"/>
                <a:ea typeface="+mn-ea"/>
                <a:cs typeface="+mn-cs"/>
              </a:defRPr>
            </a:lvl2pPr>
            <a:lvl3pPr marL="914400" algn="l" defTabSz="914400" rtl="0" eaLnBrk="1" latinLnBrk="0" hangingPunct="1">
              <a:defRPr sz="2400" kern="1200">
                <a:solidFill>
                  <a:schemeClr val="tx1"/>
                </a:solidFill>
                <a:latin typeface="Times New Roman" panose="02020603050405020304" pitchFamily="18" charset="0"/>
                <a:ea typeface="+mn-ea"/>
                <a:cs typeface="+mn-cs"/>
              </a:defRPr>
            </a:lvl3pPr>
            <a:lvl4pPr marL="1371600" algn="l" defTabSz="914400" rtl="0" eaLnBrk="1" latinLnBrk="0" hangingPunct="1">
              <a:defRPr sz="2400" kern="1200">
                <a:solidFill>
                  <a:schemeClr val="tx1"/>
                </a:solidFill>
                <a:latin typeface="Times New Roman" panose="02020603050405020304" pitchFamily="18" charset="0"/>
                <a:ea typeface="+mn-ea"/>
                <a:cs typeface="+mn-cs"/>
              </a:defRPr>
            </a:lvl4pPr>
            <a:lvl5pPr marL="1828800" algn="l" defTabSz="914400" rtl="0" eaLnBrk="1" latinLnBrk="0" hangingPunct="1">
              <a:defRPr sz="2400" kern="1200">
                <a:solidFill>
                  <a:schemeClr val="tx1"/>
                </a:solidFill>
                <a:latin typeface="Times New Roman" panose="02020603050405020304" pitchFamily="18" charset="0"/>
                <a:ea typeface="+mn-ea"/>
                <a:cs typeface="+mn-cs"/>
              </a:defRPr>
            </a:lvl5pPr>
            <a:lvl6pPr marL="22860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6pPr>
            <a:lvl7pPr marL="27432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7pPr>
            <a:lvl8pPr marL="32004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8pPr>
            <a:lvl9pPr marL="36576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9pPr>
          </a:lstStyle>
          <a:p>
            <a:pPr algn="r" eaLnBrk="1" hangingPunct="1">
              <a:buFont typeface="Wingdings" panose="05000000000000000000" pitchFamily="2" charset="2"/>
              <a:buChar char="§"/>
              <a:defRPr/>
            </a:pPr>
            <a:r>
              <a:rPr kumimoji="1" lang="zh-CN" altLang="en-US" sz="1800">
                <a:latin typeface="微软雅黑" panose="020b0503020204020204" pitchFamily="34" charset="-122"/>
                <a:ea typeface="微软雅黑" panose="020b0503020204020204" pitchFamily="34" charset="-122"/>
              </a:rPr>
              <a:t>营造紧迫感</a:t>
            </a:r>
          </a:p>
          <a:p>
            <a:pPr algn="r" eaLnBrk="1" hangingPunct="1">
              <a:buFont typeface="Wingdings" panose="05000000000000000000" pitchFamily="2" charset="2"/>
              <a:buChar char="§"/>
              <a:defRPr/>
            </a:pPr>
            <a:r>
              <a:rPr kumimoji="1" lang="zh-CN" altLang="en-US" sz="1800">
                <a:latin typeface="微软雅黑" panose="020b0503020204020204" pitchFamily="34" charset="-122"/>
                <a:ea typeface="微软雅黑" panose="020b0503020204020204" pitchFamily="34" charset="-122"/>
              </a:rPr>
              <a:t>持续沟通</a:t>
            </a:r>
          </a:p>
        </p:txBody>
      </p:sp>
      <p:sp>
        <p:nvSpPr>
          <p:cNvPr id="1395731" name="Text Box 3091"/>
          <p:cNvSpPr txBox="1">
            <a:spLocks noChangeArrowheads="1"/>
          </p:cNvSpPr>
          <p:nvPr/>
        </p:nvSpPr>
        <p:spPr bwMode="auto">
          <a:xfrm>
            <a:off x="3246439" y="5091906"/>
            <a:ext cx="1203325"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100013" indent="-100013" algn="l" defTabSz="914400" rtl="0" eaLnBrk="1" latinLnBrk="0" hangingPunct="1">
              <a:defRPr sz="2400" kern="1200">
                <a:solidFill>
                  <a:schemeClr val="tx1"/>
                </a:solidFill>
                <a:latin typeface="Times New Roman" panose="02020603050405020304" pitchFamily="18" charset="0"/>
                <a:ea typeface="+mn-ea"/>
                <a:cs typeface="+mn-cs"/>
              </a:defRPr>
            </a:lvl1pPr>
            <a:lvl2pPr marL="457200" algn="l" defTabSz="914400" rtl="0" eaLnBrk="1" latinLnBrk="0" hangingPunct="1">
              <a:defRPr sz="2400" kern="1200">
                <a:solidFill>
                  <a:schemeClr val="tx1"/>
                </a:solidFill>
                <a:latin typeface="Times New Roman" panose="02020603050405020304" pitchFamily="18" charset="0"/>
                <a:ea typeface="+mn-ea"/>
                <a:cs typeface="+mn-cs"/>
              </a:defRPr>
            </a:lvl2pPr>
            <a:lvl3pPr marL="914400" algn="l" defTabSz="914400" rtl="0" eaLnBrk="1" latinLnBrk="0" hangingPunct="1">
              <a:defRPr sz="2400" kern="1200">
                <a:solidFill>
                  <a:schemeClr val="tx1"/>
                </a:solidFill>
                <a:latin typeface="Times New Roman" panose="02020603050405020304" pitchFamily="18" charset="0"/>
                <a:ea typeface="+mn-ea"/>
                <a:cs typeface="+mn-cs"/>
              </a:defRPr>
            </a:lvl3pPr>
            <a:lvl4pPr marL="1371600" algn="l" defTabSz="914400" rtl="0" eaLnBrk="1" latinLnBrk="0" hangingPunct="1">
              <a:defRPr sz="2400" kern="1200">
                <a:solidFill>
                  <a:schemeClr val="tx1"/>
                </a:solidFill>
                <a:latin typeface="Times New Roman" panose="02020603050405020304" pitchFamily="18" charset="0"/>
                <a:ea typeface="+mn-ea"/>
                <a:cs typeface="+mn-cs"/>
              </a:defRPr>
            </a:lvl4pPr>
            <a:lvl5pPr marL="1828800" algn="l" defTabSz="914400" rtl="0" eaLnBrk="1" latinLnBrk="0" hangingPunct="1">
              <a:defRPr sz="2400" kern="1200">
                <a:solidFill>
                  <a:schemeClr val="tx1"/>
                </a:solidFill>
                <a:latin typeface="Times New Roman" panose="02020603050405020304" pitchFamily="18" charset="0"/>
                <a:ea typeface="+mn-ea"/>
                <a:cs typeface="+mn-cs"/>
              </a:defRPr>
            </a:lvl5pPr>
            <a:lvl6pPr marL="22860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6pPr>
            <a:lvl7pPr marL="27432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7pPr>
            <a:lvl8pPr marL="32004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8pPr>
            <a:lvl9pPr marL="36576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9pPr>
          </a:lstStyle>
          <a:p>
            <a:pPr eaLnBrk="1" hangingPunct="1">
              <a:buFont typeface="Wingdings" panose="05000000000000000000" pitchFamily="2" charset="2"/>
              <a:buChar char="§"/>
              <a:defRPr/>
            </a:pPr>
            <a:r>
              <a:rPr kumimoji="1" lang="zh-CN" altLang="en-US" sz="1800">
                <a:latin typeface="微软雅黑" panose="020b0503020204020204" pitchFamily="34" charset="-122"/>
                <a:ea typeface="微软雅黑" panose="020b0503020204020204" pitchFamily="34" charset="-122"/>
              </a:rPr>
              <a:t>领导支持</a:t>
            </a:r>
          </a:p>
          <a:p>
            <a:pPr eaLnBrk="1" hangingPunct="1">
              <a:buFont typeface="Wingdings" panose="05000000000000000000" pitchFamily="2" charset="2"/>
              <a:buChar char="§"/>
              <a:defRPr/>
            </a:pPr>
            <a:r>
              <a:rPr kumimoji="1" lang="zh-CN" altLang="en-US" sz="1800">
                <a:latin typeface="微软雅黑" panose="020b0503020204020204" pitchFamily="34" charset="-122"/>
                <a:ea typeface="微软雅黑" panose="020b0503020204020204" pitchFamily="34" charset="-122"/>
              </a:rPr>
              <a:t>员工参与</a:t>
            </a:r>
          </a:p>
        </p:txBody>
      </p:sp>
      <p:sp>
        <p:nvSpPr>
          <p:cNvPr id="1395732" name="Text Box 3092"/>
          <p:cNvSpPr txBox="1">
            <a:spLocks noChangeArrowheads="1"/>
          </p:cNvSpPr>
          <p:nvPr/>
        </p:nvSpPr>
        <p:spPr bwMode="auto">
          <a:xfrm>
            <a:off x="4465639" y="5091906"/>
            <a:ext cx="1203325"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zh-CN"/>
            </a:defPPr>
            <a:lvl1pPr marL="100013" indent="-100013" algn="l" defTabSz="914400" rtl="0" eaLnBrk="1" latinLnBrk="0" hangingPunct="1">
              <a:defRPr sz="2400" kern="1200">
                <a:solidFill>
                  <a:schemeClr val="tx1"/>
                </a:solidFill>
                <a:latin typeface="Times New Roman" panose="02020603050405020304" pitchFamily="18" charset="0"/>
                <a:ea typeface="+mn-ea"/>
                <a:cs typeface="+mn-cs"/>
              </a:defRPr>
            </a:lvl1pPr>
            <a:lvl2pPr marL="457200" algn="l" defTabSz="914400" rtl="0" eaLnBrk="1" latinLnBrk="0" hangingPunct="1">
              <a:defRPr sz="2400" kern="1200">
                <a:solidFill>
                  <a:schemeClr val="tx1"/>
                </a:solidFill>
                <a:latin typeface="Times New Roman" panose="02020603050405020304" pitchFamily="18" charset="0"/>
                <a:ea typeface="+mn-ea"/>
                <a:cs typeface="+mn-cs"/>
              </a:defRPr>
            </a:lvl2pPr>
            <a:lvl3pPr marL="914400" algn="l" defTabSz="914400" rtl="0" eaLnBrk="1" latinLnBrk="0" hangingPunct="1">
              <a:defRPr sz="2400" kern="1200">
                <a:solidFill>
                  <a:schemeClr val="tx1"/>
                </a:solidFill>
                <a:latin typeface="Times New Roman" panose="02020603050405020304" pitchFamily="18" charset="0"/>
                <a:ea typeface="+mn-ea"/>
                <a:cs typeface="+mn-cs"/>
              </a:defRPr>
            </a:lvl3pPr>
            <a:lvl4pPr marL="1371600" algn="l" defTabSz="914400" rtl="0" eaLnBrk="1" latinLnBrk="0" hangingPunct="1">
              <a:defRPr sz="2400" kern="1200">
                <a:solidFill>
                  <a:schemeClr val="tx1"/>
                </a:solidFill>
                <a:latin typeface="Times New Roman" panose="02020603050405020304" pitchFamily="18" charset="0"/>
                <a:ea typeface="+mn-ea"/>
                <a:cs typeface="+mn-cs"/>
              </a:defRPr>
            </a:lvl4pPr>
            <a:lvl5pPr marL="1828800" algn="l" defTabSz="914400" rtl="0" eaLnBrk="1" latinLnBrk="0" hangingPunct="1">
              <a:defRPr sz="2400" kern="1200">
                <a:solidFill>
                  <a:schemeClr val="tx1"/>
                </a:solidFill>
                <a:latin typeface="Times New Roman" panose="02020603050405020304" pitchFamily="18" charset="0"/>
                <a:ea typeface="+mn-ea"/>
                <a:cs typeface="+mn-cs"/>
              </a:defRPr>
            </a:lvl5pPr>
            <a:lvl6pPr marL="22860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6pPr>
            <a:lvl7pPr marL="27432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7pPr>
            <a:lvl8pPr marL="32004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8pPr>
            <a:lvl9pPr marL="3657600" algn="l" defTabSz="914400" rtl="0" eaLnBrk="1" fontAlgn="base" latinLnBrk="0" hangingPunct="1">
              <a:spcBef>
                <a:spcPct val="0"/>
              </a:spcBef>
              <a:spcAft>
                <a:spcPct val="0"/>
              </a:spcAft>
              <a:defRPr sz="2400" kern="1200">
                <a:solidFill>
                  <a:schemeClr val="tx1"/>
                </a:solidFill>
                <a:latin typeface="Times New Roman" panose="02020603050405020304" pitchFamily="18" charset="0"/>
                <a:ea typeface="+mn-ea"/>
                <a:cs typeface="+mn-cs"/>
              </a:defRPr>
            </a:lvl9pPr>
          </a:lstStyle>
          <a:p>
            <a:pPr eaLnBrk="1" hangingPunct="1">
              <a:buFont typeface="Wingdings" panose="05000000000000000000" pitchFamily="2" charset="2"/>
              <a:buChar char="§"/>
              <a:defRPr/>
            </a:pPr>
            <a:r>
              <a:rPr kumimoji="1" lang="zh-CN" altLang="en-US" sz="1800">
                <a:latin typeface="微软雅黑" panose="020b0503020204020204" pitchFamily="34" charset="-122"/>
                <a:ea typeface="微软雅黑" panose="020b0503020204020204" pitchFamily="34" charset="-122"/>
              </a:rPr>
              <a:t>考核激励</a:t>
            </a:r>
          </a:p>
          <a:p>
            <a:pPr eaLnBrk="1" hangingPunct="1">
              <a:buFont typeface="Wingdings" panose="05000000000000000000" pitchFamily="2" charset="2"/>
              <a:buChar char="§"/>
              <a:defRPr/>
            </a:pPr>
            <a:r>
              <a:rPr kumimoji="1" lang="zh-CN" altLang="en-US" sz="1800">
                <a:latin typeface="微软雅黑" panose="020b0503020204020204" pitchFamily="34" charset="-122"/>
                <a:ea typeface="微软雅黑" panose="020b0503020204020204" pitchFamily="34" charset="-122"/>
              </a:rPr>
              <a:t>培训</a:t>
            </a:r>
          </a:p>
        </p:txBody>
      </p:sp>
      <p:sp>
        <p:nvSpPr>
          <p:cNvPr id="23" name="矩形 22"/>
          <p:cNvSpPr/>
          <p:nvPr/>
        </p:nvSpPr>
        <p:spPr>
          <a:xfrm>
            <a:off x="1781592" y="148570"/>
            <a:ext cx="244490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3.4.</a:t>
            </a:r>
            <a:r>
              <a:rPr lang="zh-CN" altLang="en-US" sz="2000" b="1">
                <a:solidFill>
                  <a:srgbClr val="C00000"/>
                </a:solidFill>
                <a:latin typeface="微软雅黑" panose="020b0503020204020204" pitchFamily="34" charset="-122"/>
                <a:ea typeface="微软雅黑" panose="020b0503020204020204" pitchFamily="34" charset="-122"/>
              </a:rPr>
              <a:t>变革管理的方法</a:t>
            </a:r>
          </a:p>
        </p:txBody>
      </p:sp>
    </p:spTree>
    <p:extLst>
      <p:ext uri="{BB962C8B-B14F-4D97-AF65-F5344CB8AC3E}">
        <p14:creationId xmlns:p14="http://schemas.microsoft.com/office/powerpoint/2010/main" val="4230382692"/>
      </p:ext>
    </p:extLst>
  </p:cSld>
  <p:clrMapOvr>
    <a:masterClrMapping/>
  </p:clrMapOvr>
  <p:transition>
    <p:random/>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6738" name="Rectangle 2050"/>
          <p:cNvSpPr>
            <a:spLocks noGrp="1" noChangeArrowheads="1"/>
          </p:cNvSpPr>
          <p:nvPr>
            <p:ph type="body" idx="4294967295"/>
          </p:nvPr>
        </p:nvSpPr>
        <p:spPr bwMode="auto">
          <a:xfrm>
            <a:off x="1775520" y="852488"/>
            <a:ext cx="8604448" cy="5276850"/>
          </a:xfrm>
          <a:ln>
            <a:noFill/>
            <a:miter lim="800000"/>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t" anchorCtr="0" compatLnSpc="1">
            <a:prstTxWarp prst="textNoShape">
              <a:avLst/>
            </a:prstTxWarp>
            <a:normAutofit/>
          </a:bodyPr>
          <a:lstStyle/>
          <a:p>
            <a:pPr marL="0" lvl="1" indent="0">
              <a:lnSpc>
                <a:spcPct val="150000"/>
              </a:lnSpc>
              <a:spcBef>
                <a:spcPct val="0"/>
              </a:spcBef>
              <a:buNone/>
              <a:defRPr/>
            </a:pPr>
            <a:r>
              <a:rPr lang="zh-CN" altLang="en-US" b="1">
                <a:solidFill>
                  <a:schemeClr val="accent2">
                    <a:lumMod val="75000"/>
                  </a:schemeClr>
                </a:solidFill>
                <a:latin typeface="微软雅黑" panose="020b0503020204020204" pitchFamily="34" charset="-122"/>
                <a:ea typeface="微软雅黑" panose="020b0503020204020204" pitchFamily="34" charset="-122"/>
              </a:rPr>
              <a:t>认知</a:t>
            </a:r>
          </a:p>
          <a:p>
            <a:pPr marL="0" lvl="2" indent="0">
              <a:lnSpc>
                <a:spcPct val="150000"/>
              </a:lnSpc>
              <a:spcBef>
                <a:spcPct val="0"/>
              </a:spcBef>
              <a:defRPr/>
            </a:pPr>
            <a:r>
              <a:rPr lang="zh-CN" altLang="en-US" sz="1800">
                <a:latin typeface="微软雅黑" panose="020b0503020204020204" pitchFamily="34" charset="-122"/>
                <a:ea typeface="微软雅黑" panose="020b0503020204020204" pitchFamily="34" charset="-122"/>
              </a:rPr>
              <a:t>紧迫感：全面理解企业的问题以及变革阻力和风险，制定整体的“变革策略和计划”</a:t>
            </a:r>
          </a:p>
          <a:p>
            <a:pPr marL="0" lvl="2" indent="0">
              <a:lnSpc>
                <a:spcPct val="150000"/>
              </a:lnSpc>
              <a:spcBef>
                <a:spcPct val="0"/>
              </a:spcBef>
              <a:defRPr/>
            </a:pPr>
            <a:r>
              <a:rPr lang="zh-CN" altLang="en-US" sz="1800">
                <a:latin typeface="微软雅黑" panose="020b0503020204020204" pitchFamily="34" charset="-122"/>
                <a:ea typeface="微软雅黑" panose="020b0503020204020204" pitchFamily="34" charset="-122"/>
              </a:rPr>
              <a:t>持续沟通：制定“沟通策略和沟通计划”，建立双向沟通渠道，增强员工的认知</a:t>
            </a:r>
            <a:endParaRPr lang="en-US" altLang="zh-CN" sz="1800">
              <a:latin typeface="微软雅黑" panose="020b0503020204020204" pitchFamily="34" charset="-122"/>
              <a:ea typeface="微软雅黑" panose="020b0503020204020204" pitchFamily="34" charset="-122"/>
            </a:endParaRPr>
          </a:p>
          <a:p>
            <a:pPr marL="0" lvl="2" indent="0">
              <a:lnSpc>
                <a:spcPct val="150000"/>
              </a:lnSpc>
              <a:spcBef>
                <a:spcPct val="0"/>
              </a:spcBef>
              <a:defRPr/>
            </a:pPr>
            <a:endParaRPr lang="zh-CN" altLang="en-US" sz="1800">
              <a:latin typeface="微软雅黑" panose="020b0503020204020204" pitchFamily="34" charset="-122"/>
              <a:ea typeface="微软雅黑" panose="020b0503020204020204" pitchFamily="34" charset="-122"/>
            </a:endParaRPr>
          </a:p>
          <a:p>
            <a:pPr marL="0" lvl="1" indent="0">
              <a:lnSpc>
                <a:spcPct val="150000"/>
              </a:lnSpc>
              <a:spcBef>
                <a:spcPct val="0"/>
              </a:spcBef>
              <a:buNone/>
              <a:defRPr/>
            </a:pPr>
            <a:r>
              <a:rPr lang="zh-CN" altLang="en-US" b="1">
                <a:solidFill>
                  <a:schemeClr val="accent1">
                    <a:lumMod val="75000"/>
                  </a:schemeClr>
                </a:solidFill>
                <a:latin typeface="微软雅黑" panose="020b0503020204020204" pitchFamily="34" charset="-122"/>
                <a:ea typeface="微软雅黑" panose="020b0503020204020204" pitchFamily="34" charset="-122"/>
              </a:rPr>
              <a:t>掌握</a:t>
            </a:r>
          </a:p>
          <a:p>
            <a:pPr marL="0" lvl="2" indent="0">
              <a:lnSpc>
                <a:spcPct val="150000"/>
              </a:lnSpc>
              <a:spcBef>
                <a:spcPct val="0"/>
              </a:spcBef>
              <a:defRPr/>
            </a:pPr>
            <a:r>
              <a:rPr lang="zh-CN" altLang="en-US" sz="1800">
                <a:latin typeface="微软雅黑" panose="020b0503020204020204" pitchFamily="34" charset="-122"/>
                <a:ea typeface="微软雅黑" panose="020b0503020204020204" pitchFamily="34" charset="-122"/>
              </a:rPr>
              <a:t>领导示范：制定“领导者参与计划”，确保公司领导对变革过程的把握和支持</a:t>
            </a:r>
          </a:p>
          <a:p>
            <a:pPr marL="0" lvl="2" indent="0">
              <a:lnSpc>
                <a:spcPct val="150000"/>
              </a:lnSpc>
              <a:spcBef>
                <a:spcPct val="0"/>
              </a:spcBef>
              <a:defRPr/>
            </a:pPr>
            <a:r>
              <a:rPr lang="zh-CN" altLang="en-US" sz="1800">
                <a:latin typeface="微软雅黑" panose="020b0503020204020204" pitchFamily="34" charset="-122"/>
                <a:ea typeface="微软雅黑" panose="020b0503020204020204" pitchFamily="34" charset="-122"/>
              </a:rPr>
              <a:t>员工参与：制定“员工参与计划”，增加共识，降低阻力，并获得所需的知识和技能</a:t>
            </a:r>
            <a:endParaRPr lang="en-US" altLang="zh-CN" sz="1800">
              <a:latin typeface="微软雅黑" panose="020b0503020204020204" pitchFamily="34" charset="-122"/>
              <a:ea typeface="微软雅黑" panose="020b0503020204020204" pitchFamily="34" charset="-122"/>
            </a:endParaRPr>
          </a:p>
          <a:p>
            <a:pPr marL="0" lvl="2" indent="0">
              <a:lnSpc>
                <a:spcPct val="150000"/>
              </a:lnSpc>
              <a:spcBef>
                <a:spcPct val="0"/>
              </a:spcBef>
              <a:defRPr/>
            </a:pPr>
            <a:endParaRPr lang="zh-CN" altLang="en-US" sz="1800">
              <a:latin typeface="微软雅黑" panose="020b0503020204020204" pitchFamily="34" charset="-122"/>
              <a:ea typeface="微软雅黑" panose="020b0503020204020204" pitchFamily="34" charset="-122"/>
            </a:endParaRPr>
          </a:p>
          <a:p>
            <a:pPr marL="0" lvl="1" indent="0">
              <a:lnSpc>
                <a:spcPct val="150000"/>
              </a:lnSpc>
              <a:spcBef>
                <a:spcPct val="0"/>
              </a:spcBef>
              <a:buNone/>
              <a:defRPr/>
            </a:pPr>
            <a:r>
              <a:rPr lang="zh-CN" altLang="en-US" b="1">
                <a:solidFill>
                  <a:schemeClr val="accent2">
                    <a:lumMod val="75000"/>
                  </a:schemeClr>
                </a:solidFill>
                <a:latin typeface="微软雅黑" panose="020b0503020204020204" pitchFamily="34" charset="-122"/>
                <a:ea typeface="微软雅黑" panose="020b0503020204020204" pitchFamily="34" charset="-122"/>
              </a:rPr>
              <a:t>强化</a:t>
            </a:r>
          </a:p>
          <a:p>
            <a:pPr marL="0" lvl="2" indent="0">
              <a:lnSpc>
                <a:spcPct val="150000"/>
              </a:lnSpc>
              <a:spcBef>
                <a:spcPct val="0"/>
              </a:spcBef>
              <a:defRPr/>
            </a:pPr>
            <a:r>
              <a:rPr lang="zh-CN" altLang="en-US" sz="1800">
                <a:latin typeface="微软雅黑" panose="020b0503020204020204" pitchFamily="34" charset="-122"/>
                <a:ea typeface="微软雅黑" panose="020b0503020204020204" pitchFamily="34" charset="-122"/>
              </a:rPr>
              <a:t>培训：根据业务目标和变革计划，制定“培训计划”，强化员工的核心能力</a:t>
            </a:r>
          </a:p>
          <a:p>
            <a:pPr marL="0" lvl="2" indent="0">
              <a:lnSpc>
                <a:spcPct val="150000"/>
              </a:lnSpc>
              <a:spcBef>
                <a:spcPct val="0"/>
              </a:spcBef>
              <a:defRPr/>
            </a:pPr>
            <a:r>
              <a:rPr lang="zh-CN" altLang="en-US" sz="1800">
                <a:latin typeface="微软雅黑" panose="020b0503020204020204" pitchFamily="34" charset="-122"/>
                <a:ea typeface="微软雅黑" panose="020b0503020204020204" pitchFamily="34" charset="-122"/>
              </a:rPr>
              <a:t>考核激励：建立支持管理变革的“考核和奖惩办法”，通过必要的人事安排推进变革</a:t>
            </a:r>
          </a:p>
        </p:txBody>
      </p:sp>
      <p:sp>
        <p:nvSpPr>
          <p:cNvPr id="4" name="矩形 3"/>
          <p:cNvSpPr/>
          <p:nvPr/>
        </p:nvSpPr>
        <p:spPr>
          <a:xfrm>
            <a:off x="1781593" y="148570"/>
            <a:ext cx="2957861"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3.5.</a:t>
            </a:r>
            <a:r>
              <a:rPr lang="zh-CN" altLang="en-US" sz="2000" b="1">
                <a:solidFill>
                  <a:srgbClr val="C00000"/>
                </a:solidFill>
                <a:latin typeface="微软雅黑" panose="020b0503020204020204" pitchFamily="34" charset="-122"/>
                <a:ea typeface="微软雅黑" panose="020b0503020204020204" pitchFamily="34" charset="-122"/>
              </a:rPr>
              <a:t>变革管理的行动计划</a:t>
            </a:r>
          </a:p>
        </p:txBody>
      </p:sp>
    </p:spTree>
    <p:extLst>
      <p:ext uri="{BB962C8B-B14F-4D97-AF65-F5344CB8AC3E}">
        <p14:creationId xmlns:p14="http://schemas.microsoft.com/office/powerpoint/2010/main" val="630274696"/>
      </p:ext>
    </p:extLst>
  </p:cSld>
  <p:clrMapOvr>
    <a:masterClrMapping/>
  </p:clrMapOvr>
  <p:transition>
    <p:random/>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7762" name="Rectangle 2"/>
          <p:cNvSpPr>
            <a:spLocks noChangeArrowheads="1"/>
          </p:cNvSpPr>
          <p:nvPr/>
        </p:nvSpPr>
        <p:spPr bwMode="auto">
          <a:xfrm>
            <a:off x="1505272" y="1196752"/>
            <a:ext cx="8686800" cy="4724400"/>
          </a:xfrm>
          <a:prstGeom prst="rect">
            <a:avLst/>
          </a:prstGeom>
          <a:noFill/>
          <a:ln w="9525">
            <a:noFill/>
            <a:miter lim="800000"/>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defRPr/>
            </a:pPr>
            <a:endParaRPr lang="zh-CN" altLang="en-US" sz="3200">
              <a:effectLst>
                <a:outerShdw blurRad="38100" dist="38100" dir="2700000" algn="tl">
                  <a:srgbClr val="FFFFFF"/>
                </a:outerShdw>
              </a:effectLst>
              <a:ea typeface="宋体" pitchFamily="2" charset="-122"/>
            </a:endParaRPr>
          </a:p>
        </p:txBody>
      </p:sp>
      <p:sp>
        <p:nvSpPr>
          <p:cNvPr id="41987" name="Rectangle 4"/>
          <p:cNvSpPr>
            <a:spLocks noChangeArrowheads="1"/>
          </p:cNvSpPr>
          <p:nvPr/>
        </p:nvSpPr>
        <p:spPr bwMode="auto">
          <a:xfrm>
            <a:off x="1733872" y="1301552"/>
            <a:ext cx="1752600" cy="1296144"/>
          </a:xfrm>
          <a:prstGeom prst="rect">
            <a:avLst/>
          </a:prstGeom>
          <a:solidFill>
            <a:schemeClr val="accent1">
              <a:lumMod val="75000"/>
            </a:schemeClr>
          </a:solidFill>
          <a:ln w="9525">
            <a:solidFill>
              <a:schemeClr val="tx1"/>
            </a:solidFill>
            <a:miter lim="800000"/>
          </a:ln>
          <a:effec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algn="ctr" eaLnBrk="1" hangingPunct="1"/>
            <a:r>
              <a:rPr kumimoji="1" lang="zh-CN" altLang="en-US" sz="2000">
                <a:solidFill>
                  <a:schemeClr val="bg1"/>
                </a:solidFill>
                <a:latin typeface="微软雅黑" panose="020b0503020204020204" pitchFamily="34" charset="-122"/>
                <a:ea typeface="微软雅黑" panose="020b0503020204020204" pitchFamily="34" charset="-122"/>
              </a:rPr>
              <a:t>加强变革领导</a:t>
            </a:r>
          </a:p>
        </p:txBody>
      </p:sp>
      <p:sp>
        <p:nvSpPr>
          <p:cNvPr id="41988" name="Rectangle 5"/>
          <p:cNvSpPr>
            <a:spLocks noChangeArrowheads="1"/>
          </p:cNvSpPr>
          <p:nvPr/>
        </p:nvSpPr>
        <p:spPr bwMode="auto">
          <a:xfrm>
            <a:off x="1733872" y="2873152"/>
            <a:ext cx="1752600" cy="1295400"/>
          </a:xfrm>
          <a:prstGeom prst="rect">
            <a:avLst/>
          </a:prstGeom>
          <a:solidFill>
            <a:schemeClr val="accent1">
              <a:lumMod val="75000"/>
            </a:schemeClr>
          </a:solidFill>
          <a:ln w="9525">
            <a:solidFill>
              <a:schemeClr val="tx1"/>
            </a:solidFill>
            <a:miter lim="800000"/>
          </a:ln>
          <a:effec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algn="ctr" eaLnBrk="1" hangingPunct="1"/>
            <a:r>
              <a:rPr kumimoji="1" lang="zh-CN" altLang="en-US" sz="2000">
                <a:solidFill>
                  <a:schemeClr val="bg1"/>
                </a:solidFill>
                <a:latin typeface="微软雅黑" panose="020b0503020204020204" pitchFamily="34" charset="-122"/>
                <a:ea typeface="微软雅黑" panose="020b0503020204020204" pitchFamily="34" charset="-122"/>
              </a:rPr>
              <a:t>提升变革技能</a:t>
            </a:r>
          </a:p>
        </p:txBody>
      </p:sp>
      <p:sp>
        <p:nvSpPr>
          <p:cNvPr id="41989" name="Rectangle 6"/>
          <p:cNvSpPr>
            <a:spLocks noChangeArrowheads="1"/>
          </p:cNvSpPr>
          <p:nvPr/>
        </p:nvSpPr>
        <p:spPr bwMode="auto">
          <a:xfrm>
            <a:off x="1733872" y="4397152"/>
            <a:ext cx="1752600" cy="1295400"/>
          </a:xfrm>
          <a:prstGeom prst="rect">
            <a:avLst/>
          </a:prstGeom>
          <a:solidFill>
            <a:schemeClr val="accent1">
              <a:lumMod val="75000"/>
            </a:schemeClr>
          </a:solidFill>
          <a:ln w="9525">
            <a:solidFill>
              <a:schemeClr val="tx1"/>
            </a:solidFill>
            <a:miter lim="800000"/>
          </a:ln>
          <a:effec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algn="ctr" eaLnBrk="1" hangingPunct="1"/>
            <a:r>
              <a:rPr kumimoji="1" lang="zh-CN" altLang="en-US" sz="2000">
                <a:solidFill>
                  <a:schemeClr val="bg1"/>
                </a:solidFill>
                <a:latin typeface="微软雅黑" panose="020b0503020204020204" pitchFamily="34" charset="-122"/>
                <a:ea typeface="微软雅黑" panose="020b0503020204020204" pitchFamily="34" charset="-122"/>
              </a:rPr>
              <a:t>降低变革阻力</a:t>
            </a:r>
          </a:p>
        </p:txBody>
      </p:sp>
      <p:sp>
        <p:nvSpPr>
          <p:cNvPr id="41991" name="Rectangle 8"/>
          <p:cNvSpPr>
            <a:spLocks noChangeArrowheads="1"/>
          </p:cNvSpPr>
          <p:nvPr/>
        </p:nvSpPr>
        <p:spPr bwMode="auto">
          <a:xfrm>
            <a:off x="4705672" y="1301552"/>
            <a:ext cx="5638800" cy="1296144"/>
          </a:xfrm>
          <a:prstGeom prst="rect">
            <a:avLst/>
          </a:prstGeom>
          <a:solidFill>
            <a:schemeClr val="accent1">
              <a:lumMod val="75000"/>
            </a:schemeClr>
          </a:solidFill>
          <a:ln w="9525">
            <a:solidFill>
              <a:schemeClr val="tx1"/>
            </a:solidFill>
            <a:miter lim="800000"/>
          </a:ln>
          <a:effectLst/>
        </p:spPr>
        <p:txBody>
          <a:bodyPr/>
          <a:lstStyle>
            <a:defPPr>
              <a:defRPr lang="zh-CN"/>
            </a:defPPr>
            <a:lvl1pPr marL="457200" indent="-457200" algn="l" defTabSz="914400" rtl="0" eaLnBrk="1" latinLnBrk="0" hangingPunct="1">
              <a:defRPr sz="4400" b="1" kern="1200">
                <a:solidFill>
                  <a:schemeClr val="tx1"/>
                </a:solidFill>
                <a:latin typeface="Arial" pitchFamily="34" charset="0"/>
                <a:ea typeface="+mn-ea"/>
                <a:cs typeface="+mn-cs"/>
              </a:defRPr>
            </a:lvl1pPr>
            <a:lvl2pPr marL="914400" indent="-457200" algn="l" defTabSz="914400" rtl="0" eaLnBrk="1" latinLnBrk="0" hangingPunct="1">
              <a:defRPr sz="4400" b="1" kern="1200">
                <a:solidFill>
                  <a:schemeClr val="tx1"/>
                </a:solidFill>
                <a:latin typeface="Arial" pitchFamily="34" charset="0"/>
                <a:ea typeface="+mn-ea"/>
                <a:cs typeface="+mn-cs"/>
              </a:defRPr>
            </a:lvl2pPr>
            <a:lvl3pPr marL="1371600" indent="-457200" algn="l" defTabSz="914400" rtl="0" eaLnBrk="1" latinLnBrk="0" hangingPunct="1">
              <a:defRPr sz="4400" b="1" kern="1200">
                <a:solidFill>
                  <a:schemeClr val="tx1"/>
                </a:solidFill>
                <a:latin typeface="Arial" pitchFamily="34" charset="0"/>
                <a:ea typeface="+mn-ea"/>
                <a:cs typeface="+mn-cs"/>
              </a:defRPr>
            </a:lvl3pPr>
            <a:lvl4pPr marL="1828800" indent="-457200" algn="l" defTabSz="914400" rtl="0" eaLnBrk="1" latinLnBrk="0" hangingPunct="1">
              <a:defRPr sz="4400" b="1" kern="1200">
                <a:solidFill>
                  <a:schemeClr val="tx1"/>
                </a:solidFill>
                <a:latin typeface="Arial" pitchFamily="34" charset="0"/>
                <a:ea typeface="+mn-ea"/>
                <a:cs typeface="+mn-cs"/>
              </a:defRPr>
            </a:lvl4pPr>
            <a:lvl5pPr marL="2286000" indent="-457200" algn="l" defTabSz="914400" rtl="0" eaLnBrk="1" latinLnBrk="0" hangingPunct="1">
              <a:defRPr sz="4400" b="1" kern="1200">
                <a:solidFill>
                  <a:schemeClr val="tx1"/>
                </a:solidFill>
                <a:latin typeface="Arial" pitchFamily="34" charset="0"/>
                <a:ea typeface="+mn-ea"/>
                <a:cs typeface="+mn-cs"/>
              </a:defRPr>
            </a:lvl5pPr>
            <a:lvl6pPr marL="27432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32004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6576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41148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lnSpc>
                <a:spcPct val="120000"/>
              </a:lnSpc>
              <a:buFontTx/>
              <a:buAutoNum type="arabicPeriod"/>
            </a:pPr>
            <a:r>
              <a:rPr kumimoji="1" lang="zh-CN" altLang="en-US" sz="1600" b="0">
                <a:solidFill>
                  <a:schemeClr val="bg1"/>
                </a:solidFill>
                <a:latin typeface="微软雅黑" panose="020b0503020204020204" pitchFamily="34" charset="-122"/>
                <a:ea typeface="微软雅黑" panose="020b0503020204020204" pitchFamily="34" charset="-122"/>
              </a:rPr>
              <a:t>分析市场和客户变化，编制“商业案例”，营造紧迫感</a:t>
            </a:r>
          </a:p>
          <a:p>
            <a:pPr eaLnBrk="1" hangingPunct="1">
              <a:lnSpc>
                <a:spcPct val="120000"/>
              </a:lnSpc>
              <a:buFontTx/>
              <a:buAutoNum type="arabicPeriod"/>
            </a:pPr>
            <a:r>
              <a:rPr kumimoji="1" lang="zh-CN" altLang="en-US" sz="1600" b="0">
                <a:solidFill>
                  <a:schemeClr val="bg1"/>
                </a:solidFill>
                <a:latin typeface="微软雅黑" panose="020b0503020204020204" pitchFamily="34" charset="-122"/>
                <a:ea typeface="微软雅黑" panose="020b0503020204020204" pitchFamily="34" charset="-122"/>
              </a:rPr>
              <a:t>确定变革的目标和策略，沟通并达成管理层共识</a:t>
            </a:r>
          </a:p>
          <a:p>
            <a:pPr eaLnBrk="1" hangingPunct="1">
              <a:lnSpc>
                <a:spcPct val="120000"/>
              </a:lnSpc>
              <a:buFontTx/>
              <a:buAutoNum type="arabicPeriod"/>
            </a:pPr>
            <a:r>
              <a:rPr kumimoji="1" lang="zh-CN" altLang="en-US" sz="1600" b="0">
                <a:solidFill>
                  <a:schemeClr val="bg1"/>
                </a:solidFill>
                <a:latin typeface="微软雅黑" panose="020b0503020204020204" pitchFamily="34" charset="-122"/>
                <a:ea typeface="微软雅黑" panose="020b0503020204020204" pitchFamily="34" charset="-122"/>
              </a:rPr>
              <a:t>取得变革所需的资源以及高层管理者的参与和支持</a:t>
            </a:r>
          </a:p>
          <a:p>
            <a:pPr eaLnBrk="1" hangingPunct="1">
              <a:lnSpc>
                <a:spcPct val="120000"/>
              </a:lnSpc>
              <a:buFontTx/>
              <a:buAutoNum type="arabicPeriod"/>
            </a:pPr>
            <a:r>
              <a:rPr kumimoji="1" lang="zh-CN" altLang="en-US" sz="1600" b="0">
                <a:solidFill>
                  <a:schemeClr val="bg1"/>
                </a:solidFill>
                <a:latin typeface="微软雅黑" panose="020b0503020204020204" pitchFamily="34" charset="-122"/>
                <a:ea typeface="微软雅黑" panose="020b0503020204020204" pitchFamily="34" charset="-122"/>
              </a:rPr>
              <a:t>执行变革策略和计划，监控并及时调整变革计划</a:t>
            </a:r>
          </a:p>
        </p:txBody>
      </p:sp>
      <p:sp>
        <p:nvSpPr>
          <p:cNvPr id="41993" name="Rectangle 10"/>
          <p:cNvSpPr>
            <a:spLocks noChangeArrowheads="1"/>
          </p:cNvSpPr>
          <p:nvPr/>
        </p:nvSpPr>
        <p:spPr bwMode="auto">
          <a:xfrm>
            <a:off x="4705672" y="2873152"/>
            <a:ext cx="5638800" cy="1295400"/>
          </a:xfrm>
          <a:prstGeom prst="rect">
            <a:avLst/>
          </a:prstGeom>
          <a:solidFill>
            <a:schemeClr val="accent1">
              <a:lumMod val="75000"/>
            </a:schemeClr>
          </a:solidFill>
          <a:ln w="9525">
            <a:solidFill>
              <a:schemeClr val="tx1"/>
            </a:solidFill>
            <a:miter lim="800000"/>
          </a:ln>
          <a:effectLst/>
        </p:spPr>
        <p:txBody>
          <a:bodyPr/>
          <a:lstStyle>
            <a:defPPr>
              <a:defRPr lang="zh-CN"/>
            </a:defPPr>
            <a:lvl1pPr marL="457200" indent="-457200" algn="l" defTabSz="914400" rtl="0" eaLnBrk="1" latinLnBrk="0" hangingPunct="1">
              <a:defRPr sz="4400" b="1" kern="1200">
                <a:solidFill>
                  <a:schemeClr val="tx1"/>
                </a:solidFill>
                <a:latin typeface="Arial" pitchFamily="34" charset="0"/>
                <a:ea typeface="+mn-ea"/>
                <a:cs typeface="+mn-cs"/>
              </a:defRPr>
            </a:lvl1pPr>
            <a:lvl2pPr marL="914400" indent="-457200" algn="l" defTabSz="914400" rtl="0" eaLnBrk="1" latinLnBrk="0" hangingPunct="1">
              <a:defRPr sz="4400" b="1" kern="1200">
                <a:solidFill>
                  <a:schemeClr val="tx1"/>
                </a:solidFill>
                <a:latin typeface="Arial" pitchFamily="34" charset="0"/>
                <a:ea typeface="+mn-ea"/>
                <a:cs typeface="+mn-cs"/>
              </a:defRPr>
            </a:lvl2pPr>
            <a:lvl3pPr marL="1371600" indent="-457200" algn="l" defTabSz="914400" rtl="0" eaLnBrk="1" latinLnBrk="0" hangingPunct="1">
              <a:defRPr sz="4400" b="1" kern="1200">
                <a:solidFill>
                  <a:schemeClr val="tx1"/>
                </a:solidFill>
                <a:latin typeface="Arial" pitchFamily="34" charset="0"/>
                <a:ea typeface="+mn-ea"/>
                <a:cs typeface="+mn-cs"/>
              </a:defRPr>
            </a:lvl3pPr>
            <a:lvl4pPr marL="1828800" indent="-457200" algn="l" defTabSz="914400" rtl="0" eaLnBrk="1" latinLnBrk="0" hangingPunct="1">
              <a:defRPr sz="4400" b="1" kern="1200">
                <a:solidFill>
                  <a:schemeClr val="tx1"/>
                </a:solidFill>
                <a:latin typeface="Arial" pitchFamily="34" charset="0"/>
                <a:ea typeface="+mn-ea"/>
                <a:cs typeface="+mn-cs"/>
              </a:defRPr>
            </a:lvl4pPr>
            <a:lvl5pPr marL="2286000" indent="-457200" algn="l" defTabSz="914400" rtl="0" eaLnBrk="1" latinLnBrk="0" hangingPunct="1">
              <a:defRPr sz="4400" b="1" kern="1200">
                <a:solidFill>
                  <a:schemeClr val="tx1"/>
                </a:solidFill>
                <a:latin typeface="Arial" pitchFamily="34" charset="0"/>
                <a:ea typeface="+mn-ea"/>
                <a:cs typeface="+mn-cs"/>
              </a:defRPr>
            </a:lvl5pPr>
            <a:lvl6pPr marL="27432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32004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6576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41148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lnSpc>
                <a:spcPct val="120000"/>
              </a:lnSpc>
              <a:buFontTx/>
              <a:buAutoNum type="arabicPeriod" startAt="5"/>
            </a:pPr>
            <a:r>
              <a:rPr kumimoji="1" lang="zh-CN" altLang="en-US" sz="1600" b="0">
                <a:solidFill>
                  <a:schemeClr val="bg1"/>
                </a:solidFill>
                <a:latin typeface="微软雅黑" panose="020b0503020204020204" pitchFamily="34" charset="-122"/>
                <a:ea typeface="微软雅黑" panose="020b0503020204020204" pitchFamily="34" charset="-122"/>
              </a:rPr>
              <a:t>鼓励员工的广泛参与</a:t>
            </a:r>
          </a:p>
          <a:p>
            <a:pPr eaLnBrk="1" hangingPunct="1">
              <a:lnSpc>
                <a:spcPct val="120000"/>
              </a:lnSpc>
              <a:buFontTx/>
              <a:buAutoNum type="arabicPeriod" startAt="5"/>
            </a:pPr>
            <a:r>
              <a:rPr kumimoji="1" lang="zh-CN" altLang="en-US" sz="1600" b="0">
                <a:solidFill>
                  <a:schemeClr val="bg1"/>
                </a:solidFill>
                <a:latin typeface="微软雅黑" panose="020b0503020204020204" pitchFamily="34" charset="-122"/>
                <a:ea typeface="微软雅黑" panose="020b0503020204020204" pitchFamily="34" charset="-122"/>
              </a:rPr>
              <a:t>鼓励尝试，允许员工从错误中学习</a:t>
            </a:r>
          </a:p>
          <a:p>
            <a:pPr eaLnBrk="1" hangingPunct="1">
              <a:lnSpc>
                <a:spcPct val="120000"/>
              </a:lnSpc>
              <a:buFontTx/>
              <a:buAutoNum type="arabicPeriod" startAt="5"/>
            </a:pPr>
            <a:r>
              <a:rPr kumimoji="1" lang="zh-CN" altLang="en-US" sz="1600" b="0">
                <a:solidFill>
                  <a:schemeClr val="bg1"/>
                </a:solidFill>
                <a:latin typeface="微软雅黑" panose="020b0503020204020204" pitchFamily="34" charset="-122"/>
                <a:ea typeface="微软雅黑" panose="020b0503020204020204" pitchFamily="34" charset="-122"/>
              </a:rPr>
              <a:t>与员工分享未来发展的机会，增强员工信心</a:t>
            </a:r>
          </a:p>
          <a:p>
            <a:pPr eaLnBrk="1" hangingPunct="1">
              <a:lnSpc>
                <a:spcPct val="120000"/>
              </a:lnSpc>
              <a:buFontTx/>
              <a:buAutoNum type="arabicPeriod" startAt="5"/>
            </a:pPr>
            <a:r>
              <a:rPr kumimoji="1" lang="zh-CN" altLang="en-US" sz="1600" b="0">
                <a:solidFill>
                  <a:schemeClr val="bg1"/>
                </a:solidFill>
                <a:latin typeface="微软雅黑" panose="020b0503020204020204" pitchFamily="34" charset="-122"/>
                <a:ea typeface="微软雅黑" panose="020b0503020204020204" pitchFamily="34" charset="-122"/>
              </a:rPr>
              <a:t>组织专题培训或者专题攻关小组，协助知识共享</a:t>
            </a:r>
          </a:p>
        </p:txBody>
      </p:sp>
      <p:sp>
        <p:nvSpPr>
          <p:cNvPr id="41995" name="Rectangle 12"/>
          <p:cNvSpPr>
            <a:spLocks noChangeArrowheads="1"/>
          </p:cNvSpPr>
          <p:nvPr/>
        </p:nvSpPr>
        <p:spPr bwMode="auto">
          <a:xfrm>
            <a:off x="4705672" y="4397152"/>
            <a:ext cx="5638800" cy="1295400"/>
          </a:xfrm>
          <a:prstGeom prst="rect">
            <a:avLst/>
          </a:prstGeom>
          <a:solidFill>
            <a:schemeClr val="accent1">
              <a:lumMod val="75000"/>
            </a:schemeClr>
          </a:solidFill>
          <a:ln w="9525">
            <a:solidFill>
              <a:schemeClr val="tx1"/>
            </a:solidFill>
            <a:miter lim="800000"/>
          </a:ln>
          <a:effectLst/>
        </p:spPr>
        <p:txBody>
          <a:bodyPr/>
          <a:lstStyle>
            <a:defPPr>
              <a:defRPr lang="zh-CN"/>
            </a:defPPr>
            <a:lvl1pPr marL="457200" indent="-457200" algn="l" defTabSz="914400" rtl="0" eaLnBrk="1" latinLnBrk="0" hangingPunct="1">
              <a:defRPr sz="4400" b="1" kern="1200">
                <a:solidFill>
                  <a:schemeClr val="tx1"/>
                </a:solidFill>
                <a:latin typeface="Arial" pitchFamily="34" charset="0"/>
                <a:ea typeface="+mn-ea"/>
                <a:cs typeface="+mn-cs"/>
              </a:defRPr>
            </a:lvl1pPr>
            <a:lvl2pPr marL="914400" indent="-457200" algn="l" defTabSz="914400" rtl="0" eaLnBrk="1" latinLnBrk="0" hangingPunct="1">
              <a:defRPr sz="4400" b="1" kern="1200">
                <a:solidFill>
                  <a:schemeClr val="tx1"/>
                </a:solidFill>
                <a:latin typeface="Arial" pitchFamily="34" charset="0"/>
                <a:ea typeface="+mn-ea"/>
                <a:cs typeface="+mn-cs"/>
              </a:defRPr>
            </a:lvl2pPr>
            <a:lvl3pPr marL="1371600" indent="-457200" algn="l" defTabSz="914400" rtl="0" eaLnBrk="1" latinLnBrk="0" hangingPunct="1">
              <a:defRPr sz="4400" b="1" kern="1200">
                <a:solidFill>
                  <a:schemeClr val="tx1"/>
                </a:solidFill>
                <a:latin typeface="Arial" pitchFamily="34" charset="0"/>
                <a:ea typeface="+mn-ea"/>
                <a:cs typeface="+mn-cs"/>
              </a:defRPr>
            </a:lvl3pPr>
            <a:lvl4pPr marL="1828800" indent="-457200" algn="l" defTabSz="914400" rtl="0" eaLnBrk="1" latinLnBrk="0" hangingPunct="1">
              <a:defRPr sz="4400" b="1" kern="1200">
                <a:solidFill>
                  <a:schemeClr val="tx1"/>
                </a:solidFill>
                <a:latin typeface="Arial" pitchFamily="34" charset="0"/>
                <a:ea typeface="+mn-ea"/>
                <a:cs typeface="+mn-cs"/>
              </a:defRPr>
            </a:lvl4pPr>
            <a:lvl5pPr marL="2286000" indent="-457200" algn="l" defTabSz="914400" rtl="0" eaLnBrk="1" latinLnBrk="0" hangingPunct="1">
              <a:defRPr sz="4400" b="1" kern="1200">
                <a:solidFill>
                  <a:schemeClr val="tx1"/>
                </a:solidFill>
                <a:latin typeface="Arial" pitchFamily="34" charset="0"/>
                <a:ea typeface="+mn-ea"/>
                <a:cs typeface="+mn-cs"/>
              </a:defRPr>
            </a:lvl5pPr>
            <a:lvl6pPr marL="27432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32004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6576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4114800" indent="-4572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lnSpc>
                <a:spcPct val="120000"/>
              </a:lnSpc>
              <a:buFontTx/>
              <a:buAutoNum type="arabicPeriod" startAt="9"/>
            </a:pPr>
            <a:r>
              <a:rPr kumimoji="1" lang="zh-CN" altLang="en-US" sz="1600" b="0">
                <a:solidFill>
                  <a:schemeClr val="bg1"/>
                </a:solidFill>
                <a:latin typeface="微软雅黑" panose="020b0503020204020204" pitchFamily="34" charset="-122"/>
                <a:ea typeface="微软雅黑" panose="020b0503020204020204" pitchFamily="34" charset="-122"/>
              </a:rPr>
              <a:t>建立上下双向和横向的沟通机制</a:t>
            </a:r>
          </a:p>
          <a:p>
            <a:pPr eaLnBrk="1" hangingPunct="1">
              <a:lnSpc>
                <a:spcPct val="120000"/>
              </a:lnSpc>
              <a:buFontTx/>
              <a:buAutoNum type="arabicPeriod" startAt="9"/>
            </a:pPr>
            <a:r>
              <a:rPr kumimoji="1" lang="zh-CN" altLang="en-US" sz="1600" b="0">
                <a:solidFill>
                  <a:schemeClr val="bg1"/>
                </a:solidFill>
                <a:latin typeface="微软雅黑" panose="020b0503020204020204" pitchFamily="34" charset="-122"/>
                <a:ea typeface="微软雅黑" panose="020b0503020204020204" pitchFamily="34" charset="-122"/>
              </a:rPr>
              <a:t>明晰变革对个人利益的影响，营造安全感</a:t>
            </a:r>
          </a:p>
          <a:p>
            <a:pPr eaLnBrk="1" hangingPunct="1">
              <a:lnSpc>
                <a:spcPct val="120000"/>
              </a:lnSpc>
              <a:buFontTx/>
              <a:buAutoNum type="arabicPeriod" startAt="9"/>
            </a:pPr>
            <a:r>
              <a:rPr kumimoji="1" lang="zh-CN" altLang="en-US" sz="1600" b="0">
                <a:solidFill>
                  <a:schemeClr val="bg1"/>
                </a:solidFill>
                <a:latin typeface="微软雅黑" panose="020b0503020204020204" pitchFamily="34" charset="-122"/>
                <a:ea typeface="微软雅黑" panose="020b0503020204020204" pitchFamily="34" charset="-122"/>
              </a:rPr>
              <a:t>利用快速见效(</a:t>
            </a:r>
            <a:r>
              <a:rPr kumimoji="1" lang="en-US" altLang="zh-CN" sz="1600" b="0">
                <a:solidFill>
                  <a:schemeClr val="bg1"/>
                </a:solidFill>
                <a:latin typeface="微软雅黑" panose="020b0503020204020204" pitchFamily="34" charset="-122"/>
                <a:ea typeface="微软雅黑" panose="020b0503020204020204" pitchFamily="34" charset="-122"/>
              </a:rPr>
              <a:t>quick-win)</a:t>
            </a:r>
            <a:r>
              <a:rPr kumimoji="1" lang="zh-CN" altLang="en-US" sz="1600" b="0">
                <a:solidFill>
                  <a:schemeClr val="bg1"/>
                </a:solidFill>
                <a:latin typeface="微软雅黑" panose="020b0503020204020204" pitchFamily="34" charset="-122"/>
                <a:ea typeface="微软雅黑" panose="020b0503020204020204" pitchFamily="34" charset="-122"/>
              </a:rPr>
              <a:t>等业绩成果宣传变革的成效</a:t>
            </a:r>
          </a:p>
          <a:p>
            <a:pPr eaLnBrk="1" hangingPunct="1">
              <a:lnSpc>
                <a:spcPct val="120000"/>
              </a:lnSpc>
              <a:buFontTx/>
              <a:buAutoNum type="arabicPeriod" startAt="9"/>
            </a:pPr>
            <a:r>
              <a:rPr kumimoji="1" lang="zh-CN" altLang="en-US" sz="1600" b="0">
                <a:solidFill>
                  <a:schemeClr val="bg1"/>
                </a:solidFill>
                <a:latin typeface="微软雅黑" panose="020b0503020204020204" pitchFamily="34" charset="-122"/>
                <a:ea typeface="微软雅黑" panose="020b0503020204020204" pitchFamily="34" charset="-122"/>
              </a:rPr>
              <a:t>建立面向新的组织或流程的考核和激励机制</a:t>
            </a:r>
          </a:p>
        </p:txBody>
      </p:sp>
      <p:sp>
        <p:nvSpPr>
          <p:cNvPr id="3" name="右箭头 2"/>
          <p:cNvSpPr/>
          <p:nvPr/>
        </p:nvSpPr>
        <p:spPr>
          <a:xfrm>
            <a:off x="3665512" y="1733600"/>
            <a:ext cx="936104" cy="576064"/>
          </a:xfrm>
          <a:prstGeom prst="rightArrow">
            <a:avLst/>
          </a:prstGeom>
          <a:solidFill>
            <a:srgbClr val="7A003C"/>
          </a:solidFill>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endParaRPr lang="zh-CN" altLang="en-US">
              <a:solidFill>
                <a:srgbClr val="7A003C"/>
              </a:solidFill>
            </a:endParaRPr>
          </a:p>
        </p:txBody>
      </p:sp>
      <p:sp>
        <p:nvSpPr>
          <p:cNvPr id="16" name="右箭头 15"/>
          <p:cNvSpPr/>
          <p:nvPr/>
        </p:nvSpPr>
        <p:spPr>
          <a:xfrm>
            <a:off x="3669105" y="3232820"/>
            <a:ext cx="936104" cy="576064"/>
          </a:xfrm>
          <a:prstGeom prst="rightArrow">
            <a:avLst/>
          </a:prstGeom>
          <a:solidFill>
            <a:srgbClr val="7A003C"/>
          </a:solidFill>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endParaRPr lang="zh-CN" altLang="en-US">
              <a:solidFill>
                <a:srgbClr val="7A003C"/>
              </a:solidFill>
            </a:endParaRPr>
          </a:p>
        </p:txBody>
      </p:sp>
      <p:sp>
        <p:nvSpPr>
          <p:cNvPr id="17" name="右箭头 16"/>
          <p:cNvSpPr/>
          <p:nvPr/>
        </p:nvSpPr>
        <p:spPr>
          <a:xfrm>
            <a:off x="3665512" y="4756820"/>
            <a:ext cx="936104" cy="576064"/>
          </a:xfrm>
          <a:prstGeom prst="rightArrow">
            <a:avLst/>
          </a:prstGeom>
          <a:solidFill>
            <a:srgbClr val="7A003C"/>
          </a:solidFill>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endParaRPr lang="zh-CN" altLang="en-US">
              <a:solidFill>
                <a:srgbClr val="7A003C"/>
              </a:solidFill>
            </a:endParaRPr>
          </a:p>
        </p:txBody>
      </p:sp>
    </p:spTree>
    <p:extLst>
      <p:ext uri="{BB962C8B-B14F-4D97-AF65-F5344CB8AC3E}">
        <p14:creationId xmlns:p14="http://schemas.microsoft.com/office/powerpoint/2010/main" val="895419499"/>
      </p:ext>
    </p:extLst>
  </p:cSld>
  <p:clrMapOvr>
    <a:masterClrMapping/>
  </p:clrMapOvr>
  <p:transition spd="med">
    <p:pull dir="rd"/>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8786" name="Rectangle 2"/>
          <p:cNvSpPr>
            <a:spLocks noGrp="1" noChangeArrowheads="1"/>
          </p:cNvSpPr>
          <p:nvPr>
            <p:ph type="body" idx="4294967295"/>
          </p:nvPr>
        </p:nvSpPr>
        <p:spPr bwMode="auto">
          <a:xfrm>
            <a:off x="7608168" y="838200"/>
            <a:ext cx="2896444" cy="1001713"/>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t" anchorCtr="0" compatLnSpc="1">
            <a:prstTxWarp prst="textNoShape">
              <a:avLst/>
            </a:prstTxWarp>
            <a:noAutofit/>
          </a:bodyPr>
          <a:lstStyle/>
          <a:p>
            <a:pPr marL="0" lvl="1" indent="0">
              <a:lnSpc>
                <a:spcPct val="160000"/>
              </a:lnSpc>
              <a:spcBef>
                <a:spcPct val="0"/>
              </a:spcBef>
              <a:buClr>
                <a:srgbClr val="FF0000"/>
              </a:buClr>
              <a:buNone/>
              <a:defRPr/>
            </a:pPr>
            <a:r>
              <a:rPr lang="zh-CN" altLang="en-US" b="1">
                <a:latin typeface="微软雅黑" panose="020b0503020204020204" pitchFamily="34" charset="-122"/>
                <a:ea typeface="微软雅黑" panose="020b0503020204020204" pitchFamily="34" charset="-122"/>
              </a:rPr>
              <a:t>三类风险对最终</a:t>
            </a:r>
            <a:endParaRPr lang="en-US" altLang="zh-CN" b="1">
              <a:latin typeface="微软雅黑" panose="020b0503020204020204" pitchFamily="34" charset="-122"/>
              <a:ea typeface="微软雅黑" panose="020b0503020204020204" pitchFamily="34" charset="-122"/>
            </a:endParaRPr>
          </a:p>
          <a:p>
            <a:pPr marL="0" lvl="1" indent="0">
              <a:lnSpc>
                <a:spcPct val="160000"/>
              </a:lnSpc>
              <a:spcBef>
                <a:spcPct val="0"/>
              </a:spcBef>
              <a:buClr>
                <a:srgbClr val="FF0000"/>
              </a:buClr>
              <a:buNone/>
              <a:defRPr/>
            </a:pPr>
            <a:r>
              <a:rPr lang="zh-CN" altLang="en-US" b="1">
                <a:latin typeface="微软雅黑" panose="020b0503020204020204" pitchFamily="34" charset="-122"/>
                <a:ea typeface="微软雅黑" panose="020b0503020204020204" pitchFamily="34" charset="-122"/>
              </a:rPr>
              <a:t>变革成效的影响</a:t>
            </a:r>
          </a:p>
        </p:txBody>
      </p:sp>
      <p:sp>
        <p:nvSpPr>
          <p:cNvPr id="28675" name="Rectangle 4"/>
          <p:cNvSpPr>
            <a:spLocks noChangeArrowheads="1"/>
          </p:cNvSpPr>
          <p:nvPr/>
        </p:nvSpPr>
        <p:spPr bwMode="auto">
          <a:xfrm>
            <a:off x="1905000" y="1524000"/>
            <a:ext cx="2616200" cy="1371600"/>
          </a:xfrm>
          <a:prstGeom prst="rect">
            <a:avLst/>
          </a:prstGeom>
          <a:solidFill>
            <a:schemeClr val="accent1">
              <a:lumMod val="75000"/>
            </a:schemeClr>
          </a:solidFill>
          <a:ln w="9525">
            <a:solidFill>
              <a:schemeClr val="tx1"/>
            </a:solidFill>
            <a:miter lim="800000"/>
          </a:ln>
          <a:effec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algn="ctr" eaLnBrk="1" hangingPunct="1">
              <a:lnSpc>
                <a:spcPct val="150000"/>
              </a:lnSpc>
            </a:pPr>
            <a:r>
              <a:rPr kumimoji="1" lang="zh-CN" altLang="en-US" sz="1800" b="0">
                <a:solidFill>
                  <a:schemeClr val="bg1"/>
                </a:solidFill>
                <a:latin typeface="微软雅黑" panose="020b0503020204020204" pitchFamily="34" charset="-122"/>
                <a:ea typeface="微软雅黑" panose="020b0503020204020204" pitchFamily="34" charset="-122"/>
              </a:rPr>
              <a:t>没有意识到</a:t>
            </a:r>
          </a:p>
          <a:p>
            <a:pPr algn="ctr" eaLnBrk="1" hangingPunct="1">
              <a:lnSpc>
                <a:spcPct val="150000"/>
              </a:lnSpc>
            </a:pPr>
            <a:r>
              <a:rPr kumimoji="1" lang="zh-CN" altLang="en-US" sz="1800" b="0">
                <a:solidFill>
                  <a:schemeClr val="bg1"/>
                </a:solidFill>
                <a:latin typeface="微软雅黑" panose="020b0503020204020204" pitchFamily="34" charset="-122"/>
                <a:ea typeface="微软雅黑" panose="020b0503020204020204" pitchFamily="34" charset="-122"/>
              </a:rPr>
              <a:t>暴风雨即将来临</a:t>
            </a:r>
          </a:p>
        </p:txBody>
      </p:sp>
      <p:sp>
        <p:nvSpPr>
          <p:cNvPr id="28676" name="Rectangle 5"/>
          <p:cNvSpPr>
            <a:spLocks noChangeArrowheads="1"/>
          </p:cNvSpPr>
          <p:nvPr/>
        </p:nvSpPr>
        <p:spPr bwMode="auto">
          <a:xfrm>
            <a:off x="4521200" y="1839912"/>
            <a:ext cx="2616200" cy="1055688"/>
          </a:xfrm>
          <a:prstGeom prst="rect">
            <a:avLst/>
          </a:prstGeom>
          <a:solidFill>
            <a:schemeClr val="accent1">
              <a:lumMod val="75000"/>
            </a:schemeClr>
          </a:solidFill>
          <a:ln w="9525">
            <a:solidFill>
              <a:schemeClr val="tx1"/>
            </a:solidFill>
            <a:miter lim="800000"/>
          </a:ln>
          <a:effec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algn="ctr" eaLnBrk="1" hangingPunct="1">
              <a:lnSpc>
                <a:spcPct val="150000"/>
              </a:lnSpc>
            </a:pPr>
            <a:r>
              <a:rPr kumimoji="1" lang="zh-CN" altLang="en-US" sz="1800" b="0">
                <a:solidFill>
                  <a:schemeClr val="bg1"/>
                </a:solidFill>
                <a:latin typeface="微软雅黑" panose="020b0503020204020204" pitchFamily="34" charset="-122"/>
                <a:ea typeface="微软雅黑" panose="020b0503020204020204" pitchFamily="34" charset="-122"/>
              </a:rPr>
              <a:t>没有制定</a:t>
            </a:r>
          </a:p>
          <a:p>
            <a:pPr algn="ctr" eaLnBrk="1" hangingPunct="1">
              <a:lnSpc>
                <a:spcPct val="150000"/>
              </a:lnSpc>
            </a:pPr>
            <a:r>
              <a:rPr kumimoji="1" lang="zh-CN" altLang="en-US" sz="1800" b="0">
                <a:solidFill>
                  <a:schemeClr val="bg1"/>
                </a:solidFill>
                <a:latin typeface="微软雅黑" panose="020b0503020204020204" pitchFamily="34" charset="-122"/>
                <a:ea typeface="微软雅黑" panose="020b0503020204020204" pitchFamily="34" charset="-122"/>
              </a:rPr>
              <a:t>应对的变革策略</a:t>
            </a:r>
          </a:p>
        </p:txBody>
      </p:sp>
      <p:sp>
        <p:nvSpPr>
          <p:cNvPr id="28677" name="Rectangle 6"/>
          <p:cNvSpPr>
            <a:spLocks noChangeArrowheads="1"/>
          </p:cNvSpPr>
          <p:nvPr/>
        </p:nvSpPr>
        <p:spPr bwMode="auto">
          <a:xfrm>
            <a:off x="7137400" y="2155825"/>
            <a:ext cx="2616200" cy="739776"/>
          </a:xfrm>
          <a:prstGeom prst="rect">
            <a:avLst/>
          </a:prstGeom>
          <a:solidFill>
            <a:schemeClr val="accent1">
              <a:lumMod val="75000"/>
            </a:schemeClr>
          </a:solidFill>
          <a:ln w="9525">
            <a:solidFill>
              <a:schemeClr val="tx1"/>
            </a:solidFill>
            <a:miter lim="800000"/>
          </a:ln>
          <a:effec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algn="ctr" eaLnBrk="1" hangingPunct="1">
              <a:lnSpc>
                <a:spcPct val="150000"/>
              </a:lnSpc>
            </a:pPr>
            <a:r>
              <a:rPr kumimoji="1" lang="zh-CN" altLang="en-US" sz="1600" b="0">
                <a:solidFill>
                  <a:schemeClr val="bg1"/>
                </a:solidFill>
                <a:latin typeface="微软雅黑" panose="020b0503020204020204" pitchFamily="34" charset="-122"/>
                <a:ea typeface="微软雅黑" panose="020b0503020204020204" pitchFamily="34" charset="-122"/>
              </a:rPr>
              <a:t>没有有效落实</a:t>
            </a:r>
          </a:p>
          <a:p>
            <a:pPr algn="ctr" eaLnBrk="1" hangingPunct="1">
              <a:lnSpc>
                <a:spcPct val="150000"/>
              </a:lnSpc>
            </a:pPr>
            <a:r>
              <a:rPr kumimoji="1" lang="zh-CN" altLang="en-US" sz="1600" b="0">
                <a:solidFill>
                  <a:schemeClr val="bg1"/>
                </a:solidFill>
                <a:latin typeface="微软雅黑" panose="020b0503020204020204" pitchFamily="34" charset="-122"/>
                <a:ea typeface="微软雅黑" panose="020b0503020204020204" pitchFamily="34" charset="-122"/>
              </a:rPr>
              <a:t>变革策略</a:t>
            </a:r>
          </a:p>
        </p:txBody>
      </p:sp>
      <p:sp>
        <p:nvSpPr>
          <p:cNvPr id="28678" name="Rectangle 7"/>
          <p:cNvSpPr>
            <a:spLocks noChangeArrowheads="1"/>
          </p:cNvSpPr>
          <p:nvPr/>
        </p:nvSpPr>
        <p:spPr bwMode="auto">
          <a:xfrm>
            <a:off x="1771357" y="3429762"/>
            <a:ext cx="32766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zh-CN"/>
            </a:defPPr>
            <a:lvl1pPr marL="342900" indent="-342900" algn="l" defTabSz="914400" rtl="0" eaLnBrk="1" latinLnBrk="0" hangingPunct="1">
              <a:defRPr sz="4400" b="1" kern="1200">
                <a:solidFill>
                  <a:schemeClr val="tx1"/>
                </a:solidFill>
                <a:latin typeface="Arial" pitchFamily="34" charset="0"/>
                <a:ea typeface="+mn-ea"/>
                <a:cs typeface="+mn-cs"/>
              </a:defRPr>
            </a:lvl1pPr>
            <a:lvl2pPr marL="190500" algn="l" defTabSz="914400" rtl="0" eaLnBrk="1" latinLnBrk="0" hangingPunct="1">
              <a:defRPr sz="4400" b="1" kern="1200">
                <a:solidFill>
                  <a:schemeClr val="tx1"/>
                </a:solidFill>
                <a:latin typeface="Arial" pitchFamily="34" charset="0"/>
                <a:ea typeface="+mn-ea"/>
                <a:cs typeface="+mn-cs"/>
              </a:defRPr>
            </a:lvl2pPr>
            <a:lvl3pPr marL="952500" indent="-285750" algn="l" defTabSz="914400" rtl="0" eaLnBrk="1" latinLnBrk="0" hangingPunct="1">
              <a:defRPr sz="4400" b="1" kern="1200">
                <a:solidFill>
                  <a:schemeClr val="tx1"/>
                </a:solidFill>
                <a:latin typeface="Arial" pitchFamily="34" charset="0"/>
                <a:ea typeface="+mn-ea"/>
                <a:cs typeface="+mn-cs"/>
              </a:defRPr>
            </a:lvl3pPr>
            <a:lvl4pPr marL="1524000" indent="-284163" algn="l" defTabSz="914400" rtl="0" eaLnBrk="1" latinLnBrk="0" hangingPunct="1">
              <a:defRPr sz="4400" b="1" kern="1200">
                <a:solidFill>
                  <a:schemeClr val="tx1"/>
                </a:solidFill>
                <a:latin typeface="Arial" pitchFamily="34" charset="0"/>
                <a:ea typeface="+mn-ea"/>
                <a:cs typeface="+mn-cs"/>
              </a:defRPr>
            </a:lvl4pPr>
            <a:lvl5pPr marL="2195513" indent="-284163" algn="l" defTabSz="914400" rtl="0" eaLnBrk="1" latinLnBrk="0" hangingPunct="1">
              <a:defRPr sz="4400" b="1" kern="1200">
                <a:solidFill>
                  <a:schemeClr val="tx1"/>
                </a:solidFill>
                <a:latin typeface="Arial" pitchFamily="34" charset="0"/>
                <a:ea typeface="+mn-ea"/>
                <a:cs typeface="+mn-cs"/>
              </a:defRPr>
            </a:lvl5pPr>
            <a:lvl6pPr marL="2652713" indent="-284163"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3109913" indent="-284163"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567113" indent="-284163"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4024313" indent="-284163"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lvl="1" eaLnBrk="1" hangingPunct="1">
              <a:spcBef>
                <a:spcPct val="50000"/>
              </a:spcBef>
              <a:buClr>
                <a:srgbClr val="FF0000"/>
              </a:buClr>
              <a:buFont typeface="Wingdings" panose="05000000000000000000" pitchFamily="2" charset="2"/>
              <a:buNone/>
            </a:pPr>
            <a:r>
              <a:rPr kumimoji="1" lang="zh-CN" altLang="en-US" sz="2400">
                <a:latin typeface="微软雅黑" panose="020b0503020204020204" pitchFamily="34" charset="-122"/>
                <a:ea typeface="微软雅黑" panose="020b0503020204020204" pitchFamily="34" charset="-122"/>
              </a:rPr>
              <a:t>企业变革存在的问题</a:t>
            </a:r>
          </a:p>
        </p:txBody>
      </p:sp>
      <p:sp>
        <p:nvSpPr>
          <p:cNvPr id="28679" name="Rectangle 8"/>
          <p:cNvSpPr>
            <a:spLocks noChangeArrowheads="1"/>
          </p:cNvSpPr>
          <p:nvPr/>
        </p:nvSpPr>
        <p:spPr bwMode="auto">
          <a:xfrm>
            <a:off x="1905000" y="4252682"/>
            <a:ext cx="2616200" cy="700318"/>
          </a:xfrm>
          <a:prstGeom prst="rect">
            <a:avLst/>
          </a:prstGeom>
          <a:solidFill>
            <a:schemeClr val="accent1">
              <a:lumMod val="75000"/>
            </a:schemeClr>
          </a:solidFill>
          <a:ln w="9525">
            <a:solidFill>
              <a:schemeClr val="tx1"/>
            </a:solidFill>
            <a:miter lim="800000"/>
          </a:ln>
          <a:effec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algn="ctr" eaLnBrk="1" hangingPunct="1">
              <a:lnSpc>
                <a:spcPct val="150000"/>
              </a:lnSpc>
            </a:pPr>
            <a:r>
              <a:rPr kumimoji="1" lang="zh-CN" altLang="en-US" sz="1600" b="0">
                <a:solidFill>
                  <a:schemeClr val="bg1"/>
                </a:solidFill>
                <a:latin typeface="微软雅黑" panose="020b0503020204020204" pitchFamily="34" charset="-122"/>
                <a:ea typeface="微软雅黑" panose="020b0503020204020204" pitchFamily="34" charset="-122"/>
              </a:rPr>
              <a:t>没有意识到</a:t>
            </a:r>
          </a:p>
          <a:p>
            <a:pPr algn="ctr" eaLnBrk="1" hangingPunct="1">
              <a:lnSpc>
                <a:spcPct val="150000"/>
              </a:lnSpc>
            </a:pPr>
            <a:r>
              <a:rPr kumimoji="1" lang="zh-CN" altLang="en-US" sz="1600" b="0">
                <a:solidFill>
                  <a:schemeClr val="bg1"/>
                </a:solidFill>
                <a:latin typeface="微软雅黑" panose="020b0503020204020204" pitchFamily="34" charset="-122"/>
                <a:ea typeface="微软雅黑" panose="020b0503020204020204" pitchFamily="34" charset="-122"/>
              </a:rPr>
              <a:t>暴风雨即将来临</a:t>
            </a:r>
          </a:p>
        </p:txBody>
      </p:sp>
      <p:sp>
        <p:nvSpPr>
          <p:cNvPr id="28680" name="Rectangle 9"/>
          <p:cNvSpPr>
            <a:spLocks noChangeArrowheads="1"/>
          </p:cNvSpPr>
          <p:nvPr/>
        </p:nvSpPr>
        <p:spPr bwMode="auto">
          <a:xfrm>
            <a:off x="4521200" y="3870920"/>
            <a:ext cx="2616200" cy="1082080"/>
          </a:xfrm>
          <a:prstGeom prst="rect">
            <a:avLst/>
          </a:prstGeom>
          <a:solidFill>
            <a:schemeClr val="accent1">
              <a:lumMod val="75000"/>
            </a:schemeClr>
          </a:solidFill>
          <a:ln w="9525">
            <a:solidFill>
              <a:schemeClr val="tx1"/>
            </a:solidFill>
            <a:miter lim="800000"/>
          </a:ln>
          <a:effectLst/>
        </p:spPr>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algn="ctr" eaLnBrk="1" hangingPunct="1">
              <a:lnSpc>
                <a:spcPct val="150000"/>
              </a:lnSpc>
            </a:pPr>
            <a:r>
              <a:rPr kumimoji="1" lang="zh-CN" altLang="en-US" sz="1800" b="0">
                <a:solidFill>
                  <a:schemeClr val="bg1"/>
                </a:solidFill>
                <a:latin typeface="微软雅黑" panose="020b0503020204020204" pitchFamily="34" charset="-122"/>
                <a:ea typeface="微软雅黑" panose="020b0503020204020204" pitchFamily="34" charset="-122"/>
              </a:rPr>
              <a:t>没有制定</a:t>
            </a:r>
          </a:p>
          <a:p>
            <a:pPr algn="ctr" eaLnBrk="1" hangingPunct="1">
              <a:lnSpc>
                <a:spcPct val="150000"/>
              </a:lnSpc>
            </a:pPr>
            <a:r>
              <a:rPr kumimoji="1" lang="zh-CN" altLang="en-US" sz="1800" b="0">
                <a:solidFill>
                  <a:schemeClr val="bg1"/>
                </a:solidFill>
                <a:latin typeface="微软雅黑" panose="020b0503020204020204" pitchFamily="34" charset="-122"/>
                <a:ea typeface="微软雅黑" panose="020b0503020204020204" pitchFamily="34" charset="-122"/>
              </a:rPr>
              <a:t>应对的变革策略</a:t>
            </a:r>
          </a:p>
        </p:txBody>
      </p:sp>
      <p:sp>
        <p:nvSpPr>
          <p:cNvPr id="28681" name="Rectangle 10"/>
          <p:cNvSpPr>
            <a:spLocks noChangeArrowheads="1"/>
          </p:cNvSpPr>
          <p:nvPr/>
        </p:nvSpPr>
        <p:spPr bwMode="auto">
          <a:xfrm>
            <a:off x="7137400" y="3429000"/>
            <a:ext cx="2616200" cy="1524000"/>
          </a:xfrm>
          <a:prstGeom prst="rect">
            <a:avLst/>
          </a:prstGeom>
          <a:solidFill>
            <a:srgbClr val="7A003C"/>
          </a:solidFill>
        </p:spPr>
        <p:style>
          <a:lnRef idx="2">
            <a:schemeClr val="accent2">
              <a:shade val="50000"/>
            </a:schemeClr>
          </a:lnRef>
          <a:fillRef idx="1">
            <a:schemeClr val="accent2"/>
          </a:fillRef>
          <a:effectRef idx="0">
            <a:schemeClr val="accent2"/>
          </a:effectRef>
          <a:fontRef idx="minor">
            <a:schemeClr val="lt1"/>
          </a:fontRef>
        </p:style>
        <p:txBody>
          <a:bodyPr wrap="none" anchor="ct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algn="ctr" eaLnBrk="1" hangingPunct="1">
              <a:lnSpc>
                <a:spcPct val="150000"/>
              </a:lnSpc>
            </a:pPr>
            <a:r>
              <a:rPr kumimoji="1" lang="zh-CN" altLang="en-US" sz="1800" b="0">
                <a:solidFill>
                  <a:schemeClr val="bg1"/>
                </a:solidFill>
                <a:latin typeface="微软雅黑" panose="020b0503020204020204" pitchFamily="34" charset="-122"/>
                <a:ea typeface="微软雅黑" panose="020b0503020204020204" pitchFamily="34" charset="-122"/>
              </a:rPr>
              <a:t>没有有效落实</a:t>
            </a:r>
          </a:p>
          <a:p>
            <a:pPr algn="ctr" eaLnBrk="1" hangingPunct="1">
              <a:lnSpc>
                <a:spcPct val="150000"/>
              </a:lnSpc>
            </a:pPr>
            <a:r>
              <a:rPr kumimoji="1" lang="zh-CN" altLang="en-US" sz="1800" b="0">
                <a:solidFill>
                  <a:schemeClr val="bg1"/>
                </a:solidFill>
                <a:latin typeface="微软雅黑" panose="020b0503020204020204" pitchFamily="34" charset="-122"/>
                <a:ea typeface="微软雅黑" panose="020b0503020204020204" pitchFamily="34" charset="-122"/>
              </a:rPr>
              <a:t>变革策略</a:t>
            </a:r>
          </a:p>
        </p:txBody>
      </p:sp>
      <p:sp>
        <p:nvSpPr>
          <p:cNvPr id="28682" name="Text Box 11"/>
          <p:cNvSpPr txBox="1">
            <a:spLocks noChangeArrowheads="1"/>
          </p:cNvSpPr>
          <p:nvPr/>
        </p:nvSpPr>
        <p:spPr bwMode="auto">
          <a:xfrm>
            <a:off x="1905001" y="5181601"/>
            <a:ext cx="2530475" cy="787523"/>
          </a:xfrm>
          <a:prstGeom prst="rect">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4400" b="1" kern="1200">
                <a:solidFill>
                  <a:schemeClr val="tx1"/>
                </a:solidFill>
                <a:latin typeface="Arial" pitchFamily="34" charset="0"/>
                <a:ea typeface="+mn-ea"/>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pPr eaLnBrk="1" hangingPunct="1">
              <a:lnSpc>
                <a:spcPct val="150000"/>
              </a:lnSpc>
            </a:pPr>
            <a:r>
              <a:rPr kumimoji="1" lang="zh-CN" altLang="en-US" sz="1600" b="0">
                <a:latin typeface="微软雅黑" panose="020b0503020204020204" pitchFamily="34" charset="-122"/>
                <a:ea typeface="微软雅黑" panose="020b0503020204020204" pitchFamily="34" charset="-122"/>
              </a:rPr>
              <a:t>许多企业基本达成了变革的共识</a:t>
            </a:r>
          </a:p>
        </p:txBody>
      </p:sp>
      <p:sp>
        <p:nvSpPr>
          <p:cNvPr id="28683" name="Text Box 12"/>
          <p:cNvSpPr txBox="1">
            <a:spLocks noChangeArrowheads="1"/>
          </p:cNvSpPr>
          <p:nvPr/>
        </p:nvSpPr>
        <p:spPr bwMode="auto">
          <a:xfrm>
            <a:off x="4556126" y="5181601"/>
            <a:ext cx="2530475" cy="1156855"/>
          </a:xfrm>
          <a:prstGeom prst="rect">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lnSpc>
                <a:spcPct val="150000"/>
              </a:lnSpc>
              <a:defRPr kumimoji="1" sz="1600" b="0" kern="1200">
                <a:solidFill>
                  <a:schemeClr val="tx1"/>
                </a:solidFill>
                <a:latin typeface="微软雅黑" panose="020b0503020204020204" pitchFamily="34" charset="-122"/>
                <a:ea typeface="微软雅黑" panose="020b0503020204020204" pitchFamily="34" charset="-122"/>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r>
              <a:rPr lang="zh-CN" altLang="en-US"/>
              <a:t>许多富有远见和魄力企业家，制定了变革的策略，但是不够清晰，沟通不力</a:t>
            </a:r>
          </a:p>
        </p:txBody>
      </p:sp>
      <p:sp>
        <p:nvSpPr>
          <p:cNvPr id="28684" name="Text Box 13"/>
          <p:cNvSpPr txBox="1">
            <a:spLocks noChangeArrowheads="1"/>
          </p:cNvSpPr>
          <p:nvPr/>
        </p:nvSpPr>
        <p:spPr bwMode="auto">
          <a:xfrm>
            <a:off x="7207250" y="5181600"/>
            <a:ext cx="3081338" cy="1569660"/>
          </a:xfrm>
          <a:prstGeom prst="rect">
            <a:avLst/>
          </a:prstGeom>
          <a:noFill/>
          <a:ln w="952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lnSpc>
                <a:spcPct val="150000"/>
              </a:lnSpc>
              <a:defRPr kumimoji="1" sz="1600" b="0" kern="1200">
                <a:solidFill>
                  <a:schemeClr val="tx1"/>
                </a:solidFill>
                <a:latin typeface="微软雅黑" panose="020b0503020204020204" pitchFamily="34" charset="-122"/>
                <a:ea typeface="微软雅黑" panose="020b0503020204020204" pitchFamily="34" charset="-122"/>
                <a:cs typeface="+mn-cs"/>
              </a:defRPr>
            </a:lvl1pPr>
            <a:lvl2pPr marL="742950" indent="-285750" algn="l" defTabSz="914400" rtl="0" eaLnBrk="1" latinLnBrk="0" hangingPunct="1">
              <a:defRPr sz="4400" b="1" kern="1200">
                <a:solidFill>
                  <a:schemeClr val="tx1"/>
                </a:solidFill>
                <a:latin typeface="Arial" pitchFamily="34" charset="0"/>
                <a:ea typeface="+mn-ea"/>
                <a:cs typeface="+mn-cs"/>
              </a:defRPr>
            </a:lvl2pPr>
            <a:lvl3pPr marL="1143000" indent="-228600" algn="l" defTabSz="914400" rtl="0" eaLnBrk="1" latinLnBrk="0" hangingPunct="1">
              <a:defRPr sz="4400" b="1" kern="1200">
                <a:solidFill>
                  <a:schemeClr val="tx1"/>
                </a:solidFill>
                <a:latin typeface="Arial" pitchFamily="34" charset="0"/>
                <a:ea typeface="+mn-ea"/>
                <a:cs typeface="+mn-cs"/>
              </a:defRPr>
            </a:lvl3pPr>
            <a:lvl4pPr marL="1600200" indent="-228600" algn="l" defTabSz="914400" rtl="0" eaLnBrk="1" latinLnBrk="0" hangingPunct="1">
              <a:defRPr sz="4400" b="1" kern="1200">
                <a:solidFill>
                  <a:schemeClr val="tx1"/>
                </a:solidFill>
                <a:latin typeface="Arial" pitchFamily="34" charset="0"/>
                <a:ea typeface="+mn-ea"/>
                <a:cs typeface="+mn-cs"/>
              </a:defRPr>
            </a:lvl4pPr>
            <a:lvl5pPr marL="2057400" indent="-228600" algn="l" defTabSz="914400" rtl="0" eaLnBrk="1" latinLnBrk="0" hangingPunct="1">
              <a:defRPr sz="4400" b="1" kern="1200">
                <a:solidFill>
                  <a:schemeClr val="tx1"/>
                </a:solidFill>
                <a:latin typeface="Arial" pitchFamily="34" charset="0"/>
                <a:ea typeface="+mn-ea"/>
                <a:cs typeface="+mn-cs"/>
              </a:defRPr>
            </a:lvl5pPr>
            <a:lvl6pPr marL="25146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6pPr>
            <a:lvl7pPr marL="29718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7pPr>
            <a:lvl8pPr marL="34290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8pPr>
            <a:lvl9pPr marL="3886200" indent="-228600" algn="l" defTabSz="914400" rtl="0" eaLnBrk="0" fontAlgn="base" latinLnBrk="0" hangingPunct="0">
              <a:spcBef>
                <a:spcPct val="0"/>
              </a:spcBef>
              <a:spcAft>
                <a:spcPct val="0"/>
              </a:spcAft>
              <a:defRPr sz="4400" b="1" kern="1200">
                <a:solidFill>
                  <a:schemeClr val="tx1"/>
                </a:solidFill>
                <a:latin typeface="Arial" pitchFamily="34" charset="0"/>
                <a:ea typeface="+mn-ea"/>
                <a:cs typeface="+mn-cs"/>
              </a:defRPr>
            </a:lvl9pPr>
          </a:lstStyle>
          <a:p>
            <a:r>
              <a:rPr lang="zh-CN" altLang="en-US"/>
              <a:t>没有根据策略进行管理模式和业务流程的变革</a:t>
            </a:r>
          </a:p>
          <a:p>
            <a:r>
              <a:rPr lang="zh-CN" altLang="en-US"/>
              <a:t>没有体现对变革的领导，没有有效处理变革阻力</a:t>
            </a:r>
          </a:p>
        </p:txBody>
      </p:sp>
      <p:sp>
        <p:nvSpPr>
          <p:cNvPr id="16" name="矩形 15"/>
          <p:cNvSpPr/>
          <p:nvPr/>
        </p:nvSpPr>
        <p:spPr>
          <a:xfrm>
            <a:off x="1781592" y="148570"/>
            <a:ext cx="218842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3.6.</a:t>
            </a:r>
            <a:r>
              <a:rPr lang="zh-CN" altLang="en-US" sz="2000" b="1">
                <a:solidFill>
                  <a:srgbClr val="C00000"/>
                </a:solidFill>
                <a:latin typeface="微软雅黑" panose="020b0503020204020204" pitchFamily="34" charset="-122"/>
                <a:ea typeface="微软雅黑" panose="020b0503020204020204" pitchFamily="34" charset="-122"/>
              </a:rPr>
              <a:t>变革管理风险</a:t>
            </a:r>
          </a:p>
        </p:txBody>
      </p:sp>
    </p:spTree>
    <p:extLst>
      <p:ext uri="{BB962C8B-B14F-4D97-AF65-F5344CB8AC3E}">
        <p14:creationId xmlns:p14="http://schemas.microsoft.com/office/powerpoint/2010/main" val="257261312"/>
      </p:ext>
    </p:extLst>
  </p:cSld>
  <p:clrMapOvr>
    <a:masterClrMapping/>
  </p:clrMapOvr>
  <p:transition spd="med">
    <p:pull dir="rd"/>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Rectangle 5"/>
          <p:cNvSpPr>
            <a:spLocks noChangeArrowheads="1"/>
          </p:cNvSpPr>
          <p:nvPr/>
        </p:nvSpPr>
        <p:spPr bwMode="auto">
          <a:xfrm>
            <a:off x="1714500" y="3092451"/>
            <a:ext cx="8953500" cy="597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1" latinLnBrk="0" hangingPunct="1">
              <a:defRPr sz="2200" kern="1200">
                <a:solidFill>
                  <a:schemeClr val="tx1"/>
                </a:solidFill>
                <a:latin typeface="Arial" pitchFamily="34" charset="0"/>
                <a:ea typeface="宋体" pitchFamily="2" charset="-122"/>
                <a:cs typeface="+mn-cs"/>
              </a:defRPr>
            </a:lvl1pPr>
            <a:lvl2pPr marL="742950" indent="-285750" algn="l" defTabSz="914400" rtl="0" eaLnBrk="1" latinLnBrk="0" hangingPunct="1">
              <a:defRPr sz="2200" kern="1200">
                <a:solidFill>
                  <a:schemeClr val="tx1"/>
                </a:solidFill>
                <a:latin typeface="Arial" pitchFamily="34" charset="0"/>
                <a:ea typeface="宋体" pitchFamily="2" charset="-122"/>
                <a:cs typeface="+mn-cs"/>
              </a:defRPr>
            </a:lvl2pPr>
            <a:lvl3pPr marL="1143000" indent="-228600" algn="l" defTabSz="914400" rtl="0" eaLnBrk="1" latinLnBrk="0" hangingPunct="1">
              <a:defRPr sz="2200" kern="1200">
                <a:solidFill>
                  <a:schemeClr val="tx1"/>
                </a:solidFill>
                <a:latin typeface="Arial" pitchFamily="34" charset="0"/>
                <a:ea typeface="宋体" pitchFamily="2" charset="-122"/>
                <a:cs typeface="+mn-cs"/>
              </a:defRPr>
            </a:lvl3pPr>
            <a:lvl4pPr marL="1600200" indent="-228600" algn="l" defTabSz="914400" rtl="0" eaLnBrk="1" latinLnBrk="0" hangingPunct="1">
              <a:defRPr sz="2200" kern="1200">
                <a:solidFill>
                  <a:schemeClr val="tx1"/>
                </a:solidFill>
                <a:latin typeface="Arial" pitchFamily="34" charset="0"/>
                <a:ea typeface="宋体" pitchFamily="2" charset="-122"/>
                <a:cs typeface="+mn-cs"/>
              </a:defRPr>
            </a:lvl4pPr>
            <a:lvl5pPr marL="2057400" indent="-228600" algn="l" defTabSz="914400" rtl="0" eaLnBrk="1" latinLnBrk="0" hangingPunct="1">
              <a:defRPr sz="2200" kern="1200">
                <a:solidFill>
                  <a:schemeClr val="tx1"/>
                </a:solidFill>
                <a:latin typeface="Arial" pitchFamily="34" charset="0"/>
                <a:ea typeface="宋体" pitchFamily="2" charset="-122"/>
                <a:cs typeface="+mn-cs"/>
              </a:defRPr>
            </a:lvl5pPr>
            <a:lvl6pPr marL="25146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6pPr>
            <a:lvl7pPr marL="29718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7pPr>
            <a:lvl8pPr marL="34290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8pPr>
            <a:lvl9pPr marL="3886200" indent="-228600" algn="ctr" defTabSz="914400" rtl="0" eaLnBrk="0" fontAlgn="base" latinLnBrk="0" hangingPunct="0">
              <a:spcBef>
                <a:spcPct val="0"/>
              </a:spcBef>
              <a:spcAft>
                <a:spcPct val="0"/>
              </a:spcAft>
              <a:defRPr sz="2200" kern="1200">
                <a:solidFill>
                  <a:schemeClr val="tx1"/>
                </a:solidFill>
                <a:latin typeface="Arial" pitchFamily="34" charset="0"/>
                <a:ea typeface="宋体" pitchFamily="2" charset="-122"/>
                <a:cs typeface="+mn-cs"/>
              </a:defRPr>
            </a:lvl9pPr>
          </a:lstStyle>
          <a:p>
            <a:pPr>
              <a:lnSpc>
                <a:spcPct val="130000"/>
              </a:lnSpc>
              <a:spcBef>
                <a:spcPct val="20000"/>
              </a:spcBef>
              <a:buClr>
                <a:schemeClr val="bg2"/>
              </a:buClr>
              <a:buSzPct val="90000"/>
              <a:buFont typeface="Wingdings" panose="05000000000000000000" pitchFamily="2" charset="2"/>
              <a:buNone/>
            </a:pPr>
            <a:r>
              <a:rPr lang="zh-CN" altLang="en-US" sz="2800" b="1">
                <a:latin typeface="微软雅黑" panose="020b0503020204020204" pitchFamily="34" charset="-122"/>
                <a:ea typeface="微软雅黑" panose="020b0503020204020204" pitchFamily="34" charset="-122"/>
              </a:rPr>
              <a:t>四、案例分享</a:t>
            </a:r>
          </a:p>
        </p:txBody>
      </p:sp>
    </p:spTree>
    <p:extLst>
      <p:ext uri="{BB962C8B-B14F-4D97-AF65-F5344CB8AC3E}">
        <p14:creationId xmlns:p14="http://schemas.microsoft.com/office/powerpoint/2010/main" val="729338567"/>
      </p:ext>
    </p:ext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781592" y="148570"/>
            <a:ext cx="351250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4.1.</a:t>
            </a:r>
            <a:r>
              <a:rPr lang="zh-CN" altLang="en-US" sz="2000" b="1">
                <a:solidFill>
                  <a:srgbClr val="C00000"/>
                </a:solidFill>
                <a:latin typeface="微软雅黑" panose="020b0503020204020204" pitchFamily="34" charset="-122"/>
                <a:ea typeface="微软雅黑" panose="020b0503020204020204" pitchFamily="34" charset="-122"/>
              </a:rPr>
              <a:t>成功的案例</a:t>
            </a:r>
            <a:r>
              <a:rPr lang="en-US" altLang="zh-CN" sz="2000" b="1">
                <a:solidFill>
                  <a:srgbClr val="C00000"/>
                </a:solidFill>
                <a:latin typeface="微软雅黑" panose="020b0503020204020204" pitchFamily="34" charset="-122"/>
                <a:ea typeface="微软雅黑" panose="020b0503020204020204" pitchFamily="34" charset="-122"/>
              </a:rPr>
              <a:t>——</a:t>
            </a:r>
            <a:r>
              <a:rPr lang="zh-CN" altLang="en-US" sz="2000" b="1">
                <a:solidFill>
                  <a:srgbClr val="C00000"/>
                </a:solidFill>
                <a:latin typeface="微软雅黑" panose="020b0503020204020204" pitchFamily="34" charset="-122"/>
                <a:ea typeface="微软雅黑" panose="020b0503020204020204" pitchFamily="34" charset="-122"/>
              </a:rPr>
              <a:t>海尔集团</a:t>
            </a:r>
          </a:p>
        </p:txBody>
      </p:sp>
      <p:sp>
        <p:nvSpPr>
          <p:cNvPr id="6" name="Rectangle 2"/>
          <p:cNvSpPr>
            <a:spLocks noGrp="1" noChangeArrowheads="1"/>
          </p:cNvSpPr>
          <p:nvPr>
            <p:ph type="title"/>
          </p:nvPr>
        </p:nvSpPr>
        <p:spPr>
          <a:xfrm>
            <a:off x="2161333" y="804365"/>
            <a:ext cx="7786687" cy="42473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zh-CN" altLang="en-US" sz="2400" b="1">
                <a:latin typeface="微软雅黑" panose="020b0503020204020204" pitchFamily="34" charset="-122"/>
                <a:ea typeface="微软雅黑" panose="020b0503020204020204" pitchFamily="34" charset="-122"/>
                <a:cs typeface="+mn-cs"/>
              </a:rPr>
              <a:t>海尔集团简介</a:t>
            </a:r>
          </a:p>
        </p:txBody>
      </p:sp>
      <p:sp>
        <p:nvSpPr>
          <p:cNvPr id="7" name="Text Box 3"/>
          <p:cNvSpPr txBox="1">
            <a:spLocks noChangeArrowheads="1"/>
          </p:cNvSpPr>
          <p:nvPr/>
        </p:nvSpPr>
        <p:spPr bwMode="auto">
          <a:xfrm>
            <a:off x="1991545" y="1484785"/>
            <a:ext cx="8208912"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微软雅黑" panose="020b0503020204020204" pitchFamily="34" charset="-122"/>
                <a:ea typeface="微软雅黑" panose="020b0503020204020204" pitchFamily="34" charset="-122"/>
              </a:rPr>
              <a:t>　　海尔集团创立于1984年，17年来以年均78%的增长速度持续稳定发展，已成为在海内外享有较高美誉度的大型国际化企业集团。</a:t>
            </a:r>
            <a:endParaRPr lang="en-US" altLang="zh-CN" sz="2000">
              <a:latin typeface="微软雅黑" panose="020b0503020204020204" pitchFamily="34" charset="-122"/>
              <a:ea typeface="微软雅黑" panose="020b0503020204020204" pitchFamily="34" charset="-122"/>
            </a:endParaRPr>
          </a:p>
          <a:p>
            <a:pPr>
              <a:lnSpc>
                <a:spcPct val="150000"/>
              </a:lnSpc>
            </a:pPr>
            <a:r>
              <a:rPr lang="en-US" altLang="zh-CN" sz="2000">
                <a:latin typeface="微软雅黑" panose="020b0503020204020204" pitchFamily="34" charset="-122"/>
                <a:ea typeface="微软雅黑" panose="020b0503020204020204" pitchFamily="34" charset="-122"/>
              </a:rPr>
              <a:t>       </a:t>
            </a:r>
            <a:r>
              <a:rPr lang="zh-CN" altLang="en-US" sz="2000">
                <a:latin typeface="微软雅黑" panose="020b0503020204020204" pitchFamily="34" charset="-122"/>
                <a:ea typeface="微软雅黑" panose="020b0503020204020204" pitchFamily="34" charset="-122"/>
              </a:rPr>
              <a:t>产品从</a:t>
            </a:r>
            <a:r>
              <a:rPr lang="en-US" altLang="zh-CN" sz="2000">
                <a:latin typeface="微软雅黑" panose="020b0503020204020204" pitchFamily="34" charset="-122"/>
                <a:ea typeface="微软雅黑" panose="020b0503020204020204" pitchFamily="34" charset="-122"/>
              </a:rPr>
              <a:t>1</a:t>
            </a:r>
            <a:r>
              <a:rPr lang="zh-CN" altLang="en-US" sz="2000">
                <a:latin typeface="微软雅黑" panose="020b0503020204020204" pitchFamily="34" charset="-122"/>
                <a:ea typeface="微软雅黑" panose="020b0503020204020204" pitchFamily="34" charset="-122"/>
              </a:rPr>
              <a:t>984年的单一冰箱发展到如今的拥有白色家电、黑色家电、米色家电在内的86大门类13000多个规格的产品群，并出口到世界160多个国家和地区。</a:t>
            </a:r>
            <a:endParaRPr lang="en-US" altLang="zh-CN" sz="2000">
              <a:latin typeface="微软雅黑" panose="020b0503020204020204" pitchFamily="34" charset="-122"/>
              <a:ea typeface="微软雅黑" panose="020b0503020204020204" pitchFamily="34" charset="-122"/>
            </a:endParaRPr>
          </a:p>
          <a:p>
            <a:pPr>
              <a:lnSpc>
                <a:spcPct val="150000"/>
              </a:lnSpc>
            </a:pPr>
            <a:r>
              <a:rPr lang="en-US" altLang="zh-CN" sz="2000">
                <a:latin typeface="微软雅黑" panose="020b0503020204020204" pitchFamily="34" charset="-122"/>
                <a:ea typeface="微软雅黑" panose="020b0503020204020204" pitchFamily="34" charset="-122"/>
              </a:rPr>
              <a:t>       </a:t>
            </a:r>
            <a:r>
              <a:rPr lang="zh-CN" altLang="en-US" sz="2000">
                <a:latin typeface="微软雅黑" panose="020b0503020204020204" pitchFamily="34" charset="-122"/>
                <a:ea typeface="微软雅黑" panose="020b0503020204020204" pitchFamily="34" charset="-122"/>
              </a:rPr>
              <a:t>2001年，实现全球营业额602亿元，实现出口创汇4.2亿美元，同比增长50%，是中国家电行业的第一名牌。其首席执行官张瑞敏曾先后登上美国的哈佛大学、沃顿商学院和哥伦比亚大学讲台，纵论“海尔圣经”。</a:t>
            </a:r>
          </a:p>
        </p:txBody>
      </p:sp>
    </p:spTree>
    <p:extLst>
      <p:ext uri="{BB962C8B-B14F-4D97-AF65-F5344CB8AC3E}">
        <p14:creationId xmlns:p14="http://schemas.microsoft.com/office/powerpoint/2010/main" val="502523751"/>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par>
                          <p:cTn id="8" fill="hold" nodeType="afterGroup">
                            <p:stCondLst>
                              <p:cond delay="500"/>
                            </p:stCondLst>
                            <p:childTnLst>
                              <p:par>
                                <p:cTn id="9" presetID="5" presetClass="entr" presetSubtype="10" dur="500" fill="hold" grpId="21"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heckerboard(across)">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21"/>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 name="图片 6"/>
          <p:cNvPicPr>
            <a:picLocks noChangeAspect="1"/>
          </p:cNvPicPr>
          <p:nvPr/>
        </p:nvPicPr>
        <p:blipFill>
          <a:blip r:embed="rId2"/>
          <a:stretch>
            <a:fillRect/>
          </a:stretch>
        </p:blipFill>
        <p:spPr>
          <a:xfrm>
            <a:off x="2408624" y="980729"/>
            <a:ext cx="7383280" cy="2592287"/>
          </a:xfrm>
          <a:prstGeom prst="rect">
            <a:avLst/>
          </a:prstGeom>
          <a:noFill/>
          <a:ln>
            <a:noFill/>
          </a:ln>
        </p:spPr>
      </p:pic>
      <p:sp>
        <p:nvSpPr>
          <p:cNvPr id="9" name="文本占位符 18434"/>
          <p:cNvSpPr>
            <a:spLocks noGrp="1"/>
          </p:cNvSpPr>
          <p:nvPr>
            <p:ph type="body" idx="1"/>
          </p:nvPr>
        </p:nvSpPr>
        <p:spPr>
          <a:xfrm>
            <a:off x="2100491" y="3687415"/>
            <a:ext cx="8001000" cy="2664296"/>
          </a:xfrm>
        </p:spPr>
        <p:txBody>
          <a:bodyPr>
            <a:noAutofit/>
          </a:bodyPr>
          <a:lstStyle/>
          <a:p>
            <a:pPr marL="0" indent="0">
              <a:lnSpc>
                <a:spcPct val="150000"/>
              </a:lnSpc>
              <a:spcBef>
                <a:spcPct val="0"/>
              </a:spcBef>
              <a:buNone/>
            </a:pPr>
            <a:r>
              <a:rPr lang="zh-CN" altLang="en-US" sz="1600" b="1">
                <a:latin typeface="微软雅黑" panose="020b0503020204020204" pitchFamily="34" charset="-122"/>
                <a:ea typeface="微软雅黑" panose="020b0503020204020204" pitchFamily="34" charset="-122"/>
              </a:rPr>
              <a:t>第一阶段，名牌战略：</a:t>
            </a:r>
            <a:r>
              <a:rPr lang="zh-CN" altLang="en-US" sz="1600">
                <a:latin typeface="微软雅黑" panose="020b0503020204020204" pitchFamily="34" charset="-122"/>
                <a:ea typeface="微软雅黑" panose="020b0503020204020204" pitchFamily="34" charset="-122"/>
              </a:rPr>
              <a:t>紧紧围绕产品质量进行自身核心能力的构建与培育，很快在国内市场确立了海尔的名牌产品地位。</a:t>
            </a:r>
          </a:p>
          <a:p>
            <a:pPr marL="0" indent="0">
              <a:lnSpc>
                <a:spcPct val="150000"/>
              </a:lnSpc>
              <a:spcBef>
                <a:spcPct val="0"/>
              </a:spcBef>
              <a:buNone/>
            </a:pPr>
            <a:r>
              <a:rPr lang="zh-CN" altLang="en-US" sz="1600" b="1">
                <a:latin typeface="微软雅黑" panose="020b0503020204020204" pitchFamily="34" charset="-122"/>
                <a:ea typeface="微软雅黑" panose="020b0503020204020204" pitchFamily="34" charset="-122"/>
              </a:rPr>
              <a:t>第二阶段，多元化战略：</a:t>
            </a:r>
            <a:r>
              <a:rPr lang="zh-CN" altLang="en-US" sz="1600">
                <a:latin typeface="微软雅黑" panose="020b0503020204020204" pitchFamily="34" charset="-122"/>
                <a:ea typeface="微软雅黑" panose="020b0503020204020204" pitchFamily="34" charset="-122"/>
              </a:rPr>
              <a:t>在名牌战略实现的基础上，海尔不断为企业的发展寻求新的经济增长点，开始进行相关产业多元化的经营，产品线也迅速由原有较为单一的冰箱、洗衣机等产品拓展到丰富的家电产品以及其它产品，如电脑、手机等。</a:t>
            </a:r>
          </a:p>
          <a:p>
            <a:pPr marL="0" indent="0">
              <a:lnSpc>
                <a:spcPct val="150000"/>
              </a:lnSpc>
              <a:spcBef>
                <a:spcPct val="0"/>
              </a:spcBef>
              <a:buNone/>
            </a:pPr>
            <a:r>
              <a:rPr lang="zh-CN" altLang="en-US" sz="1600" b="1">
                <a:latin typeface="微软雅黑" panose="020b0503020204020204" pitchFamily="34" charset="-122"/>
                <a:ea typeface="微软雅黑" panose="020b0503020204020204" pitchFamily="34" charset="-122"/>
              </a:rPr>
              <a:t>第三阶段，国际化战略：</a:t>
            </a:r>
            <a:r>
              <a:rPr lang="zh-CN" altLang="en-US" sz="1600">
                <a:latin typeface="微软雅黑" panose="020b0503020204020204" pitchFamily="34" charset="-122"/>
                <a:ea typeface="微软雅黑" panose="020b0503020204020204" pitchFamily="34" charset="-122"/>
              </a:rPr>
              <a:t>在中国加入WTO契机下，海尔加速发展，围绕全球化品牌目标，全面提升海尔的国际竞争力，力争成为国际化企业。</a:t>
            </a:r>
          </a:p>
        </p:txBody>
      </p:sp>
      <p:sp>
        <p:nvSpPr>
          <p:cNvPr id="10" name="矩形 9"/>
          <p:cNvSpPr/>
          <p:nvPr/>
        </p:nvSpPr>
        <p:spPr>
          <a:xfrm>
            <a:off x="1781592" y="148570"/>
            <a:ext cx="267733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4.1.1.</a:t>
            </a:r>
            <a:r>
              <a:rPr lang="zh-CN" altLang="en-US" sz="2000" b="1">
                <a:solidFill>
                  <a:srgbClr val="C00000"/>
                </a:solidFill>
                <a:latin typeface="微软雅黑" panose="020b0503020204020204" pitchFamily="34" charset="-122"/>
                <a:ea typeface="微软雅黑" panose="020b0503020204020204" pitchFamily="34" charset="-122"/>
              </a:rPr>
              <a:t>海尔集团的发展</a:t>
            </a:r>
          </a:p>
        </p:txBody>
      </p:sp>
    </p:spTree>
    <p:extLst>
      <p:ext uri="{BB962C8B-B14F-4D97-AF65-F5344CB8AC3E}">
        <p14:creationId xmlns:p14="http://schemas.microsoft.com/office/powerpoint/2010/main" val="414009836"/>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200" name="组合 8199"/>
          <p:cNvGrpSpPr/>
          <p:nvPr/>
        </p:nvGrpSpPr>
        <p:grpSpPr>
          <a:xfrm>
            <a:off x="3935414" y="1340769"/>
            <a:ext cx="6248399" cy="4264025"/>
            <a:chOff x="1488" y="1250"/>
            <a:chExt cx="3936" cy="2686"/>
          </a:xfrm>
        </p:grpSpPr>
        <p:sp>
          <p:nvSpPr>
            <p:cNvPr id="8201" name="文本框 8200"/>
            <p:cNvSpPr txBox="1"/>
            <p:nvPr/>
          </p:nvSpPr>
          <p:spPr>
            <a:xfrm>
              <a:off x="1488" y="1250"/>
              <a:ext cx="3936" cy="441"/>
            </a:xfrm>
            <a:prstGeom prst="rect">
              <a:avLst/>
            </a:prstGeom>
            <a:solidFill>
              <a:schemeClr val="accent1">
                <a:lumMod val="75000"/>
              </a:schemeClr>
            </a:solidFill>
          </p:spPr>
          <p:style>
            <a:lnRef idx="0">
              <a:schemeClr val="accent1"/>
            </a:lnRef>
            <a:fillRef idx="3">
              <a:schemeClr val="accent1"/>
            </a:fillRef>
            <a:effectRef idx="3">
              <a:schemeClr val="accent1"/>
            </a:effectRef>
            <a:fontRef idx="minor">
              <a:schemeClr val="lt1"/>
            </a:fontRef>
          </p:style>
          <p:txBody>
            <a:bodyPr>
              <a:spAutoFit/>
            </a:bodyP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nSpc>
                  <a:spcPct val="150000"/>
                </a:lnSpc>
              </a:pPr>
              <a:r>
                <a:rPr lang="zh-CN" altLang="en-US" sz="1400">
                  <a:latin typeface="微软雅黑" panose="020b0503020204020204" pitchFamily="34" charset="-122"/>
                  <a:ea typeface="微软雅黑" panose="020b0503020204020204" pitchFamily="34" charset="-122"/>
                </a:rPr>
                <a:t>海尔集团只是一个拥有几百人手工作坊式的企业，组织结构不正规，管理混乱，企业的决策是由高层管理者一人独立作出，缺乏完整的组织结构形态</a:t>
              </a:r>
            </a:p>
          </p:txBody>
        </p:sp>
        <p:sp>
          <p:nvSpPr>
            <p:cNvPr id="8202" name="文本框 8201"/>
            <p:cNvSpPr txBox="1"/>
            <p:nvPr/>
          </p:nvSpPr>
          <p:spPr>
            <a:xfrm>
              <a:off x="1488" y="1704"/>
              <a:ext cx="3936" cy="441"/>
            </a:xfrm>
            <a:prstGeom prst="rect">
              <a:avLst/>
            </a:prstGeom>
            <a:solidFill>
              <a:srgbClr val="7A003C"/>
            </a:solidFill>
          </p:spPr>
          <p:style>
            <a:lnRef idx="0">
              <a:schemeClr val="accent2"/>
            </a:lnRef>
            <a:fillRef idx="3">
              <a:schemeClr val="accent2"/>
            </a:fillRef>
            <a:effectRef idx="3">
              <a:schemeClr val="accent2"/>
            </a:effectRef>
            <a:fontRef idx="minor">
              <a:schemeClr val="lt1"/>
            </a:fontRef>
          </p:style>
          <p:txBody>
            <a:bodyPr>
              <a:spAutoFit/>
            </a:bodyPr>
            <a:lstStyle>
              <a:defPPr>
                <a:defRPr lang="zh-CN"/>
              </a:defPPr>
              <a:lvl1pPr marL="0" algn="l" defTabSz="914400" rtl="0" eaLnBrk="1" latinLnBrk="0" hangingPunct="1">
                <a:lnSpc>
                  <a:spcPct val="150000"/>
                </a:lnSpc>
                <a:defRPr sz="16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r>
                <a:rPr lang="zh-CN" altLang="en-US" sz="1400"/>
                <a:t>在张瑞敏的带领下，逐步完善了企业组织管理制度。根据电冰箱的生产需要，根据专业化的方式逐步健全了各职能部门，组织结构初具形态</a:t>
              </a:r>
            </a:p>
          </p:txBody>
        </p:sp>
        <p:sp>
          <p:nvSpPr>
            <p:cNvPr id="8203" name="文本框 8202"/>
            <p:cNvSpPr txBox="1"/>
            <p:nvPr/>
          </p:nvSpPr>
          <p:spPr>
            <a:xfrm>
              <a:off x="1488" y="2191"/>
              <a:ext cx="3936" cy="441"/>
            </a:xfrm>
            <a:prstGeom prst="rect">
              <a:avLst/>
            </a:prstGeom>
            <a:solidFill>
              <a:schemeClr val="accent3">
                <a:lumMod val="75000"/>
              </a:schemeClr>
            </a:solidFill>
          </p:spPr>
          <p:style>
            <a:lnRef idx="0">
              <a:schemeClr val="accent3"/>
            </a:lnRef>
            <a:fillRef idx="3">
              <a:schemeClr val="accent3"/>
            </a:fillRef>
            <a:effectRef idx="3">
              <a:schemeClr val="accent3"/>
            </a:effectRef>
            <a:fontRef idx="minor">
              <a:schemeClr val="lt1"/>
            </a:fontRef>
          </p:style>
          <p:txBody>
            <a:bodyPr>
              <a:spAutoFit/>
            </a:bodyPr>
            <a:lstStyle>
              <a:defPPr>
                <a:defRPr lang="zh-CN"/>
              </a:defPPr>
              <a:lvl1pPr marL="0" algn="l" defTabSz="914400" rtl="0" eaLnBrk="1" latinLnBrk="0" hangingPunct="1">
                <a:lnSpc>
                  <a:spcPct val="150000"/>
                </a:lnSpc>
                <a:defRPr sz="16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r>
                <a:rPr lang="zh-CN" altLang="en-US" sz="1400"/>
                <a:t>海尔集团经营日趋多元化，职能机构引起的问题逐渐增多；海尔集团将权限和责任委托给下属的产品经理，建立起以产品为基础的事业部组织结构</a:t>
              </a:r>
            </a:p>
          </p:txBody>
        </p:sp>
        <p:sp>
          <p:nvSpPr>
            <p:cNvPr id="8204" name="文本框 8203"/>
            <p:cNvSpPr txBox="1"/>
            <p:nvPr/>
          </p:nvSpPr>
          <p:spPr>
            <a:xfrm>
              <a:off x="1488" y="2656"/>
              <a:ext cx="3936" cy="645"/>
            </a:xfrm>
            <a:prstGeom prst="rect">
              <a:avLst/>
            </a:prstGeom>
            <a:solidFill>
              <a:schemeClr val="accent4">
                <a:lumMod val="75000"/>
              </a:schemeClr>
            </a:solidFill>
          </p:spPr>
          <p:style>
            <a:lnRef idx="0">
              <a:schemeClr val="accent4"/>
            </a:lnRef>
            <a:fillRef idx="3">
              <a:schemeClr val="accent4"/>
            </a:fillRef>
            <a:effectRef idx="3">
              <a:schemeClr val="accent4"/>
            </a:effectRef>
            <a:fontRef idx="minor">
              <a:schemeClr val="lt1"/>
            </a:fontRef>
          </p:style>
          <p:txBody>
            <a:bodyPr>
              <a:spAutoFit/>
            </a:bodyPr>
            <a:lstStyle>
              <a:defPPr>
                <a:defRPr lang="zh-CN"/>
              </a:defPPr>
              <a:lvl1pPr marL="0" algn="l" defTabSz="914400" rtl="0" eaLnBrk="1" latinLnBrk="0" hangingPunct="1">
                <a:lnSpc>
                  <a:spcPct val="150000"/>
                </a:lnSpc>
                <a:defRPr sz="14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r>
                <a:rPr lang="zh-CN" altLang="en-US"/>
                <a:t>出现了事业部控制危机，于是在企业总部和事业部之间建立超事业部（本部制），负责下属有关事业部的战略规化和投资回收，并设立各种职能中心起辅助协调作用。</a:t>
              </a:r>
            </a:p>
          </p:txBody>
        </p:sp>
        <p:sp>
          <p:nvSpPr>
            <p:cNvPr id="8205" name="文本框 8204"/>
            <p:cNvSpPr txBox="1"/>
            <p:nvPr/>
          </p:nvSpPr>
          <p:spPr>
            <a:xfrm>
              <a:off x="1488" y="3291"/>
              <a:ext cx="3936" cy="645"/>
            </a:xfrm>
            <a:prstGeom prst="rect">
              <a:avLst/>
            </a:prstGeom>
            <a:solidFill>
              <a:schemeClr val="accent5">
                <a:lumMod val="75000"/>
              </a:schemeClr>
            </a:solidFill>
          </p:spPr>
          <p:style>
            <a:lnRef idx="0">
              <a:schemeClr val="accent5"/>
            </a:lnRef>
            <a:fillRef idx="3">
              <a:schemeClr val="accent5"/>
            </a:fillRef>
            <a:effectRef idx="3">
              <a:schemeClr val="accent5"/>
            </a:effectRef>
            <a:fontRef idx="minor">
              <a:schemeClr val="lt1"/>
            </a:fontRef>
          </p:style>
          <p:txBody>
            <a:bodyPr>
              <a:spAutoFit/>
            </a:bodyPr>
            <a:lstStyle>
              <a:defPPr>
                <a:defRPr lang="zh-CN"/>
              </a:defPPr>
              <a:lvl1pPr marL="0" algn="l" defTabSz="914400" rtl="0" eaLnBrk="1" latinLnBrk="0" hangingPunct="1">
                <a:lnSpc>
                  <a:spcPct val="150000"/>
                </a:lnSpc>
                <a:defRPr sz="14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r>
                <a:rPr lang="zh-CN" altLang="en-US"/>
                <a:t>海尔集团组织规模庞大，面临官僚主义危机。为了增强组织的适应性和创新性，需要引入市场控制和自我约束的观念，将奖励的标准改为协作表现和创新实践，建立了市场链的流程化结构。</a:t>
              </a:r>
            </a:p>
          </p:txBody>
        </p:sp>
      </p:grpSp>
      <p:grpSp>
        <p:nvGrpSpPr>
          <p:cNvPr id="8206" name="组合 8205"/>
          <p:cNvGrpSpPr/>
          <p:nvPr/>
        </p:nvGrpSpPr>
        <p:grpSpPr>
          <a:xfrm>
            <a:off x="2208213" y="1340768"/>
            <a:ext cx="1524000" cy="4267200"/>
            <a:chOff x="672" y="1248"/>
            <a:chExt cx="960" cy="2784"/>
          </a:xfrm>
        </p:grpSpPr>
        <p:sp>
          <p:nvSpPr>
            <p:cNvPr id="8207" name="流程图: 离页连接符 8206"/>
            <p:cNvSpPr/>
            <p:nvPr/>
          </p:nvSpPr>
          <p:spPr>
            <a:xfrm>
              <a:off x="672" y="3360"/>
              <a:ext cx="960" cy="672"/>
            </a:xfrm>
            <a:prstGeom prst="flowChartOffpageConnector">
              <a:avLst/>
            </a:prstGeom>
            <a:solidFill>
              <a:schemeClr val="accent5">
                <a:lumMod val="75000"/>
              </a:schemeClr>
            </a:solidFill>
          </p:spPr>
          <p:style>
            <a:lnRef idx="0">
              <a:schemeClr val="accent5"/>
            </a:lnRef>
            <a:fillRef idx="3">
              <a:schemeClr val="accent5"/>
            </a:fillRef>
            <a:effectRef idx="3">
              <a:schemeClr val="accent5"/>
            </a:effectRef>
            <a:fontRef idx="minor">
              <a:schemeClr val="lt1"/>
            </a:fontRef>
          </p:style>
          <p:txBody>
            <a:bodyPr wrap="none"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endParaRPr lang="en-US" altLang="zh-CN" b="1">
                <a:latin typeface="微软雅黑" panose="020b0503020204020204" pitchFamily="34" charset="-122"/>
                <a:ea typeface="微软雅黑" panose="020b0503020204020204" pitchFamily="34" charset="-122"/>
              </a:endParaRPr>
            </a:p>
            <a:p>
              <a:pPr algn="ctr"/>
              <a:r>
                <a:rPr lang="zh-CN" altLang="en-US" b="1">
                  <a:latin typeface="微软雅黑" panose="020b0503020204020204" pitchFamily="34" charset="-122"/>
                  <a:ea typeface="微软雅黑" panose="020b0503020204020204" pitchFamily="34" charset="-122"/>
                </a:rPr>
                <a:t>合作阶段</a:t>
              </a:r>
            </a:p>
          </p:txBody>
        </p:sp>
        <p:sp>
          <p:nvSpPr>
            <p:cNvPr id="8208" name="流程图: 离页连接符 8207"/>
            <p:cNvSpPr/>
            <p:nvPr/>
          </p:nvSpPr>
          <p:spPr>
            <a:xfrm>
              <a:off x="672" y="2832"/>
              <a:ext cx="960" cy="672"/>
            </a:xfrm>
            <a:prstGeom prst="flowChartOffpageConnector">
              <a:avLst/>
            </a:prstGeom>
            <a:solidFill>
              <a:schemeClr val="accent4">
                <a:lumMod val="75000"/>
              </a:schemeClr>
            </a:solidFill>
          </p:spPr>
          <p:style>
            <a:lnRef idx="0">
              <a:schemeClr val="accent4"/>
            </a:lnRef>
            <a:fillRef idx="3">
              <a:schemeClr val="accent4"/>
            </a:fillRef>
            <a:effectRef idx="3">
              <a:schemeClr val="accent4"/>
            </a:effectRef>
            <a:fontRef idx="minor">
              <a:schemeClr val="lt1"/>
            </a:fontRef>
          </p:style>
          <p:txBody>
            <a:bodyPr wrap="none"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endParaRPr lang="en-US" altLang="zh-CN" b="1">
                <a:latin typeface="微软雅黑" panose="020b0503020204020204" pitchFamily="34" charset="-122"/>
                <a:ea typeface="微软雅黑" panose="020b0503020204020204" pitchFamily="34" charset="-122"/>
              </a:endParaRPr>
            </a:p>
            <a:p>
              <a:pPr algn="ctr"/>
              <a:r>
                <a:rPr lang="zh-CN" altLang="en-US" b="1">
                  <a:latin typeface="微软雅黑" panose="020b0503020204020204" pitchFamily="34" charset="-122"/>
                  <a:ea typeface="微软雅黑" panose="020b0503020204020204" pitchFamily="34" charset="-122"/>
                </a:rPr>
                <a:t>协调阶段</a:t>
              </a:r>
            </a:p>
          </p:txBody>
        </p:sp>
        <p:sp>
          <p:nvSpPr>
            <p:cNvPr id="8209" name="流程图: 离页连接符 8208"/>
            <p:cNvSpPr/>
            <p:nvPr/>
          </p:nvSpPr>
          <p:spPr>
            <a:xfrm>
              <a:off x="672" y="2304"/>
              <a:ext cx="960" cy="672"/>
            </a:xfrm>
            <a:prstGeom prst="flowChartOffpageConnector">
              <a:avLst/>
            </a:prstGeom>
            <a:solidFill>
              <a:schemeClr val="accent3">
                <a:lumMod val="75000"/>
              </a:schemeClr>
            </a:solidFill>
          </p:spPr>
          <p:style>
            <a:lnRef idx="0">
              <a:schemeClr val="accent3"/>
            </a:lnRef>
            <a:fillRef idx="3">
              <a:schemeClr val="accent3"/>
            </a:fillRef>
            <a:effectRef idx="3">
              <a:schemeClr val="accent3"/>
            </a:effectRef>
            <a:fontRef idx="minor">
              <a:schemeClr val="lt1"/>
            </a:fontRef>
          </p:style>
          <p:txBody>
            <a:bodyPr wrap="none"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endParaRPr lang="en-US" altLang="zh-CN" b="1">
                <a:latin typeface="微软雅黑" panose="020b0503020204020204" pitchFamily="34" charset="-122"/>
                <a:ea typeface="微软雅黑" panose="020b0503020204020204" pitchFamily="34" charset="-122"/>
              </a:endParaRPr>
            </a:p>
            <a:p>
              <a:pPr algn="ctr"/>
              <a:r>
                <a:rPr lang="zh-CN" altLang="en-US" b="1">
                  <a:latin typeface="微软雅黑" panose="020b0503020204020204" pitchFamily="34" charset="-122"/>
                  <a:ea typeface="微软雅黑" panose="020b0503020204020204" pitchFamily="34" charset="-122"/>
                </a:rPr>
                <a:t>授权阶段</a:t>
              </a:r>
            </a:p>
          </p:txBody>
        </p:sp>
        <p:sp>
          <p:nvSpPr>
            <p:cNvPr id="8210" name="流程图: 离页连接符 8209"/>
            <p:cNvSpPr/>
            <p:nvPr/>
          </p:nvSpPr>
          <p:spPr>
            <a:xfrm>
              <a:off x="672" y="1776"/>
              <a:ext cx="960" cy="672"/>
            </a:xfrm>
            <a:prstGeom prst="flowChartOffpageConnector">
              <a:avLst/>
            </a:prstGeom>
            <a:solidFill>
              <a:srgbClr val="7A003C"/>
            </a:solidFill>
          </p:spPr>
          <p:style>
            <a:lnRef idx="0">
              <a:schemeClr val="accent2"/>
            </a:lnRef>
            <a:fillRef idx="3">
              <a:schemeClr val="accent2"/>
            </a:fillRef>
            <a:effectRef idx="3">
              <a:schemeClr val="accent2"/>
            </a:effectRef>
            <a:fontRef idx="minor">
              <a:schemeClr val="lt1"/>
            </a:fontRef>
          </p:style>
          <p:txBody>
            <a:bodyPr wrap="none"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endParaRPr lang="en-US" altLang="zh-CN" b="1">
                <a:latin typeface="微软雅黑" panose="020b0503020204020204" pitchFamily="34" charset="-122"/>
                <a:ea typeface="微软雅黑" panose="020b0503020204020204" pitchFamily="34" charset="-122"/>
              </a:endParaRPr>
            </a:p>
            <a:p>
              <a:pPr algn="ctr"/>
              <a:r>
                <a:rPr lang="zh-CN" altLang="en-US" b="1">
                  <a:latin typeface="微软雅黑" panose="020b0503020204020204" pitchFamily="34" charset="-122"/>
                  <a:ea typeface="微软雅黑" panose="020b0503020204020204" pitchFamily="34" charset="-122"/>
                </a:rPr>
                <a:t>引导阶段</a:t>
              </a:r>
            </a:p>
          </p:txBody>
        </p:sp>
        <p:sp>
          <p:nvSpPr>
            <p:cNvPr id="8211" name="流程图: 离页连接符 8210"/>
            <p:cNvSpPr/>
            <p:nvPr/>
          </p:nvSpPr>
          <p:spPr>
            <a:xfrm>
              <a:off x="672" y="1248"/>
              <a:ext cx="960" cy="672"/>
            </a:xfrm>
            <a:prstGeom prst="flowChartOffpageConnector">
              <a:avLst/>
            </a:prstGeom>
            <a:solidFill>
              <a:schemeClr val="accent1">
                <a:lumMod val="75000"/>
              </a:schemeClr>
            </a:solidFill>
          </p:spPr>
          <p:style>
            <a:lnRef idx="0">
              <a:schemeClr val="accent1"/>
            </a:lnRef>
            <a:fillRef idx="3">
              <a:schemeClr val="accent1"/>
            </a:fillRef>
            <a:effectRef idx="3">
              <a:schemeClr val="accent1"/>
            </a:effectRef>
            <a:fontRef idx="minor">
              <a:schemeClr val="lt1"/>
            </a:fontRef>
          </p:style>
          <p:txBody>
            <a:bodyPr wrap="none"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pPr algn="ctr"/>
              <a:r>
                <a:rPr lang="zh-CN" altLang="en-US" b="1">
                  <a:latin typeface="微软雅黑" panose="020b0503020204020204" pitchFamily="34" charset="-122"/>
                  <a:ea typeface="微软雅黑" panose="020b0503020204020204" pitchFamily="34" charset="-122"/>
                </a:rPr>
                <a:t>创业阶段</a:t>
              </a:r>
            </a:p>
          </p:txBody>
        </p:sp>
      </p:grpSp>
      <p:sp>
        <p:nvSpPr>
          <p:cNvPr id="16" name="矩形 15"/>
          <p:cNvSpPr/>
          <p:nvPr/>
        </p:nvSpPr>
        <p:spPr>
          <a:xfrm>
            <a:off x="1781593" y="148570"/>
            <a:ext cx="3190297"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4.1.2.</a:t>
            </a:r>
            <a:r>
              <a:rPr lang="zh-CN" altLang="en-US" sz="2000" b="1">
                <a:solidFill>
                  <a:srgbClr val="C00000"/>
                </a:solidFill>
                <a:latin typeface="微软雅黑" panose="020b0503020204020204" pitchFamily="34" charset="-122"/>
                <a:ea typeface="微软雅黑" panose="020b0503020204020204" pitchFamily="34" charset="-122"/>
              </a:rPr>
              <a:t>海尔集团的组织管理</a:t>
            </a:r>
          </a:p>
        </p:txBody>
      </p:sp>
    </p:spTree>
    <p:extLst>
      <p:ext uri="{BB962C8B-B14F-4D97-AF65-F5344CB8AC3E}">
        <p14:creationId xmlns:p14="http://schemas.microsoft.com/office/powerpoint/2010/main" val="920141940"/>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标题 10241"/>
          <p:cNvSpPr>
            <a:spLocks noGrp="1"/>
          </p:cNvSpPr>
          <p:nvPr>
            <p:ph type="title" idx="4294967295"/>
          </p:nvPr>
        </p:nvSpPr>
        <p:spPr>
          <a:xfrm>
            <a:off x="2057160" y="658966"/>
            <a:ext cx="3822817" cy="341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rtlCol="0" anchor="ctr">
            <a:spAutoFit/>
          </a:bodyPr>
          <a:lstStyle/>
          <a:p>
            <a:pPr algn="l"/>
            <a:r>
              <a:rPr lang="zh-CN" altLang="en-US" sz="1800" b="1">
                <a:solidFill>
                  <a:srgbClr val="7A003C"/>
                </a:solidFill>
                <a:latin typeface="微软雅黑" panose="020b0503020204020204" pitchFamily="34" charset="-122"/>
                <a:ea typeface="微软雅黑" panose="020b0503020204020204" pitchFamily="34" charset="-122"/>
                <a:cs typeface="+mn-cs"/>
              </a:rPr>
              <a:t>海尔组织结构(1997-2000)</a:t>
            </a:r>
          </a:p>
        </p:txBody>
      </p:sp>
      <p:grpSp>
        <p:nvGrpSpPr>
          <p:cNvPr id="10244" name="组合 10243"/>
          <p:cNvGrpSpPr/>
          <p:nvPr/>
        </p:nvGrpSpPr>
        <p:grpSpPr>
          <a:xfrm>
            <a:off x="2135560" y="1140044"/>
            <a:ext cx="8136904" cy="5241284"/>
            <a:chOff x="816" y="242"/>
            <a:chExt cx="4272" cy="3838"/>
          </a:xfrm>
        </p:grpSpPr>
        <p:sp>
          <p:nvSpPr>
            <p:cNvPr id="10245" name="矩形 10244"/>
            <p:cNvSpPr/>
            <p:nvPr/>
          </p:nvSpPr>
          <p:spPr>
            <a:xfrm>
              <a:off x="2169" y="242"/>
              <a:ext cx="960" cy="286"/>
            </a:xfrm>
            <a:prstGeom prst="rect">
              <a:avLst/>
            </a:prstGeom>
            <a:noFill/>
            <a:ln>
              <a:solidFill>
                <a:srgbClr val="000000"/>
              </a:solidFill>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a:latin typeface="微软雅黑" panose="020b0503020204020204" pitchFamily="34" charset="-122"/>
                  <a:ea typeface="微软雅黑" panose="020b0503020204020204" pitchFamily="34" charset="-122"/>
                </a:rPr>
                <a:t>海尔集团</a:t>
              </a:r>
            </a:p>
          </p:txBody>
        </p:sp>
        <p:sp>
          <p:nvSpPr>
            <p:cNvPr id="10246" name="矩形 10245"/>
            <p:cNvSpPr/>
            <p:nvPr/>
          </p:nvSpPr>
          <p:spPr>
            <a:xfrm flipH="1">
              <a:off x="816"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海尔家电工艺装备研究所</a:t>
              </a:r>
            </a:p>
          </p:txBody>
        </p:sp>
        <p:sp>
          <p:nvSpPr>
            <p:cNvPr id="10247" name="矩形 10246"/>
            <p:cNvSpPr/>
            <p:nvPr/>
          </p:nvSpPr>
          <p:spPr>
            <a:xfrm flipH="1">
              <a:off x="960"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海昌泰塑料公司</a:t>
              </a:r>
            </a:p>
          </p:txBody>
        </p:sp>
        <p:sp>
          <p:nvSpPr>
            <p:cNvPr id="10248" name="矩形 10247"/>
            <p:cNvSpPr/>
            <p:nvPr/>
          </p:nvSpPr>
          <p:spPr>
            <a:xfrm flipH="1">
              <a:off x="1104"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胶州金华塑料公司</a:t>
              </a:r>
            </a:p>
          </p:txBody>
        </p:sp>
        <p:sp>
          <p:nvSpPr>
            <p:cNvPr id="10249" name="矩形 10248"/>
            <p:cNvSpPr/>
            <p:nvPr/>
          </p:nvSpPr>
          <p:spPr>
            <a:xfrm flipH="1">
              <a:off x="1248"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海尔印刷厂</a:t>
              </a:r>
            </a:p>
          </p:txBody>
        </p:sp>
        <p:sp>
          <p:nvSpPr>
            <p:cNvPr id="10250" name="矩形 10249"/>
            <p:cNvSpPr/>
            <p:nvPr/>
          </p:nvSpPr>
          <p:spPr>
            <a:xfrm flipH="1">
              <a:off x="1392"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华东包装厂</a:t>
              </a:r>
            </a:p>
          </p:txBody>
        </p:sp>
        <p:sp>
          <p:nvSpPr>
            <p:cNvPr id="10251" name="矩形 10250"/>
            <p:cNvSpPr/>
            <p:nvPr/>
          </p:nvSpPr>
          <p:spPr>
            <a:xfrm flipH="1">
              <a:off x="1536"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海尔制药有限公司</a:t>
              </a:r>
            </a:p>
          </p:txBody>
        </p:sp>
        <p:sp>
          <p:nvSpPr>
            <p:cNvPr id="10252" name="矩形 10251"/>
            <p:cNvSpPr/>
            <p:nvPr/>
          </p:nvSpPr>
          <p:spPr>
            <a:xfrm flipH="1">
              <a:off x="1680"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青岛海尔第三制药厂</a:t>
              </a:r>
            </a:p>
          </p:txBody>
        </p:sp>
        <p:sp>
          <p:nvSpPr>
            <p:cNvPr id="10253" name="矩形 10252"/>
            <p:cNvSpPr/>
            <p:nvPr/>
          </p:nvSpPr>
          <p:spPr>
            <a:xfrm flipH="1">
              <a:off x="1824"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资产运营公司</a:t>
              </a:r>
            </a:p>
          </p:txBody>
        </p:sp>
        <p:sp>
          <p:nvSpPr>
            <p:cNvPr id="10254" name="矩形 10253"/>
            <p:cNvSpPr/>
            <p:nvPr/>
          </p:nvSpPr>
          <p:spPr>
            <a:xfrm flipH="1">
              <a:off x="1968"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保险代理公司 </a:t>
              </a:r>
            </a:p>
          </p:txBody>
        </p:sp>
        <p:sp>
          <p:nvSpPr>
            <p:cNvPr id="10255" name="矩形 10254"/>
            <p:cNvSpPr/>
            <p:nvPr/>
          </p:nvSpPr>
          <p:spPr>
            <a:xfrm flipH="1">
              <a:off x="2112"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期货公司</a:t>
              </a:r>
            </a:p>
          </p:txBody>
        </p:sp>
        <p:sp>
          <p:nvSpPr>
            <p:cNvPr id="10256" name="矩形 10255"/>
            <p:cNvSpPr/>
            <p:nvPr/>
          </p:nvSpPr>
          <p:spPr>
            <a:xfrm flipH="1">
              <a:off x="2256"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咨询公司</a:t>
              </a:r>
            </a:p>
          </p:txBody>
        </p:sp>
        <p:sp>
          <p:nvSpPr>
            <p:cNvPr id="10257" name="矩形 10256"/>
            <p:cNvSpPr/>
            <p:nvPr/>
          </p:nvSpPr>
          <p:spPr>
            <a:xfrm flipH="1">
              <a:off x="2400"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洗衣机事业部</a:t>
              </a:r>
            </a:p>
          </p:txBody>
        </p:sp>
        <p:sp>
          <p:nvSpPr>
            <p:cNvPr id="10258" name="矩形 10257"/>
            <p:cNvSpPr/>
            <p:nvPr/>
          </p:nvSpPr>
          <p:spPr>
            <a:xfrm flipH="1">
              <a:off x="2544"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洗衣机销售公司</a:t>
              </a:r>
            </a:p>
          </p:txBody>
        </p:sp>
        <p:sp>
          <p:nvSpPr>
            <p:cNvPr id="10259" name="矩形 10258"/>
            <p:cNvSpPr/>
            <p:nvPr/>
          </p:nvSpPr>
          <p:spPr>
            <a:xfrm flipH="1">
              <a:off x="2688"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海尔梅洛尼公司</a:t>
              </a:r>
            </a:p>
          </p:txBody>
        </p:sp>
        <p:sp>
          <p:nvSpPr>
            <p:cNvPr id="10260" name="矩形 10259"/>
            <p:cNvSpPr/>
            <p:nvPr/>
          </p:nvSpPr>
          <p:spPr>
            <a:xfrm flipH="1">
              <a:off x="2832"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顺德海尔公司</a:t>
              </a:r>
            </a:p>
          </p:txBody>
        </p:sp>
        <p:sp>
          <p:nvSpPr>
            <p:cNvPr id="10261" name="矩形 10260"/>
            <p:cNvSpPr/>
            <p:nvPr/>
          </p:nvSpPr>
          <p:spPr>
            <a:xfrm flipH="1">
              <a:off x="2976"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住宅设施事业部</a:t>
              </a:r>
            </a:p>
          </p:txBody>
        </p:sp>
        <p:sp>
          <p:nvSpPr>
            <p:cNvPr id="10262" name="矩形 10261"/>
            <p:cNvSpPr/>
            <p:nvPr/>
          </p:nvSpPr>
          <p:spPr>
            <a:xfrm flipH="1">
              <a:off x="3120"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电子事业部</a:t>
              </a:r>
            </a:p>
          </p:txBody>
        </p:sp>
        <p:sp>
          <p:nvSpPr>
            <p:cNvPr id="10263" name="矩形 10262"/>
            <p:cNvSpPr/>
            <p:nvPr/>
          </p:nvSpPr>
          <p:spPr>
            <a:xfrm flipH="1">
              <a:off x="3264"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三菱重工海尔 </a:t>
              </a:r>
            </a:p>
          </p:txBody>
        </p:sp>
        <p:sp>
          <p:nvSpPr>
            <p:cNvPr id="10264" name="矩形 10263"/>
            <p:cNvSpPr/>
            <p:nvPr/>
          </p:nvSpPr>
          <p:spPr>
            <a:xfrm flipH="1">
              <a:off x="3552"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空调事业部</a:t>
              </a:r>
            </a:p>
          </p:txBody>
        </p:sp>
        <p:sp>
          <p:nvSpPr>
            <p:cNvPr id="10265" name="矩形 10264"/>
            <p:cNvSpPr/>
            <p:nvPr/>
          </p:nvSpPr>
          <p:spPr>
            <a:xfrm flipH="1">
              <a:off x="3408"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空调销售公司</a:t>
              </a:r>
            </a:p>
          </p:txBody>
        </p:sp>
        <p:sp>
          <p:nvSpPr>
            <p:cNvPr id="10266" name="矩形 10265"/>
            <p:cNvSpPr/>
            <p:nvPr/>
          </p:nvSpPr>
          <p:spPr>
            <a:xfrm flipH="1">
              <a:off x="3696"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超市事业部</a:t>
              </a:r>
            </a:p>
          </p:txBody>
        </p:sp>
        <p:sp>
          <p:nvSpPr>
            <p:cNvPr id="10267" name="矩形 10266"/>
            <p:cNvSpPr/>
            <p:nvPr/>
          </p:nvSpPr>
          <p:spPr>
            <a:xfrm flipH="1">
              <a:off x="3840"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电热器具事业部</a:t>
              </a:r>
            </a:p>
          </p:txBody>
        </p:sp>
        <p:sp>
          <p:nvSpPr>
            <p:cNvPr id="10268" name="矩形 10267"/>
            <p:cNvSpPr/>
            <p:nvPr/>
          </p:nvSpPr>
          <p:spPr>
            <a:xfrm flipH="1">
              <a:off x="3984"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武汉海尔公司</a:t>
              </a:r>
            </a:p>
          </p:txBody>
        </p:sp>
        <p:sp>
          <p:nvSpPr>
            <p:cNvPr id="10269" name="矩形 10268"/>
            <p:cNvSpPr/>
            <p:nvPr/>
          </p:nvSpPr>
          <p:spPr>
            <a:xfrm flipH="1">
              <a:off x="4128"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冷柜销售公司</a:t>
              </a:r>
            </a:p>
          </p:txBody>
        </p:sp>
        <p:sp>
          <p:nvSpPr>
            <p:cNvPr id="10270" name="矩形 10269"/>
            <p:cNvSpPr/>
            <p:nvPr/>
          </p:nvSpPr>
          <p:spPr>
            <a:xfrm flipH="1">
              <a:off x="4272"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冷柜事业部</a:t>
              </a:r>
            </a:p>
          </p:txBody>
        </p:sp>
        <p:sp>
          <p:nvSpPr>
            <p:cNvPr id="10271" name="矩形 10270"/>
            <p:cNvSpPr/>
            <p:nvPr/>
          </p:nvSpPr>
          <p:spPr>
            <a:xfrm flipH="1">
              <a:off x="4416"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餐饮事业部</a:t>
              </a:r>
            </a:p>
          </p:txBody>
        </p:sp>
        <p:sp>
          <p:nvSpPr>
            <p:cNvPr id="10272" name="矩形 10271"/>
            <p:cNvSpPr/>
            <p:nvPr/>
          </p:nvSpPr>
          <p:spPr>
            <a:xfrm flipH="1">
              <a:off x="4560"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海外冰箱事业部</a:t>
              </a:r>
            </a:p>
          </p:txBody>
        </p:sp>
        <p:sp>
          <p:nvSpPr>
            <p:cNvPr id="10273" name="矩形 10272"/>
            <p:cNvSpPr/>
            <p:nvPr/>
          </p:nvSpPr>
          <p:spPr>
            <a:xfrm flipH="1">
              <a:off x="4704"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小家电事业部</a:t>
              </a:r>
            </a:p>
          </p:txBody>
        </p:sp>
        <p:sp>
          <p:nvSpPr>
            <p:cNvPr id="10274" name="矩形 10273"/>
            <p:cNvSpPr/>
            <p:nvPr/>
          </p:nvSpPr>
          <p:spPr>
            <a:xfrm flipH="1">
              <a:off x="4848"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冰箱销售公司</a:t>
              </a:r>
            </a:p>
          </p:txBody>
        </p:sp>
        <p:sp>
          <p:nvSpPr>
            <p:cNvPr id="10275" name="矩形 10274"/>
            <p:cNvSpPr/>
            <p:nvPr/>
          </p:nvSpPr>
          <p:spPr>
            <a:xfrm flipH="1">
              <a:off x="4992" y="3312"/>
              <a:ext cx="96" cy="768"/>
            </a:xfrm>
            <a:prstGeom prst="rect">
              <a:avLst/>
            </a:prstGeom>
            <a:solidFill>
              <a:srgbClr val="FFFFFF"/>
            </a:solidFill>
            <a:ln>
              <a:solidFill>
                <a:srgbClr val="000000"/>
              </a:solidFill>
            </a:ln>
          </p:spPr>
          <p:txBody>
            <a:bodyPr vert="eaVert"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
                  <a:latin typeface="微软雅黑" panose="020b0503020204020204" pitchFamily="34" charset="-122"/>
                  <a:ea typeface="微软雅黑" panose="020b0503020204020204" pitchFamily="34" charset="-122"/>
                </a:rPr>
                <a:t>冰箱事业部</a:t>
              </a:r>
            </a:p>
          </p:txBody>
        </p:sp>
        <p:sp>
          <p:nvSpPr>
            <p:cNvPr id="10276" name="直接连接符 10275"/>
            <p:cNvSpPr/>
            <p:nvPr/>
          </p:nvSpPr>
          <p:spPr>
            <a:xfrm flipH="1">
              <a:off x="1296"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77" name="直接连接符 10276"/>
            <p:cNvSpPr/>
            <p:nvPr/>
          </p:nvSpPr>
          <p:spPr>
            <a:xfrm flipH="1">
              <a:off x="1440"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78" name="直接连接符 10277"/>
            <p:cNvSpPr/>
            <p:nvPr/>
          </p:nvSpPr>
          <p:spPr>
            <a:xfrm flipH="1">
              <a:off x="1584"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79" name="直接连接符 10278"/>
            <p:cNvSpPr/>
            <p:nvPr/>
          </p:nvSpPr>
          <p:spPr>
            <a:xfrm flipH="1">
              <a:off x="864"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0" name="直接连接符 10279"/>
            <p:cNvSpPr/>
            <p:nvPr/>
          </p:nvSpPr>
          <p:spPr>
            <a:xfrm flipH="1">
              <a:off x="1728"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1" name="直接连接符 10280"/>
            <p:cNvSpPr/>
            <p:nvPr/>
          </p:nvSpPr>
          <p:spPr>
            <a:xfrm flipH="1">
              <a:off x="1872"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2" name="直接连接符 10281"/>
            <p:cNvSpPr/>
            <p:nvPr/>
          </p:nvSpPr>
          <p:spPr>
            <a:xfrm flipH="1">
              <a:off x="2016"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3" name="直接连接符 10282"/>
            <p:cNvSpPr/>
            <p:nvPr/>
          </p:nvSpPr>
          <p:spPr>
            <a:xfrm flipH="1">
              <a:off x="2160"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4" name="直接连接符 10283"/>
            <p:cNvSpPr/>
            <p:nvPr/>
          </p:nvSpPr>
          <p:spPr>
            <a:xfrm flipH="1">
              <a:off x="2304"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5" name="直接连接符 10284"/>
            <p:cNvSpPr/>
            <p:nvPr/>
          </p:nvSpPr>
          <p:spPr>
            <a:xfrm flipH="1">
              <a:off x="2448"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6" name="直接连接符 10285"/>
            <p:cNvSpPr/>
            <p:nvPr/>
          </p:nvSpPr>
          <p:spPr>
            <a:xfrm flipH="1">
              <a:off x="2592"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7" name="直接连接符 10286"/>
            <p:cNvSpPr/>
            <p:nvPr/>
          </p:nvSpPr>
          <p:spPr>
            <a:xfrm flipH="1">
              <a:off x="2736"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8" name="直接连接符 10287"/>
            <p:cNvSpPr/>
            <p:nvPr/>
          </p:nvSpPr>
          <p:spPr>
            <a:xfrm flipH="1">
              <a:off x="2880"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89" name="直接连接符 10288"/>
            <p:cNvSpPr/>
            <p:nvPr/>
          </p:nvSpPr>
          <p:spPr>
            <a:xfrm flipH="1">
              <a:off x="3024"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0" name="直接连接符 10289"/>
            <p:cNvSpPr/>
            <p:nvPr/>
          </p:nvSpPr>
          <p:spPr>
            <a:xfrm flipH="1">
              <a:off x="3168"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1" name="直接连接符 10290"/>
            <p:cNvSpPr/>
            <p:nvPr/>
          </p:nvSpPr>
          <p:spPr>
            <a:xfrm>
              <a:off x="864" y="3216"/>
              <a:ext cx="576"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2" name="直接连接符 10291"/>
            <p:cNvSpPr/>
            <p:nvPr/>
          </p:nvSpPr>
          <p:spPr>
            <a:xfrm flipH="1">
              <a:off x="1152"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3" name="直接连接符 10292"/>
            <p:cNvSpPr/>
            <p:nvPr/>
          </p:nvSpPr>
          <p:spPr>
            <a:xfrm>
              <a:off x="1584" y="3216"/>
              <a:ext cx="144"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4" name="直接连接符 10293"/>
            <p:cNvSpPr/>
            <p:nvPr/>
          </p:nvSpPr>
          <p:spPr>
            <a:xfrm>
              <a:off x="1872" y="3216"/>
              <a:ext cx="432"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5" name="直接连接符 10294"/>
            <p:cNvSpPr/>
            <p:nvPr/>
          </p:nvSpPr>
          <p:spPr>
            <a:xfrm>
              <a:off x="2448" y="3216"/>
              <a:ext cx="576"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6" name="直接连接符 10295"/>
            <p:cNvSpPr/>
            <p:nvPr/>
          </p:nvSpPr>
          <p:spPr>
            <a:xfrm flipH="1">
              <a:off x="3312"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7" name="直接连接符 10296"/>
            <p:cNvSpPr/>
            <p:nvPr/>
          </p:nvSpPr>
          <p:spPr>
            <a:xfrm flipH="1">
              <a:off x="3456"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8" name="直接连接符 10297"/>
            <p:cNvSpPr/>
            <p:nvPr/>
          </p:nvSpPr>
          <p:spPr>
            <a:xfrm flipH="1">
              <a:off x="3600"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299" name="直接连接符 10298"/>
            <p:cNvSpPr/>
            <p:nvPr/>
          </p:nvSpPr>
          <p:spPr>
            <a:xfrm flipH="1">
              <a:off x="3744"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0" name="直接连接符 10299"/>
            <p:cNvSpPr/>
            <p:nvPr/>
          </p:nvSpPr>
          <p:spPr>
            <a:xfrm flipH="1">
              <a:off x="3888"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1" name="直接连接符 10300"/>
            <p:cNvSpPr/>
            <p:nvPr/>
          </p:nvSpPr>
          <p:spPr>
            <a:xfrm flipH="1">
              <a:off x="4032"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2" name="直接连接符 10301"/>
            <p:cNvSpPr/>
            <p:nvPr/>
          </p:nvSpPr>
          <p:spPr>
            <a:xfrm flipH="1">
              <a:off x="4176"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3" name="直接连接符 10302"/>
            <p:cNvSpPr/>
            <p:nvPr/>
          </p:nvSpPr>
          <p:spPr>
            <a:xfrm flipH="1">
              <a:off x="4320"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4" name="直接连接符 10303"/>
            <p:cNvSpPr/>
            <p:nvPr/>
          </p:nvSpPr>
          <p:spPr>
            <a:xfrm flipH="1">
              <a:off x="4464"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5" name="直接连接符 10304"/>
            <p:cNvSpPr/>
            <p:nvPr/>
          </p:nvSpPr>
          <p:spPr>
            <a:xfrm flipH="1">
              <a:off x="4608"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6" name="直接连接符 10305"/>
            <p:cNvSpPr/>
            <p:nvPr/>
          </p:nvSpPr>
          <p:spPr>
            <a:xfrm flipH="1">
              <a:off x="4752"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7" name="直接连接符 10306"/>
            <p:cNvSpPr/>
            <p:nvPr/>
          </p:nvSpPr>
          <p:spPr>
            <a:xfrm flipH="1">
              <a:off x="4896"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8" name="直接连接符 10307"/>
            <p:cNvSpPr/>
            <p:nvPr/>
          </p:nvSpPr>
          <p:spPr>
            <a:xfrm flipH="1">
              <a:off x="5040" y="3216"/>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09" name="直接连接符 10308"/>
            <p:cNvSpPr/>
            <p:nvPr/>
          </p:nvSpPr>
          <p:spPr>
            <a:xfrm>
              <a:off x="3168" y="3216"/>
              <a:ext cx="432"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10" name="直接连接符 10309"/>
            <p:cNvSpPr/>
            <p:nvPr/>
          </p:nvSpPr>
          <p:spPr>
            <a:xfrm>
              <a:off x="3744" y="3216"/>
              <a:ext cx="576"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11" name="直接连接符 10310"/>
            <p:cNvSpPr/>
            <p:nvPr/>
          </p:nvSpPr>
          <p:spPr>
            <a:xfrm>
              <a:off x="4464" y="3216"/>
              <a:ext cx="576"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12" name="矩形 10311"/>
            <p:cNvSpPr/>
            <p:nvPr/>
          </p:nvSpPr>
          <p:spPr>
            <a:xfrm>
              <a:off x="816"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开发部</a:t>
              </a:r>
            </a:p>
          </p:txBody>
        </p:sp>
        <p:sp>
          <p:nvSpPr>
            <p:cNvPr id="10313" name="矩形 10312"/>
            <p:cNvSpPr/>
            <p:nvPr/>
          </p:nvSpPr>
          <p:spPr>
            <a:xfrm>
              <a:off x="991"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综合部</a:t>
              </a:r>
            </a:p>
          </p:txBody>
        </p:sp>
        <p:sp>
          <p:nvSpPr>
            <p:cNvPr id="10314" name="矩形 10313"/>
            <p:cNvSpPr/>
            <p:nvPr/>
          </p:nvSpPr>
          <p:spPr>
            <a:xfrm>
              <a:off x="1152"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财务部</a:t>
              </a:r>
            </a:p>
          </p:txBody>
        </p:sp>
        <p:sp>
          <p:nvSpPr>
            <p:cNvPr id="10315" name="矩形 10314"/>
            <p:cNvSpPr/>
            <p:nvPr/>
          </p:nvSpPr>
          <p:spPr>
            <a:xfrm>
              <a:off x="1327"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开发部</a:t>
              </a:r>
            </a:p>
          </p:txBody>
        </p:sp>
        <p:sp>
          <p:nvSpPr>
            <p:cNvPr id="10316" name="矩形 10315"/>
            <p:cNvSpPr/>
            <p:nvPr/>
          </p:nvSpPr>
          <p:spPr>
            <a:xfrm>
              <a:off x="1488"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综合部</a:t>
              </a:r>
            </a:p>
          </p:txBody>
        </p:sp>
        <p:sp>
          <p:nvSpPr>
            <p:cNvPr id="10317" name="矩形 10316"/>
            <p:cNvSpPr/>
            <p:nvPr/>
          </p:nvSpPr>
          <p:spPr>
            <a:xfrm>
              <a:off x="1680"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财务部</a:t>
              </a:r>
            </a:p>
          </p:txBody>
        </p:sp>
        <p:sp>
          <p:nvSpPr>
            <p:cNvPr id="10318" name="矩形 10317"/>
            <p:cNvSpPr/>
            <p:nvPr/>
          </p:nvSpPr>
          <p:spPr>
            <a:xfrm>
              <a:off x="1824"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开发部</a:t>
              </a:r>
            </a:p>
          </p:txBody>
        </p:sp>
        <p:sp>
          <p:nvSpPr>
            <p:cNvPr id="10319" name="矩形 10318"/>
            <p:cNvSpPr/>
            <p:nvPr/>
          </p:nvSpPr>
          <p:spPr>
            <a:xfrm>
              <a:off x="2592"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综合部</a:t>
              </a:r>
            </a:p>
          </p:txBody>
        </p:sp>
        <p:sp>
          <p:nvSpPr>
            <p:cNvPr id="10320" name="矩形 10319"/>
            <p:cNvSpPr/>
            <p:nvPr/>
          </p:nvSpPr>
          <p:spPr>
            <a:xfrm>
              <a:off x="2160"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财务部</a:t>
              </a:r>
            </a:p>
          </p:txBody>
        </p:sp>
        <p:sp>
          <p:nvSpPr>
            <p:cNvPr id="10321" name="矩形 10320"/>
            <p:cNvSpPr/>
            <p:nvPr/>
          </p:nvSpPr>
          <p:spPr>
            <a:xfrm>
              <a:off x="2335"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开发部</a:t>
              </a:r>
            </a:p>
          </p:txBody>
        </p:sp>
        <p:sp>
          <p:nvSpPr>
            <p:cNvPr id="10322" name="矩形 10321"/>
            <p:cNvSpPr/>
            <p:nvPr/>
          </p:nvSpPr>
          <p:spPr>
            <a:xfrm>
              <a:off x="912" y="1728"/>
              <a:ext cx="144"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工装事业开发部</a:t>
              </a:r>
            </a:p>
          </p:txBody>
        </p:sp>
        <p:sp>
          <p:nvSpPr>
            <p:cNvPr id="10323" name="矩形 10322"/>
            <p:cNvSpPr/>
            <p:nvPr/>
          </p:nvSpPr>
          <p:spPr>
            <a:xfrm>
              <a:off x="816"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建设监理公司</a:t>
              </a:r>
            </a:p>
          </p:txBody>
        </p:sp>
        <p:sp>
          <p:nvSpPr>
            <p:cNvPr id="10324" name="矩形 10323"/>
            <p:cNvSpPr/>
            <p:nvPr/>
          </p:nvSpPr>
          <p:spPr>
            <a:xfrm>
              <a:off x="1056"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能源公司</a:t>
              </a:r>
            </a:p>
          </p:txBody>
        </p:sp>
        <p:sp>
          <p:nvSpPr>
            <p:cNvPr id="10325" name="矩形 10324"/>
            <p:cNvSpPr/>
            <p:nvPr/>
          </p:nvSpPr>
          <p:spPr>
            <a:xfrm>
              <a:off x="1296"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运输公司</a:t>
              </a:r>
            </a:p>
          </p:txBody>
        </p:sp>
        <p:sp>
          <p:nvSpPr>
            <p:cNvPr id="10326" name="矩形 10325"/>
            <p:cNvSpPr/>
            <p:nvPr/>
          </p:nvSpPr>
          <p:spPr>
            <a:xfrm>
              <a:off x="1536"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广告艺术公司</a:t>
              </a:r>
            </a:p>
          </p:txBody>
        </p:sp>
        <p:sp>
          <p:nvSpPr>
            <p:cNvPr id="10327" name="矩形 10326"/>
            <p:cNvSpPr/>
            <p:nvPr/>
          </p:nvSpPr>
          <p:spPr>
            <a:xfrm>
              <a:off x="1776"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技术公司</a:t>
              </a:r>
            </a:p>
          </p:txBody>
        </p:sp>
        <p:sp>
          <p:nvSpPr>
            <p:cNvPr id="10328" name="矩形 10327"/>
            <p:cNvSpPr/>
            <p:nvPr/>
          </p:nvSpPr>
          <p:spPr>
            <a:xfrm>
              <a:off x="2016"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销售公司</a:t>
              </a:r>
            </a:p>
          </p:txBody>
        </p:sp>
        <p:sp>
          <p:nvSpPr>
            <p:cNvPr id="10329" name="矩形 10328"/>
            <p:cNvSpPr/>
            <p:nvPr/>
          </p:nvSpPr>
          <p:spPr>
            <a:xfrm>
              <a:off x="2256"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进出口公司</a:t>
              </a:r>
            </a:p>
          </p:txBody>
        </p:sp>
        <p:sp>
          <p:nvSpPr>
            <p:cNvPr id="10330" name="矩形 10329"/>
            <p:cNvSpPr/>
            <p:nvPr/>
          </p:nvSpPr>
          <p:spPr>
            <a:xfrm>
              <a:off x="2496" y="1728"/>
              <a:ext cx="144"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洗衣机事业本部</a:t>
              </a:r>
            </a:p>
          </p:txBody>
        </p:sp>
        <p:sp>
          <p:nvSpPr>
            <p:cNvPr id="10331" name="直接连接符 10330"/>
            <p:cNvSpPr/>
            <p:nvPr/>
          </p:nvSpPr>
          <p:spPr>
            <a:xfrm flipH="1">
              <a:off x="2544" y="2352"/>
              <a:ext cx="0" cy="864"/>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32" name="直接连接符 10331"/>
            <p:cNvSpPr/>
            <p:nvPr/>
          </p:nvSpPr>
          <p:spPr>
            <a:xfrm flipH="1">
              <a:off x="864"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33" name="直接连接符 10332"/>
            <p:cNvSpPr/>
            <p:nvPr/>
          </p:nvSpPr>
          <p:spPr>
            <a:xfrm flipH="1">
              <a:off x="1056"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34" name="直接连接符 10333"/>
            <p:cNvSpPr/>
            <p:nvPr/>
          </p:nvSpPr>
          <p:spPr>
            <a:xfrm flipH="1">
              <a:off x="1200"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35" name="直接连接符 10334"/>
            <p:cNvSpPr/>
            <p:nvPr/>
          </p:nvSpPr>
          <p:spPr>
            <a:xfrm flipH="1">
              <a:off x="1392"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36" name="直接连接符 10335"/>
            <p:cNvSpPr/>
            <p:nvPr/>
          </p:nvSpPr>
          <p:spPr>
            <a:xfrm flipH="1">
              <a:off x="1536"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37" name="直接连接符 10336"/>
            <p:cNvSpPr/>
            <p:nvPr/>
          </p:nvSpPr>
          <p:spPr>
            <a:xfrm flipH="1">
              <a:off x="1728"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38" name="直接连接符 10337"/>
            <p:cNvSpPr/>
            <p:nvPr/>
          </p:nvSpPr>
          <p:spPr>
            <a:xfrm flipH="1">
              <a:off x="1872"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39" name="直接连接符 10338"/>
            <p:cNvSpPr/>
            <p:nvPr/>
          </p:nvSpPr>
          <p:spPr>
            <a:xfrm flipH="1">
              <a:off x="2064"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40" name="直接连接符 10339"/>
            <p:cNvSpPr/>
            <p:nvPr/>
          </p:nvSpPr>
          <p:spPr>
            <a:xfrm flipH="1">
              <a:off x="2208"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41" name="直接连接符 10340"/>
            <p:cNvSpPr/>
            <p:nvPr/>
          </p:nvSpPr>
          <p:spPr>
            <a:xfrm flipH="1">
              <a:off x="2400"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42" name="直接连接符 10341"/>
            <p:cNvSpPr/>
            <p:nvPr/>
          </p:nvSpPr>
          <p:spPr>
            <a:xfrm>
              <a:off x="864" y="2544"/>
              <a:ext cx="336"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43" name="直接连接符 10342"/>
            <p:cNvSpPr/>
            <p:nvPr/>
          </p:nvSpPr>
          <p:spPr>
            <a:xfrm>
              <a:off x="1392" y="2544"/>
              <a:ext cx="336"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44" name="直接连接符 10343"/>
            <p:cNvSpPr/>
            <p:nvPr/>
          </p:nvSpPr>
          <p:spPr>
            <a:xfrm>
              <a:off x="1872" y="2544"/>
              <a:ext cx="336"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45" name="矩形 10344"/>
            <p:cNvSpPr/>
            <p:nvPr/>
          </p:nvSpPr>
          <p:spPr>
            <a:xfrm>
              <a:off x="1968"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综合部</a:t>
              </a:r>
            </a:p>
          </p:txBody>
        </p:sp>
        <p:sp>
          <p:nvSpPr>
            <p:cNvPr id="10346" name="矩形 10345"/>
            <p:cNvSpPr/>
            <p:nvPr/>
          </p:nvSpPr>
          <p:spPr>
            <a:xfrm>
              <a:off x="2767"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财务部</a:t>
              </a:r>
            </a:p>
          </p:txBody>
        </p:sp>
        <p:sp>
          <p:nvSpPr>
            <p:cNvPr id="10347" name="直接连接符 10346"/>
            <p:cNvSpPr/>
            <p:nvPr/>
          </p:nvSpPr>
          <p:spPr>
            <a:xfrm flipH="1">
              <a:off x="2640"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48" name="直接连接符 10347"/>
            <p:cNvSpPr/>
            <p:nvPr/>
          </p:nvSpPr>
          <p:spPr>
            <a:xfrm flipH="1">
              <a:off x="2832"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49" name="直接连接符 10348"/>
            <p:cNvSpPr/>
            <p:nvPr/>
          </p:nvSpPr>
          <p:spPr>
            <a:xfrm>
              <a:off x="2400" y="2544"/>
              <a:ext cx="432"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50" name="矩形 10349"/>
            <p:cNvSpPr/>
            <p:nvPr/>
          </p:nvSpPr>
          <p:spPr>
            <a:xfrm>
              <a:off x="3072"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开发部</a:t>
              </a:r>
            </a:p>
          </p:txBody>
        </p:sp>
        <p:sp>
          <p:nvSpPr>
            <p:cNvPr id="10351" name="矩形 10350"/>
            <p:cNvSpPr/>
            <p:nvPr/>
          </p:nvSpPr>
          <p:spPr>
            <a:xfrm>
              <a:off x="3264"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综合部</a:t>
              </a:r>
            </a:p>
          </p:txBody>
        </p:sp>
        <p:sp>
          <p:nvSpPr>
            <p:cNvPr id="10352" name="矩形 10351"/>
            <p:cNvSpPr/>
            <p:nvPr/>
          </p:nvSpPr>
          <p:spPr>
            <a:xfrm>
              <a:off x="3456"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财务部</a:t>
              </a:r>
            </a:p>
          </p:txBody>
        </p:sp>
        <p:sp>
          <p:nvSpPr>
            <p:cNvPr id="10353" name="直接连接符 10352"/>
            <p:cNvSpPr/>
            <p:nvPr/>
          </p:nvSpPr>
          <p:spPr>
            <a:xfrm flipH="1">
              <a:off x="3120"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54" name="直接连接符 10353"/>
            <p:cNvSpPr/>
            <p:nvPr/>
          </p:nvSpPr>
          <p:spPr>
            <a:xfrm flipH="1">
              <a:off x="3312"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55" name="直接连接符 10354"/>
            <p:cNvSpPr/>
            <p:nvPr/>
          </p:nvSpPr>
          <p:spPr>
            <a:xfrm flipH="1">
              <a:off x="3504"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56" name="直接连接符 10355"/>
            <p:cNvSpPr/>
            <p:nvPr/>
          </p:nvSpPr>
          <p:spPr>
            <a:xfrm>
              <a:off x="3120" y="2544"/>
              <a:ext cx="384"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57" name="矩形 10356"/>
            <p:cNvSpPr/>
            <p:nvPr/>
          </p:nvSpPr>
          <p:spPr>
            <a:xfrm>
              <a:off x="3696"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开发部</a:t>
              </a:r>
            </a:p>
          </p:txBody>
        </p:sp>
        <p:sp>
          <p:nvSpPr>
            <p:cNvPr id="10358" name="矩形 10357"/>
            <p:cNvSpPr/>
            <p:nvPr/>
          </p:nvSpPr>
          <p:spPr>
            <a:xfrm>
              <a:off x="3888"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综合部</a:t>
              </a:r>
            </a:p>
          </p:txBody>
        </p:sp>
        <p:sp>
          <p:nvSpPr>
            <p:cNvPr id="10359" name="矩形 10358"/>
            <p:cNvSpPr/>
            <p:nvPr/>
          </p:nvSpPr>
          <p:spPr>
            <a:xfrm>
              <a:off x="4080"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财务部</a:t>
              </a:r>
            </a:p>
          </p:txBody>
        </p:sp>
        <p:sp>
          <p:nvSpPr>
            <p:cNvPr id="10360" name="直接连接符 10359"/>
            <p:cNvSpPr/>
            <p:nvPr/>
          </p:nvSpPr>
          <p:spPr>
            <a:xfrm flipH="1">
              <a:off x="3744"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61" name="直接连接符 10360"/>
            <p:cNvSpPr/>
            <p:nvPr/>
          </p:nvSpPr>
          <p:spPr>
            <a:xfrm flipH="1">
              <a:off x="3936"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62" name="直接连接符 10361"/>
            <p:cNvSpPr/>
            <p:nvPr/>
          </p:nvSpPr>
          <p:spPr>
            <a:xfrm flipH="1">
              <a:off x="4128"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63" name="直接连接符 10362"/>
            <p:cNvSpPr/>
            <p:nvPr/>
          </p:nvSpPr>
          <p:spPr>
            <a:xfrm>
              <a:off x="3744" y="2544"/>
              <a:ext cx="384"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64" name="矩形 10363"/>
            <p:cNvSpPr/>
            <p:nvPr/>
          </p:nvSpPr>
          <p:spPr>
            <a:xfrm>
              <a:off x="4416"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开发部</a:t>
              </a:r>
            </a:p>
          </p:txBody>
        </p:sp>
        <p:sp>
          <p:nvSpPr>
            <p:cNvPr id="10365" name="矩形 10364"/>
            <p:cNvSpPr/>
            <p:nvPr/>
          </p:nvSpPr>
          <p:spPr>
            <a:xfrm>
              <a:off x="4656"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综合部</a:t>
              </a:r>
            </a:p>
          </p:txBody>
        </p:sp>
        <p:sp>
          <p:nvSpPr>
            <p:cNvPr id="10366" name="矩形 10365"/>
            <p:cNvSpPr/>
            <p:nvPr/>
          </p:nvSpPr>
          <p:spPr>
            <a:xfrm>
              <a:off x="4896" y="2640"/>
              <a:ext cx="113" cy="38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财务部</a:t>
              </a:r>
            </a:p>
          </p:txBody>
        </p:sp>
        <p:sp>
          <p:nvSpPr>
            <p:cNvPr id="10367" name="直接连接符 10366"/>
            <p:cNvSpPr/>
            <p:nvPr/>
          </p:nvSpPr>
          <p:spPr>
            <a:xfrm flipH="1">
              <a:off x="4464"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68" name="直接连接符 10367"/>
            <p:cNvSpPr/>
            <p:nvPr/>
          </p:nvSpPr>
          <p:spPr>
            <a:xfrm flipH="1">
              <a:off x="4704"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69" name="直接连接符 10368"/>
            <p:cNvSpPr/>
            <p:nvPr/>
          </p:nvSpPr>
          <p:spPr>
            <a:xfrm flipH="1">
              <a:off x="4944" y="2544"/>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70" name="直接连接符 10369"/>
            <p:cNvSpPr/>
            <p:nvPr/>
          </p:nvSpPr>
          <p:spPr>
            <a:xfrm>
              <a:off x="4464" y="2544"/>
              <a:ext cx="480"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71" name="直接连接符 10370"/>
            <p:cNvSpPr/>
            <p:nvPr/>
          </p:nvSpPr>
          <p:spPr>
            <a:xfrm flipH="1">
              <a:off x="960" y="2352"/>
              <a:ext cx="0" cy="96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72" name="矩形 10371"/>
            <p:cNvSpPr/>
            <p:nvPr/>
          </p:nvSpPr>
          <p:spPr>
            <a:xfrm>
              <a:off x="1488" y="1728"/>
              <a:ext cx="240"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生物工程事业</a:t>
              </a:r>
            </a:p>
            <a:p>
              <a:pPr algn="ctr"/>
              <a:r>
                <a:rPr lang="zh-CN" altLang="en-US" sz="1000">
                  <a:latin typeface="微软雅黑" panose="020b0503020204020204" pitchFamily="34" charset="-122"/>
                  <a:ea typeface="微软雅黑" panose="020b0503020204020204" pitchFamily="34" charset="-122"/>
                </a:rPr>
                <a:t>发展部</a:t>
              </a:r>
            </a:p>
          </p:txBody>
        </p:sp>
        <p:sp>
          <p:nvSpPr>
            <p:cNvPr id="10373" name="直接连接符 10372"/>
            <p:cNvSpPr/>
            <p:nvPr/>
          </p:nvSpPr>
          <p:spPr>
            <a:xfrm flipH="1">
              <a:off x="1632" y="2352"/>
              <a:ext cx="0" cy="864"/>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74" name="矩形 10373"/>
            <p:cNvSpPr/>
            <p:nvPr/>
          </p:nvSpPr>
          <p:spPr>
            <a:xfrm>
              <a:off x="2064" y="1728"/>
              <a:ext cx="144"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金融事业发展部</a:t>
              </a:r>
            </a:p>
          </p:txBody>
        </p:sp>
        <p:sp>
          <p:nvSpPr>
            <p:cNvPr id="10375" name="直接连接符 10374"/>
            <p:cNvSpPr/>
            <p:nvPr/>
          </p:nvSpPr>
          <p:spPr>
            <a:xfrm flipH="1">
              <a:off x="2112" y="2352"/>
              <a:ext cx="0" cy="864"/>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76" name="矩形 10375"/>
            <p:cNvSpPr/>
            <p:nvPr/>
          </p:nvSpPr>
          <p:spPr>
            <a:xfrm>
              <a:off x="3312" y="1728"/>
              <a:ext cx="144"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空调事业本部</a:t>
              </a:r>
            </a:p>
          </p:txBody>
        </p:sp>
        <p:sp>
          <p:nvSpPr>
            <p:cNvPr id="10377" name="直接连接符 10376"/>
            <p:cNvSpPr/>
            <p:nvPr/>
          </p:nvSpPr>
          <p:spPr>
            <a:xfrm flipH="1">
              <a:off x="3408" y="2352"/>
              <a:ext cx="0" cy="864"/>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78" name="矩形 10377"/>
            <p:cNvSpPr/>
            <p:nvPr/>
          </p:nvSpPr>
          <p:spPr>
            <a:xfrm>
              <a:off x="3936" y="1728"/>
              <a:ext cx="144"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冷柜事业本部</a:t>
              </a:r>
            </a:p>
          </p:txBody>
        </p:sp>
        <p:sp>
          <p:nvSpPr>
            <p:cNvPr id="10379" name="直接连接符 10378"/>
            <p:cNvSpPr/>
            <p:nvPr/>
          </p:nvSpPr>
          <p:spPr>
            <a:xfrm flipH="1">
              <a:off x="4032" y="2352"/>
              <a:ext cx="0" cy="864"/>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80" name="矩形 10379"/>
            <p:cNvSpPr/>
            <p:nvPr/>
          </p:nvSpPr>
          <p:spPr>
            <a:xfrm>
              <a:off x="4560" y="1728"/>
              <a:ext cx="144"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冰箱事业本部</a:t>
              </a:r>
            </a:p>
          </p:txBody>
        </p:sp>
        <p:sp>
          <p:nvSpPr>
            <p:cNvPr id="10381" name="直接连接符 10380"/>
            <p:cNvSpPr/>
            <p:nvPr/>
          </p:nvSpPr>
          <p:spPr>
            <a:xfrm flipH="1">
              <a:off x="4608" y="2352"/>
              <a:ext cx="0" cy="864"/>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82" name="矩形 10381"/>
            <p:cNvSpPr/>
            <p:nvPr/>
          </p:nvSpPr>
          <p:spPr>
            <a:xfrm>
              <a:off x="3168"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总裁办</a:t>
              </a:r>
            </a:p>
          </p:txBody>
        </p:sp>
        <p:sp>
          <p:nvSpPr>
            <p:cNvPr id="10383" name="矩形 10382"/>
            <p:cNvSpPr/>
            <p:nvPr/>
          </p:nvSpPr>
          <p:spPr>
            <a:xfrm>
              <a:off x="3408"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企业文化中心</a:t>
              </a:r>
            </a:p>
          </p:txBody>
        </p:sp>
        <p:sp>
          <p:nvSpPr>
            <p:cNvPr id="10384" name="矩形 10383"/>
            <p:cNvSpPr/>
            <p:nvPr/>
          </p:nvSpPr>
          <p:spPr>
            <a:xfrm>
              <a:off x="3648"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咨询认证中心</a:t>
              </a:r>
            </a:p>
          </p:txBody>
        </p:sp>
        <p:sp>
          <p:nvSpPr>
            <p:cNvPr id="10385" name="矩形 10384"/>
            <p:cNvSpPr/>
            <p:nvPr/>
          </p:nvSpPr>
          <p:spPr>
            <a:xfrm>
              <a:off x="3888"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资产管理中心</a:t>
              </a:r>
            </a:p>
          </p:txBody>
        </p:sp>
        <p:sp>
          <p:nvSpPr>
            <p:cNvPr id="10386" name="矩形 10385"/>
            <p:cNvSpPr/>
            <p:nvPr/>
          </p:nvSpPr>
          <p:spPr>
            <a:xfrm>
              <a:off x="4128"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资金调度中心</a:t>
              </a:r>
            </a:p>
          </p:txBody>
        </p:sp>
        <p:sp>
          <p:nvSpPr>
            <p:cNvPr id="10387" name="矩形 10386"/>
            <p:cNvSpPr/>
            <p:nvPr/>
          </p:nvSpPr>
          <p:spPr>
            <a:xfrm>
              <a:off x="4368" y="816"/>
              <a:ext cx="192" cy="624"/>
            </a:xfrm>
            <a:prstGeom prst="rect">
              <a:avLst/>
            </a:prstGeom>
            <a:solidFill>
              <a:srgbClr val="FFFFFF"/>
            </a:solidFill>
            <a:ln>
              <a:solidFill>
                <a:srgbClr val="000000"/>
              </a:solidFill>
            </a:ln>
          </p:spPr>
          <p:txBody>
            <a:bodyPr vert="eaVert"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000">
                  <a:latin typeface="微软雅黑" panose="020b0503020204020204" pitchFamily="34" charset="-122"/>
                  <a:ea typeface="微软雅黑" panose="020b0503020204020204" pitchFamily="34" charset="-122"/>
                </a:rPr>
                <a:t>规划发展中心</a:t>
              </a:r>
            </a:p>
          </p:txBody>
        </p:sp>
        <p:sp>
          <p:nvSpPr>
            <p:cNvPr id="10388" name="直接连接符 10387"/>
            <p:cNvSpPr/>
            <p:nvPr/>
          </p:nvSpPr>
          <p:spPr>
            <a:xfrm flipH="1">
              <a:off x="960" y="1632"/>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89" name="直接连接符 10388"/>
            <p:cNvSpPr/>
            <p:nvPr/>
          </p:nvSpPr>
          <p:spPr>
            <a:xfrm flipH="1">
              <a:off x="1584" y="1632"/>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0" name="直接连接符 10389"/>
            <p:cNvSpPr/>
            <p:nvPr/>
          </p:nvSpPr>
          <p:spPr>
            <a:xfrm flipH="1">
              <a:off x="2112" y="1632"/>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1" name="直接连接符 10390"/>
            <p:cNvSpPr/>
            <p:nvPr/>
          </p:nvSpPr>
          <p:spPr>
            <a:xfrm flipH="1">
              <a:off x="2544" y="1632"/>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2" name="直接连接符 10391"/>
            <p:cNvSpPr/>
            <p:nvPr/>
          </p:nvSpPr>
          <p:spPr>
            <a:xfrm flipH="1">
              <a:off x="3360" y="1632"/>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3" name="直接连接符 10392"/>
            <p:cNvSpPr/>
            <p:nvPr/>
          </p:nvSpPr>
          <p:spPr>
            <a:xfrm flipH="1">
              <a:off x="3984" y="1632"/>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4" name="直接连接符 10393"/>
            <p:cNvSpPr/>
            <p:nvPr/>
          </p:nvSpPr>
          <p:spPr>
            <a:xfrm flipH="1">
              <a:off x="4608" y="1632"/>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5" name="直接连接符 10394"/>
            <p:cNvSpPr/>
            <p:nvPr/>
          </p:nvSpPr>
          <p:spPr>
            <a:xfrm>
              <a:off x="960" y="1632"/>
              <a:ext cx="3648"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6" name="直接连接符 10395"/>
            <p:cNvSpPr/>
            <p:nvPr/>
          </p:nvSpPr>
          <p:spPr>
            <a:xfrm flipH="1">
              <a:off x="2640" y="528"/>
              <a:ext cx="0" cy="1104"/>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7" name="直接连接符 10396"/>
            <p:cNvSpPr/>
            <p:nvPr/>
          </p:nvSpPr>
          <p:spPr>
            <a:xfrm flipH="1">
              <a:off x="1152"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8" name="直接连接符 10397"/>
            <p:cNvSpPr/>
            <p:nvPr/>
          </p:nvSpPr>
          <p:spPr>
            <a:xfrm flipH="1">
              <a:off x="912"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399" name="直接连接符 10398"/>
            <p:cNvSpPr/>
            <p:nvPr/>
          </p:nvSpPr>
          <p:spPr>
            <a:xfrm flipH="1">
              <a:off x="1392"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0" name="直接连接符 10399"/>
            <p:cNvSpPr/>
            <p:nvPr/>
          </p:nvSpPr>
          <p:spPr>
            <a:xfrm flipH="1">
              <a:off x="1632"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1" name="直接连接符 10400"/>
            <p:cNvSpPr/>
            <p:nvPr/>
          </p:nvSpPr>
          <p:spPr>
            <a:xfrm flipH="1">
              <a:off x="1872"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2" name="直接连接符 10401"/>
            <p:cNvSpPr/>
            <p:nvPr/>
          </p:nvSpPr>
          <p:spPr>
            <a:xfrm flipH="1">
              <a:off x="2112"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3" name="直接连接符 10402"/>
            <p:cNvSpPr/>
            <p:nvPr/>
          </p:nvSpPr>
          <p:spPr>
            <a:xfrm flipH="1">
              <a:off x="2352"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4" name="直接连接符 10403"/>
            <p:cNvSpPr/>
            <p:nvPr/>
          </p:nvSpPr>
          <p:spPr>
            <a:xfrm flipH="1">
              <a:off x="3264"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5" name="直接连接符 10404"/>
            <p:cNvSpPr/>
            <p:nvPr/>
          </p:nvSpPr>
          <p:spPr>
            <a:xfrm flipH="1">
              <a:off x="3504"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6" name="直接连接符 10405"/>
            <p:cNvSpPr/>
            <p:nvPr/>
          </p:nvSpPr>
          <p:spPr>
            <a:xfrm flipH="1">
              <a:off x="3744"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7" name="直接连接符 10406"/>
            <p:cNvSpPr/>
            <p:nvPr/>
          </p:nvSpPr>
          <p:spPr>
            <a:xfrm flipH="1">
              <a:off x="3984"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8" name="直接连接符 10407"/>
            <p:cNvSpPr/>
            <p:nvPr/>
          </p:nvSpPr>
          <p:spPr>
            <a:xfrm flipH="1">
              <a:off x="4224"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09" name="直接连接符 10408"/>
            <p:cNvSpPr/>
            <p:nvPr/>
          </p:nvSpPr>
          <p:spPr>
            <a:xfrm flipH="1">
              <a:off x="4464" y="720"/>
              <a:ext cx="0" cy="96"/>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sp>
          <p:nvSpPr>
            <p:cNvPr id="10410" name="直接连接符 10409"/>
            <p:cNvSpPr/>
            <p:nvPr/>
          </p:nvSpPr>
          <p:spPr>
            <a:xfrm>
              <a:off x="912" y="720"/>
              <a:ext cx="3552" cy="0"/>
            </a:xfrm>
            <a:prstGeom prst="line">
              <a:avLst/>
            </a:prstGeom>
            <a:noFill/>
            <a:ln>
              <a:solidFill>
                <a:srgbClr val="000000"/>
              </a:solidFill>
            </a:ln>
          </p:spPr>
          <p:txBody>
            <a:bodyPr wrap="none"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ea typeface="微软雅黑" panose="020b0503020204020204" pitchFamily="34" charset="-122"/>
              </a:endParaRPr>
            </a:p>
          </p:txBody>
        </p:sp>
      </p:grpSp>
      <p:sp>
        <p:nvSpPr>
          <p:cNvPr id="171" name="矩形 170"/>
          <p:cNvSpPr/>
          <p:nvPr/>
        </p:nvSpPr>
        <p:spPr>
          <a:xfrm>
            <a:off x="1781593" y="148570"/>
            <a:ext cx="4472699"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4.1.3.</a:t>
            </a:r>
            <a:r>
              <a:rPr lang="zh-CN" altLang="en-US" sz="2000" b="1">
                <a:solidFill>
                  <a:srgbClr val="C00000"/>
                </a:solidFill>
                <a:latin typeface="微软雅黑" panose="020b0503020204020204" pitchFamily="34" charset="-122"/>
                <a:ea typeface="微软雅黑" panose="020b0503020204020204" pitchFamily="34" charset="-122"/>
              </a:rPr>
              <a:t>海尔集团的组织架构（改革前）</a:t>
            </a:r>
          </a:p>
        </p:txBody>
      </p:sp>
    </p:spTree>
    <p:extLst>
      <p:ext uri="{BB962C8B-B14F-4D97-AF65-F5344CB8AC3E}">
        <p14:creationId xmlns:p14="http://schemas.microsoft.com/office/powerpoint/2010/main" val="763877956"/>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20" name="五边形 9219"/>
          <p:cNvSpPr/>
          <p:nvPr/>
        </p:nvSpPr>
        <p:spPr>
          <a:xfrm>
            <a:off x="2399233" y="1628800"/>
            <a:ext cx="1905000" cy="3429000"/>
          </a:xfrm>
          <a:prstGeom prst="homePlate">
            <a:avLst>
              <a:gd name="adj" fmla="val 15231"/>
            </a:avLst>
          </a:prstGeom>
          <a:solidFill>
            <a:schemeClr val="accent1">
              <a:lumMod val="75000"/>
            </a:schemeClr>
          </a:solidFill>
        </p:spPr>
        <p:style>
          <a:lnRef idx="0">
            <a:schemeClr val="accent1"/>
          </a:lnRef>
          <a:fillRef idx="3">
            <a:schemeClr val="accent1"/>
          </a:fillRef>
          <a:effectRef idx="3">
            <a:schemeClr val="accent1"/>
          </a:effectRef>
          <a:fontRef idx="minor">
            <a:schemeClr val="lt1"/>
          </a:fontRef>
        </p:style>
        <p:txBody>
          <a:bodyPr wrap="none"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21" name="五边形 9220"/>
          <p:cNvSpPr/>
          <p:nvPr/>
        </p:nvSpPr>
        <p:spPr>
          <a:xfrm>
            <a:off x="4559821" y="1628800"/>
            <a:ext cx="1905000" cy="3429000"/>
          </a:xfrm>
          <a:prstGeom prst="homePlate">
            <a:avLst>
              <a:gd name="adj" fmla="val 15231"/>
            </a:avLst>
          </a:prstGeom>
          <a:solidFill>
            <a:schemeClr val="accent2">
              <a:lumMod val="75000"/>
            </a:schemeClr>
          </a:solidFill>
        </p:spPr>
        <p:style>
          <a:lnRef idx="0">
            <a:schemeClr val="accent2"/>
          </a:lnRef>
          <a:fillRef idx="3">
            <a:schemeClr val="accent2"/>
          </a:fillRef>
          <a:effectRef idx="3">
            <a:schemeClr val="accent2"/>
          </a:effectRef>
          <a:fontRef idx="minor">
            <a:schemeClr val="lt1"/>
          </a:fontRef>
        </p:style>
        <p:txBody>
          <a:bodyPr wrap="none"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22" name="矩形 9221"/>
          <p:cNvSpPr/>
          <p:nvPr/>
        </p:nvSpPr>
        <p:spPr>
          <a:xfrm>
            <a:off x="6720408" y="1628800"/>
            <a:ext cx="3048000" cy="3429000"/>
          </a:xfrm>
          <a:prstGeom prst="rect">
            <a:avLst/>
          </a:prstGeom>
          <a:solidFill>
            <a:schemeClr val="accent4">
              <a:lumMod val="75000"/>
            </a:schemeClr>
          </a:solidFill>
        </p:spPr>
        <p:style>
          <a:lnRef idx="0">
            <a:schemeClr val="accent4"/>
          </a:lnRef>
          <a:fillRef idx="3">
            <a:schemeClr val="accent4"/>
          </a:fillRef>
          <a:effectRef idx="3">
            <a:schemeClr val="accent4"/>
          </a:effectRef>
          <a:fontRef idx="minor">
            <a:schemeClr val="lt1"/>
          </a:fontRef>
        </p:style>
        <p:txBody>
          <a:bodyPr wrap="none" anchor="ctr"/>
          <a:lstStyle>
            <a:defPPr>
              <a:defRPr lang="zh-CN"/>
            </a:defPPr>
            <a:lvl1pPr marL="0" algn="l" defTabSz="914400" rtl="0" eaLnBrk="1" latinLnBrk="0" hangingPunct="1">
              <a:defRPr sz="1800" kern="1200">
                <a:solidFill>
                  <a:srgbClr val="FFFFFF"/>
                </a:solidFill>
                <a:latin typeface="Verdana"/>
                <a:ea typeface="+mn-ea"/>
                <a:cs typeface="+mn-cs"/>
              </a:defRPr>
            </a:lvl1pPr>
            <a:lvl2pPr marL="457200" algn="l" defTabSz="914400" rtl="0" eaLnBrk="1" latinLnBrk="0" hangingPunct="1">
              <a:defRPr sz="1800" kern="1200">
                <a:solidFill>
                  <a:srgbClr val="FFFFFF"/>
                </a:solidFill>
                <a:latin typeface="Verdana"/>
                <a:ea typeface="+mn-ea"/>
                <a:cs typeface="+mn-cs"/>
              </a:defRPr>
            </a:lvl2pPr>
            <a:lvl3pPr marL="914400" algn="l" defTabSz="914400" rtl="0" eaLnBrk="1" latinLnBrk="0" hangingPunct="1">
              <a:defRPr sz="1800" kern="1200">
                <a:solidFill>
                  <a:srgbClr val="FFFFFF"/>
                </a:solidFill>
                <a:latin typeface="Verdana"/>
                <a:ea typeface="+mn-ea"/>
                <a:cs typeface="+mn-cs"/>
              </a:defRPr>
            </a:lvl3pPr>
            <a:lvl4pPr marL="1371600" algn="l" defTabSz="914400" rtl="0" eaLnBrk="1" latinLnBrk="0" hangingPunct="1">
              <a:defRPr sz="1800" kern="1200">
                <a:solidFill>
                  <a:srgbClr val="FFFFFF"/>
                </a:solidFill>
                <a:latin typeface="Verdana"/>
                <a:ea typeface="+mn-ea"/>
                <a:cs typeface="+mn-cs"/>
              </a:defRPr>
            </a:lvl4pPr>
            <a:lvl5pPr marL="1828800" algn="l" defTabSz="914400" rtl="0" eaLnBrk="1" latinLnBrk="0" hangingPunct="1">
              <a:defRPr sz="1800" kern="1200">
                <a:solidFill>
                  <a:srgbClr val="FFFFFF"/>
                </a:solidFill>
                <a:latin typeface="Verdana"/>
                <a:ea typeface="+mn-ea"/>
                <a:cs typeface="+mn-cs"/>
              </a:defRPr>
            </a:lvl5pPr>
            <a:lvl6pPr marL="2286000" algn="l" defTabSz="914400" rtl="0" eaLnBrk="1" latinLnBrk="0" hangingPunct="1">
              <a:defRPr sz="1800" kern="1200">
                <a:solidFill>
                  <a:srgbClr val="FFFFFF"/>
                </a:solidFill>
                <a:latin typeface="Verdana"/>
                <a:ea typeface="+mn-ea"/>
                <a:cs typeface="+mn-cs"/>
              </a:defRPr>
            </a:lvl6pPr>
            <a:lvl7pPr marL="2743200" algn="l" defTabSz="914400" rtl="0" eaLnBrk="1" latinLnBrk="0" hangingPunct="1">
              <a:defRPr sz="1800" kern="1200">
                <a:solidFill>
                  <a:srgbClr val="FFFFFF"/>
                </a:solidFill>
                <a:latin typeface="Verdana"/>
                <a:ea typeface="+mn-ea"/>
                <a:cs typeface="+mn-cs"/>
              </a:defRPr>
            </a:lvl7pPr>
            <a:lvl8pPr marL="3200400" algn="l" defTabSz="914400" rtl="0" eaLnBrk="1" latinLnBrk="0" hangingPunct="1">
              <a:defRPr sz="1800" kern="1200">
                <a:solidFill>
                  <a:srgbClr val="FFFFFF"/>
                </a:solidFill>
                <a:latin typeface="Verdana"/>
                <a:ea typeface="+mn-ea"/>
                <a:cs typeface="+mn-cs"/>
              </a:defRPr>
            </a:lvl8pPr>
            <a:lvl9pPr marL="3657600" algn="l" defTabSz="914400" rtl="0" eaLnBrk="1" latinLnBrk="0" hangingPunct="1">
              <a:defRPr sz="1800" kern="1200">
                <a:solidFill>
                  <a:srgbClr val="FFFFFF"/>
                </a:solidFill>
                <a:latin typeface="Verdana"/>
                <a:ea typeface="+mn-ea"/>
                <a:cs typeface="+mn-cs"/>
              </a:defRPr>
            </a:lvl9p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23" name="文本框 9222"/>
          <p:cNvSpPr txBox="1"/>
          <p:nvPr/>
        </p:nvSpPr>
        <p:spPr>
          <a:xfrm>
            <a:off x="2399159" y="2132807"/>
            <a:ext cx="1784350" cy="3000821"/>
          </a:xfrm>
          <a:prstGeom prst="rect">
            <a:avLst/>
          </a:prstGeom>
          <a:no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Wingdings" panose="05000000000000000000" pitchFamily="2" charset="2"/>
              <a:buChar char="Ø"/>
            </a:pPr>
            <a:r>
              <a:rPr lang="zh-CN" altLang="en-US" sz="1400">
                <a:solidFill>
                  <a:schemeClr val="bg1"/>
                </a:solidFill>
                <a:latin typeface="微软雅黑" panose="020b0503020204020204" pitchFamily="34" charset="-122"/>
                <a:ea typeface="微软雅黑" panose="020b0503020204020204" pitchFamily="34" charset="-122"/>
              </a:rPr>
              <a:t>企业内部官僚主义作风</a:t>
            </a:r>
          </a:p>
          <a:p>
            <a:pPr marL="285750" indent="-285750">
              <a:lnSpc>
                <a:spcPct val="150000"/>
              </a:lnSpc>
              <a:buFont typeface="Wingdings" panose="05000000000000000000" pitchFamily="2" charset="2"/>
              <a:buChar char="Ø"/>
            </a:pPr>
            <a:r>
              <a:rPr lang="zh-CN" altLang="en-US" sz="1400">
                <a:solidFill>
                  <a:schemeClr val="bg1"/>
                </a:solidFill>
                <a:latin typeface="微软雅黑" panose="020b0503020204020204" pitchFamily="34" charset="-122"/>
                <a:ea typeface="微软雅黑" panose="020b0503020204020204" pitchFamily="34" charset="-122"/>
              </a:rPr>
              <a:t>对外部市场反应日益迟缓</a:t>
            </a:r>
          </a:p>
          <a:p>
            <a:pPr marL="285750" indent="-285750">
              <a:lnSpc>
                <a:spcPct val="150000"/>
              </a:lnSpc>
              <a:buFont typeface="Wingdings" panose="05000000000000000000" pitchFamily="2" charset="2"/>
              <a:buChar char="Ø"/>
            </a:pPr>
            <a:r>
              <a:rPr lang="zh-CN" altLang="en-US" sz="1400">
                <a:solidFill>
                  <a:schemeClr val="bg1"/>
                </a:solidFill>
                <a:latin typeface="微软雅黑" panose="020b0503020204020204" pitchFamily="34" charset="-122"/>
                <a:ea typeface="微软雅黑" panose="020b0503020204020204" pitchFamily="34" charset="-122"/>
              </a:rPr>
              <a:t>内部销售/采购渠道混乱</a:t>
            </a:r>
          </a:p>
          <a:p>
            <a:pPr marL="285750" indent="-285750">
              <a:lnSpc>
                <a:spcPct val="150000"/>
              </a:lnSpc>
              <a:buFont typeface="Wingdings" panose="05000000000000000000" pitchFamily="2" charset="2"/>
              <a:buChar char="Ø"/>
            </a:pPr>
            <a:r>
              <a:rPr lang="zh-CN" altLang="en-US" sz="1400">
                <a:solidFill>
                  <a:schemeClr val="bg1"/>
                </a:solidFill>
                <a:latin typeface="微软雅黑" panose="020b0503020204020204" pitchFamily="34" charset="-122"/>
                <a:ea typeface="微软雅黑" panose="020b0503020204020204" pitchFamily="34" charset="-122"/>
              </a:rPr>
              <a:t>不利于企业迅速扩张</a:t>
            </a:r>
          </a:p>
          <a:p>
            <a:pPr marL="285750" indent="-285750">
              <a:lnSpc>
                <a:spcPct val="150000"/>
              </a:lnSpc>
              <a:buFont typeface="Wingdings" panose="05000000000000000000" pitchFamily="2" charset="2"/>
              <a:buChar char="Ø"/>
            </a:pPr>
            <a:r>
              <a:rPr lang="zh-CN" altLang="en-US" sz="1400">
                <a:solidFill>
                  <a:schemeClr val="bg1"/>
                </a:solidFill>
                <a:latin typeface="微软雅黑" panose="020b0503020204020204" pitchFamily="34" charset="-122"/>
                <a:ea typeface="微软雅黑" panose="020b0503020204020204" pitchFamily="34" charset="-122"/>
              </a:rPr>
              <a:t>外部竞争压力</a:t>
            </a:r>
          </a:p>
        </p:txBody>
      </p:sp>
      <p:sp>
        <p:nvSpPr>
          <p:cNvPr id="9224" name="文本框 9223"/>
          <p:cNvSpPr txBox="1"/>
          <p:nvPr/>
        </p:nvSpPr>
        <p:spPr>
          <a:xfrm>
            <a:off x="4559821" y="2132806"/>
            <a:ext cx="1727770" cy="2677656"/>
          </a:xfrm>
          <a:prstGeom prst="rect">
            <a:avLst/>
          </a:prstGeom>
          <a:noFill/>
          <a:ln>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Wingdings" panose="05000000000000000000" pitchFamily="2" charset="2"/>
              <a:buChar char="Ø"/>
            </a:pPr>
            <a:r>
              <a:rPr lang="zh-CN" altLang="en-US" sz="1400">
                <a:solidFill>
                  <a:schemeClr val="bg1"/>
                </a:solidFill>
                <a:latin typeface="微软雅黑" panose="020b0503020204020204" pitchFamily="34" charset="-122"/>
                <a:ea typeface="微软雅黑" panose="020b0503020204020204" pitchFamily="34" charset="-122"/>
              </a:rPr>
              <a:t>创造激励创新的氛围</a:t>
            </a:r>
          </a:p>
          <a:p>
            <a:pPr marL="285750" indent="-285750">
              <a:lnSpc>
                <a:spcPct val="150000"/>
              </a:lnSpc>
              <a:buFont typeface="Wingdings" panose="05000000000000000000" pitchFamily="2" charset="2"/>
              <a:buChar char="Ø"/>
            </a:pPr>
            <a:r>
              <a:rPr lang="zh-CN" altLang="en-US" sz="1400">
                <a:solidFill>
                  <a:schemeClr val="bg1"/>
                </a:solidFill>
                <a:latin typeface="微软雅黑" panose="020b0503020204020204" pitchFamily="34" charset="-122"/>
                <a:ea typeface="微软雅黑" panose="020b0503020204020204" pitchFamily="34" charset="-122"/>
              </a:rPr>
              <a:t>强化顾客导向和市场反馈</a:t>
            </a:r>
          </a:p>
          <a:p>
            <a:pPr marL="285750" indent="-285750">
              <a:lnSpc>
                <a:spcPct val="150000"/>
              </a:lnSpc>
              <a:buFont typeface="Wingdings" panose="05000000000000000000" pitchFamily="2" charset="2"/>
              <a:buChar char="Ø"/>
            </a:pPr>
            <a:r>
              <a:rPr lang="zh-CN" altLang="en-US" sz="1400">
                <a:solidFill>
                  <a:schemeClr val="bg1"/>
                </a:solidFill>
                <a:latin typeface="微软雅黑" panose="020b0503020204020204" pitchFamily="34" charset="-122"/>
                <a:ea typeface="微软雅黑" panose="020b0503020204020204" pitchFamily="34" charset="-122"/>
              </a:rPr>
              <a:t>取消不必要和重复的活动</a:t>
            </a:r>
          </a:p>
          <a:p>
            <a:pPr marL="285750" indent="-285750">
              <a:lnSpc>
                <a:spcPct val="150000"/>
              </a:lnSpc>
              <a:buFont typeface="Wingdings" panose="05000000000000000000" pitchFamily="2" charset="2"/>
              <a:buChar char="Ø"/>
            </a:pPr>
            <a:r>
              <a:rPr lang="zh-CN" altLang="en-US" sz="1400">
                <a:solidFill>
                  <a:schemeClr val="bg1"/>
                </a:solidFill>
                <a:latin typeface="微软雅黑" panose="020b0503020204020204" pitchFamily="34" charset="-122"/>
                <a:ea typeface="微软雅黑" panose="020b0503020204020204" pitchFamily="34" charset="-122"/>
              </a:rPr>
              <a:t>加强弹性和灵活性</a:t>
            </a:r>
          </a:p>
        </p:txBody>
      </p:sp>
      <p:sp>
        <p:nvSpPr>
          <p:cNvPr id="9225" name="文本框 9224"/>
          <p:cNvSpPr txBox="1"/>
          <p:nvPr/>
        </p:nvSpPr>
        <p:spPr>
          <a:xfrm>
            <a:off x="6720408" y="2132807"/>
            <a:ext cx="3048000" cy="2354491"/>
          </a:xfrm>
          <a:prstGeom prst="rect">
            <a:avLst/>
          </a:prstGeom>
          <a:noFill/>
          <a:ln>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bg1"/>
                </a:solidFill>
                <a:latin typeface="微软雅黑" panose="020b0503020204020204" pitchFamily="34" charset="-122"/>
                <a:ea typeface="微软雅黑" panose="020b0503020204020204" pitchFamily="34" charset="-122"/>
              </a:rPr>
              <a:t>把满足客户需求作为一切工作的起点，逆向组织企业的营销、生产和科研开发活动，以市场价值链创造的方式贯穿整个企业的经营活动，并以此确定相应的报酬激励制度。以流程为导向的方法创造出集团自身的竞争优势，提高企业的活力</a:t>
            </a:r>
          </a:p>
        </p:txBody>
      </p:sp>
      <p:sp>
        <p:nvSpPr>
          <p:cNvPr id="9226" name="文本框 9225"/>
          <p:cNvSpPr txBox="1"/>
          <p:nvPr/>
        </p:nvSpPr>
        <p:spPr>
          <a:xfrm>
            <a:off x="2399233" y="1773262"/>
            <a:ext cx="1676400" cy="336550"/>
          </a:xfrm>
          <a:prstGeom prst="rect">
            <a:avLst/>
          </a:prstGeom>
          <a:noFill/>
          <a:ln>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1600" b="1">
                <a:solidFill>
                  <a:schemeClr val="bg1"/>
                </a:solidFill>
                <a:latin typeface="微软雅黑" panose="020b0503020204020204" pitchFamily="34" charset="-122"/>
                <a:ea typeface="微软雅黑" panose="020b0503020204020204" pitchFamily="34" charset="-122"/>
              </a:rPr>
              <a:t>原有结构问题</a:t>
            </a:r>
          </a:p>
        </p:txBody>
      </p:sp>
      <p:sp>
        <p:nvSpPr>
          <p:cNvPr id="9227" name="文本框 9226"/>
          <p:cNvSpPr txBox="1"/>
          <p:nvPr/>
        </p:nvSpPr>
        <p:spPr>
          <a:xfrm>
            <a:off x="4559821" y="1773262"/>
            <a:ext cx="1371600" cy="336550"/>
          </a:xfrm>
          <a:prstGeom prst="rect">
            <a:avLst/>
          </a:prstGeom>
          <a:noFill/>
          <a:ln>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1600" b="1">
                <a:solidFill>
                  <a:schemeClr val="bg1"/>
                </a:solidFill>
                <a:latin typeface="微软雅黑" panose="020b0503020204020204" pitchFamily="34" charset="-122"/>
                <a:ea typeface="微软雅黑" panose="020b0503020204020204" pitchFamily="34" charset="-122"/>
              </a:rPr>
              <a:t>改革目标</a:t>
            </a:r>
          </a:p>
        </p:txBody>
      </p:sp>
      <p:sp>
        <p:nvSpPr>
          <p:cNvPr id="9228" name="文本框 9227"/>
          <p:cNvSpPr txBox="1"/>
          <p:nvPr/>
        </p:nvSpPr>
        <p:spPr>
          <a:xfrm>
            <a:off x="6720408" y="1773262"/>
            <a:ext cx="2133600" cy="336550"/>
          </a:xfrm>
          <a:prstGeom prst="rect">
            <a:avLst/>
          </a:prstGeom>
          <a:noFill/>
          <a:ln>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1600" b="1">
                <a:solidFill>
                  <a:schemeClr val="bg1"/>
                </a:solidFill>
                <a:latin typeface="微软雅黑" panose="020b0503020204020204" pitchFamily="34" charset="-122"/>
                <a:ea typeface="微软雅黑" panose="020b0503020204020204" pitchFamily="34" charset="-122"/>
              </a:rPr>
              <a:t>设计思路</a:t>
            </a:r>
          </a:p>
        </p:txBody>
      </p:sp>
      <p:sp>
        <p:nvSpPr>
          <p:cNvPr id="13" name="矩形 12"/>
          <p:cNvSpPr/>
          <p:nvPr/>
        </p:nvSpPr>
        <p:spPr>
          <a:xfrm>
            <a:off x="1781592" y="148570"/>
            <a:ext cx="3703258"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4.1.4.</a:t>
            </a:r>
            <a:r>
              <a:rPr lang="zh-CN" altLang="en-US" sz="2000" b="1">
                <a:solidFill>
                  <a:srgbClr val="C00000"/>
                </a:solidFill>
                <a:latin typeface="微软雅黑" panose="020b0503020204020204" pitchFamily="34" charset="-122"/>
                <a:ea typeface="微软雅黑" panose="020b0503020204020204" pitchFamily="34" charset="-122"/>
              </a:rPr>
              <a:t>海尔集团的组织流程改造</a:t>
            </a:r>
          </a:p>
        </p:txBody>
      </p:sp>
    </p:spTree>
    <p:extLst>
      <p:ext uri="{BB962C8B-B14F-4D97-AF65-F5344CB8AC3E}">
        <p14:creationId xmlns:p14="http://schemas.microsoft.com/office/powerpoint/2010/main" val="3354273289"/>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3" name="文本占位符 20482"/>
          <p:cNvSpPr>
            <a:spLocks noGrp="1"/>
          </p:cNvSpPr>
          <p:nvPr>
            <p:ph type="body" idx="1"/>
          </p:nvPr>
        </p:nvSpPr>
        <p:spPr>
          <a:xfrm>
            <a:off x="1991544" y="836712"/>
            <a:ext cx="8208912" cy="5256584"/>
          </a:xfrm>
        </p:spPr>
        <p:txBody>
          <a:bodyPr>
            <a:noAutofit/>
          </a:bodyPr>
          <a:lstStyle/>
          <a:p>
            <a:pPr marL="0" indent="0">
              <a:lnSpc>
                <a:spcPct val="150000"/>
              </a:lnSpc>
              <a:spcBef>
                <a:spcPct val="0"/>
              </a:spcBef>
              <a:buNone/>
            </a:pPr>
            <a:r>
              <a:rPr lang="zh-CN" altLang="en-US" sz="1600" b="1">
                <a:solidFill>
                  <a:srgbClr val="7A003C"/>
                </a:solidFill>
                <a:latin typeface="微软雅黑" panose="020b0503020204020204" pitchFamily="34" charset="-122"/>
                <a:ea typeface="微软雅黑" panose="020b0503020204020204" pitchFamily="34" charset="-122"/>
              </a:rPr>
              <a:t>1、变革的外因与内因</a:t>
            </a:r>
          </a:p>
          <a:p>
            <a:pPr marL="0" indent="0">
              <a:lnSpc>
                <a:spcPct val="150000"/>
              </a:lnSpc>
              <a:spcBef>
                <a:spcPct val="0"/>
              </a:spcBef>
              <a:buNone/>
            </a:pPr>
            <a:r>
              <a:rPr lang="zh-CN" altLang="en-US" sz="1600">
                <a:latin typeface="微软雅黑" panose="020b0503020204020204" pitchFamily="34" charset="-122"/>
                <a:ea typeface="微软雅黑" panose="020b0503020204020204" pitchFamily="34" charset="-122"/>
              </a:rPr>
              <a:t>       （1）正以勃勃雄心进军海外的海尔发现，其公司架构越来越对其走向海外的步伐构成制约。国际上，单一家电产品的竞争已经让位于整体解决方案的竞争，海尔之前为求产品专业化而按照产品品类成立事业部的办法此刻显得有些不合时宜了。海尔需要创新与突破。管理上要创新，提高整体运行效率，整合物流系统，提高员工能力。</a:t>
            </a:r>
          </a:p>
          <a:p>
            <a:pPr marL="0" indent="0">
              <a:lnSpc>
                <a:spcPct val="150000"/>
              </a:lnSpc>
              <a:spcBef>
                <a:spcPct val="0"/>
              </a:spcBef>
              <a:buNone/>
            </a:pPr>
            <a:r>
              <a:rPr lang="zh-CN" altLang="en-US" sz="1600">
                <a:latin typeface="微软雅黑" panose="020b0503020204020204" pitchFamily="34" charset="-122"/>
                <a:ea typeface="微软雅黑" panose="020b0503020204020204" pitchFamily="34" charset="-122"/>
              </a:rPr>
              <a:t>      （2）中国的家电产业正处在一个高速发展期，没有适时的组织结构与支撑，只能使企业的发展速度降下来。组织创新是技术进步的重要组成部分，新技术仅仅提供了生产率的潜力，但技术创新所带来的可能的经济效益只有通过组织创新才能被实现。</a:t>
            </a:r>
            <a:endParaRPr lang="en-US" altLang="zh-CN" sz="1600">
              <a:latin typeface="微软雅黑" panose="020b0503020204020204" pitchFamily="34" charset="-122"/>
              <a:ea typeface="微软雅黑" panose="020b0503020204020204" pitchFamily="34" charset="-122"/>
            </a:endParaRPr>
          </a:p>
          <a:p>
            <a:pPr marL="0" indent="0">
              <a:lnSpc>
                <a:spcPct val="150000"/>
              </a:lnSpc>
              <a:spcBef>
                <a:spcPct val="0"/>
              </a:spcBef>
              <a:buNone/>
            </a:pPr>
            <a:endParaRPr lang="zh-CN" altLang="en-US" sz="1600">
              <a:latin typeface="微软雅黑" panose="020b0503020204020204" pitchFamily="34" charset="-122"/>
              <a:ea typeface="微软雅黑" panose="020b0503020204020204" pitchFamily="34" charset="-122"/>
            </a:endParaRPr>
          </a:p>
          <a:p>
            <a:pPr marL="0" indent="0">
              <a:lnSpc>
                <a:spcPct val="150000"/>
              </a:lnSpc>
              <a:spcBef>
                <a:spcPct val="0"/>
              </a:spcBef>
              <a:buNone/>
            </a:pPr>
            <a:r>
              <a:rPr lang="zh-CN" altLang="en-US" sz="1600" b="1">
                <a:solidFill>
                  <a:srgbClr val="7A003C"/>
                </a:solidFill>
                <a:latin typeface="微软雅黑" panose="020b0503020204020204" pitchFamily="34" charset="-122"/>
                <a:ea typeface="微软雅黑" panose="020b0503020204020204" pitchFamily="34" charset="-122"/>
              </a:rPr>
              <a:t>2、变革的意义</a:t>
            </a:r>
          </a:p>
          <a:p>
            <a:pPr marL="0" indent="0">
              <a:lnSpc>
                <a:spcPct val="150000"/>
              </a:lnSpc>
              <a:spcBef>
                <a:spcPct val="0"/>
              </a:spcBef>
              <a:buNone/>
            </a:pPr>
            <a:r>
              <a:rPr lang="zh-CN" altLang="en-US" sz="1600">
                <a:latin typeface="微软雅黑" panose="020b0503020204020204" pitchFamily="34" charset="-122"/>
                <a:ea typeface="微软雅黑" panose="020b0503020204020204" pitchFamily="34" charset="-122"/>
              </a:rPr>
              <a:t>       现在的竞争是国际化的竞争，海尔不仅要在本土市场与对手竞争，在全球范围内，都有一场又一场硬仗要打，国际化竞争越来越强调‘解决方案’的概念，不是简单地卖出一件产品就完事，而要为客户提供一整套的服务，才能真正赢得客户，海尔这样调整，增强了产品的协同性、降低了内部成本、提高了对外竞争能力。</a:t>
            </a:r>
          </a:p>
        </p:txBody>
      </p:sp>
      <p:sp>
        <p:nvSpPr>
          <p:cNvPr id="4" name="矩形 3"/>
          <p:cNvSpPr/>
          <p:nvPr/>
        </p:nvSpPr>
        <p:spPr>
          <a:xfrm>
            <a:off x="1781592" y="148570"/>
            <a:ext cx="3959738"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4.1.5.</a:t>
            </a:r>
            <a:r>
              <a:rPr lang="zh-CN" altLang="en-US" sz="2000" b="1">
                <a:solidFill>
                  <a:srgbClr val="C00000"/>
                </a:solidFill>
                <a:latin typeface="微软雅黑" panose="020b0503020204020204" pitchFamily="34" charset="-122"/>
                <a:ea typeface="微软雅黑" panose="020b0503020204020204" pitchFamily="34" charset="-122"/>
              </a:rPr>
              <a:t>海尔集团变革的原因与意义</a:t>
            </a:r>
          </a:p>
        </p:txBody>
      </p:sp>
    </p:spTree>
    <p:extLst>
      <p:ext uri="{BB962C8B-B14F-4D97-AF65-F5344CB8AC3E}">
        <p14:creationId xmlns:p14="http://schemas.microsoft.com/office/powerpoint/2010/main" val="1930246492"/>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19536" y="548681"/>
            <a:ext cx="8428582" cy="62807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97" name="标题 16396"/>
          <p:cNvSpPr>
            <a:spLocks noGrp="1"/>
          </p:cNvSpPr>
          <p:nvPr>
            <p:ph type="title" idx="4294967295"/>
          </p:nvPr>
        </p:nvSpPr>
        <p:spPr>
          <a:xfrm>
            <a:off x="2063552" y="850562"/>
            <a:ext cx="2952328" cy="341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rtlCol="0" anchor="ctr">
            <a:spAutoFit/>
          </a:bodyPr>
          <a:lstStyle/>
          <a:p>
            <a:r>
              <a:rPr lang="zh-CN" altLang="en-US" sz="1800" b="1">
                <a:solidFill>
                  <a:srgbClr val="7A003C"/>
                </a:solidFill>
                <a:latin typeface="微软雅黑" panose="020b0503020204020204" pitchFamily="34" charset="-122"/>
                <a:ea typeface="微软雅黑" panose="020b0503020204020204" pitchFamily="34" charset="-122"/>
                <a:cs typeface="+mn-cs"/>
              </a:rPr>
              <a:t>流程再造后（2000-2006）</a:t>
            </a:r>
          </a:p>
        </p:txBody>
      </p:sp>
      <p:sp>
        <p:nvSpPr>
          <p:cNvPr id="5" name="矩形 4"/>
          <p:cNvSpPr/>
          <p:nvPr/>
        </p:nvSpPr>
        <p:spPr>
          <a:xfrm>
            <a:off x="1781593" y="148570"/>
            <a:ext cx="4472699"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4.1.6.</a:t>
            </a:r>
            <a:r>
              <a:rPr lang="zh-CN" altLang="en-US" sz="2000" b="1">
                <a:solidFill>
                  <a:srgbClr val="C00000"/>
                </a:solidFill>
                <a:latin typeface="微软雅黑" panose="020b0503020204020204" pitchFamily="34" charset="-122"/>
                <a:ea typeface="微软雅黑" panose="020b0503020204020204" pitchFamily="34" charset="-122"/>
              </a:rPr>
              <a:t>海尔集团的组织架构（改革后）</a:t>
            </a:r>
          </a:p>
        </p:txBody>
      </p:sp>
    </p:spTree>
    <p:extLst>
      <p:ext uri="{BB962C8B-B14F-4D97-AF65-F5344CB8AC3E}">
        <p14:creationId xmlns:p14="http://schemas.microsoft.com/office/powerpoint/2010/main" val="745258655"/>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781592" y="148570"/>
            <a:ext cx="351250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4.2.</a:t>
            </a:r>
            <a:r>
              <a:rPr lang="zh-CN" altLang="en-US" sz="2000" b="1">
                <a:solidFill>
                  <a:srgbClr val="C00000"/>
                </a:solidFill>
                <a:latin typeface="微软雅黑" panose="020b0503020204020204" pitchFamily="34" charset="-122"/>
                <a:ea typeface="微软雅黑" panose="020b0503020204020204" pitchFamily="34" charset="-122"/>
              </a:rPr>
              <a:t>成功的案例</a:t>
            </a:r>
            <a:r>
              <a:rPr lang="en-US" altLang="zh-CN" sz="2000" b="1">
                <a:solidFill>
                  <a:srgbClr val="C00000"/>
                </a:solidFill>
                <a:latin typeface="微软雅黑" panose="020b0503020204020204" pitchFamily="34" charset="-122"/>
                <a:ea typeface="微软雅黑" panose="020b0503020204020204" pitchFamily="34" charset="-122"/>
              </a:rPr>
              <a:t>——</a:t>
            </a:r>
            <a:r>
              <a:rPr lang="zh-CN" altLang="en-US" sz="2000" b="1">
                <a:solidFill>
                  <a:srgbClr val="C00000"/>
                </a:solidFill>
                <a:latin typeface="微软雅黑" panose="020b0503020204020204" pitchFamily="34" charset="-122"/>
                <a:ea typeface="微软雅黑" panose="020b0503020204020204" pitchFamily="34" charset="-122"/>
              </a:rPr>
              <a:t>华为集团</a:t>
            </a:r>
          </a:p>
        </p:txBody>
      </p:sp>
      <p:sp>
        <p:nvSpPr>
          <p:cNvPr id="6" name="Rectangle 2"/>
          <p:cNvSpPr>
            <a:spLocks noGrp="1" noChangeArrowheads="1"/>
          </p:cNvSpPr>
          <p:nvPr>
            <p:ph type="title"/>
          </p:nvPr>
        </p:nvSpPr>
        <p:spPr>
          <a:xfrm>
            <a:off x="2161333" y="804365"/>
            <a:ext cx="7786687" cy="42473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zh-CN" altLang="en-US" sz="2400" b="1">
                <a:latin typeface="微软雅黑" panose="020b0503020204020204" pitchFamily="34" charset="-122"/>
                <a:ea typeface="微软雅黑" panose="020b0503020204020204" pitchFamily="34" charset="-122"/>
                <a:cs typeface="+mn-cs"/>
              </a:rPr>
              <a:t>华为集团简介</a:t>
            </a:r>
          </a:p>
        </p:txBody>
      </p:sp>
      <p:sp>
        <p:nvSpPr>
          <p:cNvPr id="7" name="Text Box 3"/>
          <p:cNvSpPr txBox="1">
            <a:spLocks noChangeArrowheads="1"/>
          </p:cNvSpPr>
          <p:nvPr/>
        </p:nvSpPr>
        <p:spPr bwMode="auto">
          <a:xfrm>
            <a:off x="1991545" y="1340768"/>
            <a:ext cx="8208912" cy="5170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a:latin typeface="微软雅黑" panose="020b0503020204020204" pitchFamily="34" charset="-122"/>
                <a:ea typeface="微软雅黑" panose="020b0503020204020204" pitchFamily="34" charset="-122"/>
              </a:rPr>
              <a:t>　　华为技术有限公司成立于</a:t>
            </a:r>
            <a:r>
              <a:rPr lang="en-US" altLang="zh-CN" sz="2000">
                <a:latin typeface="微软雅黑" panose="020b0503020204020204" pitchFamily="34" charset="-122"/>
                <a:ea typeface="微软雅黑" panose="020b0503020204020204" pitchFamily="34" charset="-122"/>
              </a:rPr>
              <a:t>1988</a:t>
            </a:r>
            <a:r>
              <a:rPr lang="zh-CN" altLang="en-US" sz="2000">
                <a:latin typeface="微软雅黑" panose="020b0503020204020204" pitchFamily="34" charset="-122"/>
                <a:ea typeface="微软雅黑" panose="020b0503020204020204" pitchFamily="34" charset="-122"/>
              </a:rPr>
              <a:t>年，专门从事通信网络技术与产品的研究、开发、生产与销售，致力于为电信运营商提供固定网、移动网、数据通信网和增值业务领域的网络解决方案，是中国电信市场的主要供应商之一。</a:t>
            </a:r>
          </a:p>
          <a:p>
            <a:pPr>
              <a:lnSpc>
                <a:spcPct val="150000"/>
              </a:lnSpc>
            </a:pPr>
            <a:r>
              <a:rPr lang="zh-CN" altLang="en-US" sz="2000">
                <a:latin typeface="微软雅黑" panose="020b0503020204020204" pitchFamily="34" charset="-122"/>
                <a:ea typeface="微软雅黑" panose="020b0503020204020204" pitchFamily="34" charset="-122"/>
              </a:rPr>
              <a:t>       自</a:t>
            </a:r>
            <a:r>
              <a:rPr lang="en-US" altLang="zh-CN" sz="2000">
                <a:latin typeface="微软雅黑" panose="020b0503020204020204" pitchFamily="34" charset="-122"/>
                <a:ea typeface="微软雅黑" panose="020b0503020204020204" pitchFamily="34" charset="-122"/>
              </a:rPr>
              <a:t>1988</a:t>
            </a:r>
            <a:r>
              <a:rPr lang="zh-CN" altLang="en-US" sz="2000">
                <a:latin typeface="微软雅黑" panose="020b0503020204020204" pitchFamily="34" charset="-122"/>
                <a:ea typeface="微软雅黑" panose="020b0503020204020204" pitchFamily="34" charset="-122"/>
              </a:rPr>
              <a:t>年十几个人举债</a:t>
            </a:r>
            <a:r>
              <a:rPr lang="en-US" altLang="zh-CN" sz="2000">
                <a:latin typeface="微软雅黑" panose="020b0503020204020204" pitchFamily="34" charset="-122"/>
                <a:ea typeface="微软雅黑" panose="020b0503020204020204" pitchFamily="34" charset="-122"/>
              </a:rPr>
              <a:t>2</a:t>
            </a:r>
            <a:r>
              <a:rPr lang="zh-CN" altLang="en-US" sz="2000">
                <a:latin typeface="微软雅黑" panose="020b0503020204020204" pitchFamily="34" charset="-122"/>
                <a:ea typeface="微软雅黑" panose="020b0503020204020204" pitchFamily="34" charset="-122"/>
              </a:rPr>
              <a:t>万元创业，至</a:t>
            </a:r>
            <a:r>
              <a:rPr lang="en-US" altLang="zh-CN" sz="2000">
                <a:latin typeface="微软雅黑" panose="020b0503020204020204" pitchFamily="34" charset="-122"/>
                <a:ea typeface="微软雅黑" panose="020b0503020204020204" pitchFamily="34" charset="-122"/>
              </a:rPr>
              <a:t>2009</a:t>
            </a:r>
            <a:r>
              <a:rPr lang="zh-CN" altLang="en-US" sz="2000">
                <a:latin typeface="微软雅黑" panose="020b0503020204020204" pitchFamily="34" charset="-122"/>
                <a:ea typeface="微软雅黑" panose="020b0503020204020204" pitchFamily="34" charset="-122"/>
              </a:rPr>
              <a:t>年全球销售收入</a:t>
            </a:r>
            <a:r>
              <a:rPr lang="en-US" altLang="zh-CN" sz="2000">
                <a:latin typeface="微软雅黑" panose="020b0503020204020204" pitchFamily="34" charset="-122"/>
                <a:ea typeface="微软雅黑" panose="020b0503020204020204" pitchFamily="34" charset="-122"/>
              </a:rPr>
              <a:t>1491</a:t>
            </a:r>
            <a:r>
              <a:rPr lang="zh-CN" altLang="en-US" sz="2000">
                <a:latin typeface="微软雅黑" panose="020b0503020204020204" pitchFamily="34" charset="-122"/>
                <a:ea typeface="微软雅黑" panose="020b0503020204020204" pitchFamily="34" charset="-122"/>
              </a:rPr>
              <a:t>亿元人民币（约合</a:t>
            </a:r>
            <a:r>
              <a:rPr lang="en-US" altLang="zh-CN" sz="2000">
                <a:latin typeface="微软雅黑" panose="020b0503020204020204" pitchFamily="34" charset="-122"/>
                <a:ea typeface="微软雅黑" panose="020b0503020204020204" pitchFamily="34" charset="-122"/>
              </a:rPr>
              <a:t>218</a:t>
            </a:r>
            <a:r>
              <a:rPr lang="zh-CN" altLang="en-US" sz="2000">
                <a:latin typeface="微软雅黑" panose="020b0503020204020204" pitchFamily="34" charset="-122"/>
                <a:ea typeface="微软雅黑" panose="020b0503020204020204" pitchFamily="34" charset="-122"/>
              </a:rPr>
              <a:t>亿美元），海外收入比例为</a:t>
            </a:r>
            <a:r>
              <a:rPr lang="en-US" altLang="zh-CN" sz="2000">
                <a:latin typeface="微软雅黑" panose="020b0503020204020204" pitchFamily="34" charset="-122"/>
                <a:ea typeface="微软雅黑" panose="020b0503020204020204" pitchFamily="34" charset="-122"/>
              </a:rPr>
              <a:t>53.5%</a:t>
            </a:r>
            <a:r>
              <a:rPr lang="zh-CN" altLang="en-US" sz="2000">
                <a:latin typeface="微软雅黑" panose="020b0503020204020204" pitchFamily="34" charset="-122"/>
                <a:ea typeface="微软雅黑" panose="020b0503020204020204" pitchFamily="34" charset="-122"/>
              </a:rPr>
              <a:t>，净利润</a:t>
            </a:r>
            <a:r>
              <a:rPr lang="en-US" altLang="zh-CN" sz="2000">
                <a:latin typeface="微软雅黑" panose="020b0503020204020204" pitchFamily="34" charset="-122"/>
                <a:ea typeface="微软雅黑" panose="020b0503020204020204" pitchFamily="34" charset="-122"/>
              </a:rPr>
              <a:t>183</a:t>
            </a:r>
            <a:r>
              <a:rPr lang="zh-CN" altLang="en-US" sz="2000">
                <a:latin typeface="微软雅黑" panose="020b0503020204020204" pitchFamily="34" charset="-122"/>
                <a:ea typeface="微软雅黑" panose="020b0503020204020204" pitchFamily="34" charset="-122"/>
              </a:rPr>
              <a:t>亿元人民币，成为国际排名仅次于爱立信的世界级移动设备企业。华为之所以能在高技术、高品质、高服务水平、高竞争环境的国际通信行业中胜出，成为行业标杆企业，是华为</a:t>
            </a:r>
            <a:r>
              <a:rPr lang="en-US" altLang="zh-CN" sz="2000">
                <a:latin typeface="微软雅黑" panose="020b0503020204020204" pitchFamily="34" charset="-122"/>
                <a:ea typeface="微软雅黑" panose="020b0503020204020204" pitchFamily="34" charset="-122"/>
              </a:rPr>
              <a:t>22</a:t>
            </a:r>
            <a:r>
              <a:rPr lang="zh-CN" altLang="en-US" sz="2000">
                <a:latin typeface="微软雅黑" panose="020b0503020204020204" pitchFamily="34" charset="-122"/>
                <a:ea typeface="微软雅黑" panose="020b0503020204020204" pitchFamily="34" charset="-122"/>
              </a:rPr>
              <a:t>年间进行的不间断管理变革的结果。回顾华为的管理变革，主要经过了自主优化、引进复制、创新发展三个阶段。</a:t>
            </a:r>
          </a:p>
        </p:txBody>
      </p:sp>
    </p:spTree>
    <p:extLst>
      <p:ext uri="{BB962C8B-B14F-4D97-AF65-F5344CB8AC3E}">
        <p14:creationId xmlns:p14="http://schemas.microsoft.com/office/powerpoint/2010/main" val="2153894410"/>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par>
                          <p:cTn id="8" fill="hold" nodeType="afterGroup">
                            <p:stCondLst>
                              <p:cond delay="500"/>
                            </p:stCondLst>
                            <p:childTnLst>
                              <p:par>
                                <p:cTn id="9" presetID="5" presetClass="entr" presetSubtype="10" dur="500" fill="hold" grpId="21"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heckerboard(across)">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21"/>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15361"/>
          <p:cNvSpPr>
            <a:spLocks noGrp="1"/>
          </p:cNvSpPr>
          <p:nvPr>
            <p:ph type="title" idx="4294967295"/>
          </p:nvPr>
        </p:nvSpPr>
        <p:spPr>
          <a:xfrm>
            <a:off x="2063553" y="783170"/>
            <a:ext cx="8001001" cy="424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spAutoFit/>
          </a:bodyPr>
          <a:lstStyle/>
          <a:p>
            <a:pPr algn="l"/>
            <a:r>
              <a:rPr lang="zh-CN" altLang="en-US" sz="2400" b="1">
                <a:latin typeface="微软雅黑" panose="020b0503020204020204" pitchFamily="34" charset="-122"/>
                <a:ea typeface="微软雅黑" panose="020b0503020204020204" pitchFamily="34" charset="-122"/>
                <a:cs typeface="+mn-cs"/>
              </a:rPr>
              <a:t>华为集团的发展</a:t>
            </a:r>
          </a:p>
        </p:txBody>
      </p:sp>
      <p:sp>
        <p:nvSpPr>
          <p:cNvPr id="9" name="文本占位符 18434"/>
          <p:cNvSpPr>
            <a:spLocks noGrp="1"/>
          </p:cNvSpPr>
          <p:nvPr>
            <p:ph type="body" idx="1"/>
          </p:nvPr>
        </p:nvSpPr>
        <p:spPr>
          <a:xfrm>
            <a:off x="2086540" y="1412776"/>
            <a:ext cx="8001000" cy="3816424"/>
          </a:xfrm>
        </p:spPr>
        <p:txBody>
          <a:bodyPr>
            <a:noAutofit/>
          </a:bodyPr>
          <a:lstStyle/>
          <a:p>
            <a:pPr marL="0" indent="0">
              <a:lnSpc>
                <a:spcPct val="150000"/>
              </a:lnSpc>
              <a:spcBef>
                <a:spcPct val="0"/>
              </a:spcBef>
              <a:buNone/>
            </a:pPr>
            <a:r>
              <a:rPr lang="zh-CN" altLang="en-US" sz="1600" b="1">
                <a:solidFill>
                  <a:srgbClr val="7A003C"/>
                </a:solidFill>
                <a:latin typeface="微软雅黑" panose="020b0503020204020204" pitchFamily="34" charset="-122"/>
                <a:ea typeface="微软雅黑" panose="020b0503020204020204" pitchFamily="34" charset="-122"/>
              </a:rPr>
              <a:t>自主优化阶段：</a:t>
            </a:r>
            <a:r>
              <a:rPr lang="zh-CN" altLang="en-US" sz="1600">
                <a:latin typeface="微软雅黑" panose="020b0503020204020204" pitchFamily="34" charset="-122"/>
                <a:ea typeface="微软雅黑" panose="020b0503020204020204" pitchFamily="34" charset="-122"/>
              </a:rPr>
              <a:t>该阶段从</a:t>
            </a:r>
            <a:r>
              <a:rPr lang="en-US" altLang="zh-CN" sz="1600">
                <a:latin typeface="微软雅黑" panose="020b0503020204020204" pitchFamily="34" charset="-122"/>
                <a:ea typeface="微软雅黑" panose="020b0503020204020204" pitchFamily="34" charset="-122"/>
              </a:rPr>
              <a:t>1988</a:t>
            </a:r>
            <a:r>
              <a:rPr lang="zh-CN" altLang="en-US" sz="1600">
                <a:latin typeface="微软雅黑" panose="020b0503020204020204" pitchFamily="34" charset="-122"/>
                <a:ea typeface="微软雅黑" panose="020b0503020204020204" pitchFamily="34" charset="-122"/>
              </a:rPr>
              <a:t>年持续到</a:t>
            </a:r>
            <a:r>
              <a:rPr lang="en-US" altLang="zh-CN" sz="1600">
                <a:latin typeface="微软雅黑" panose="020b0503020204020204" pitchFamily="34" charset="-122"/>
                <a:ea typeface="微软雅黑" panose="020b0503020204020204" pitchFamily="34" charset="-122"/>
              </a:rPr>
              <a:t>1998</a:t>
            </a:r>
            <a:r>
              <a:rPr lang="zh-CN" altLang="en-US" sz="1600">
                <a:latin typeface="微软雅黑" panose="020b0503020204020204" pitchFamily="34" charset="-122"/>
                <a:ea typeface="微软雅黑" panose="020b0503020204020204" pitchFamily="34" charset="-122"/>
              </a:rPr>
              <a:t>年，本阶段的主要变革工作：</a:t>
            </a:r>
            <a:r>
              <a:rPr lang="en-US" altLang="zh-CN" sz="1600">
                <a:latin typeface="微软雅黑" panose="020b0503020204020204" pitchFamily="34" charset="-122"/>
                <a:ea typeface="微软雅黑" panose="020b0503020204020204" pitchFamily="34" charset="-122"/>
              </a:rPr>
              <a:t>《</a:t>
            </a:r>
            <a:r>
              <a:rPr lang="zh-CN" altLang="en-US" sz="1600">
                <a:latin typeface="微软雅黑" panose="020b0503020204020204" pitchFamily="34" charset="-122"/>
                <a:ea typeface="微软雅黑" panose="020b0503020204020204" pitchFamily="34" charset="-122"/>
              </a:rPr>
              <a:t>华为基本法</a:t>
            </a:r>
            <a:r>
              <a:rPr lang="en-US" altLang="zh-CN" sz="1600">
                <a:latin typeface="微软雅黑" panose="020b0503020204020204" pitchFamily="34" charset="-122"/>
                <a:ea typeface="微软雅黑" panose="020b0503020204020204" pitchFamily="34" charset="-122"/>
              </a:rPr>
              <a:t>》</a:t>
            </a:r>
            <a:r>
              <a:rPr lang="zh-CN" altLang="en-US" sz="1600">
                <a:latin typeface="微软雅黑" panose="020b0503020204020204" pitchFamily="34" charset="-122"/>
                <a:ea typeface="微软雅黑" panose="020b0503020204020204" pitchFamily="34" charset="-122"/>
              </a:rPr>
              <a:t>起草、</a:t>
            </a:r>
            <a:r>
              <a:rPr lang="en-US" altLang="zh-CN" sz="1600">
                <a:latin typeface="微软雅黑" panose="020b0503020204020204" pitchFamily="34" charset="-122"/>
                <a:ea typeface="微软雅黑" panose="020b0503020204020204" pitchFamily="34" charset="-122"/>
              </a:rPr>
              <a:t>QC</a:t>
            </a:r>
            <a:r>
              <a:rPr lang="zh-CN" altLang="en-US" sz="1600">
                <a:latin typeface="微软雅黑" panose="020b0503020204020204" pitchFamily="34" charset="-122"/>
                <a:ea typeface="微软雅黑" panose="020b0503020204020204" pitchFamily="34" charset="-122"/>
              </a:rPr>
              <a:t>品质圈实施、</a:t>
            </a:r>
            <a:r>
              <a:rPr lang="en-US" altLang="zh-CN" sz="1600">
                <a:latin typeface="微软雅黑" panose="020b0503020204020204" pitchFamily="34" charset="-122"/>
                <a:ea typeface="微软雅黑" panose="020b0503020204020204" pitchFamily="34" charset="-122"/>
              </a:rPr>
              <a:t>ISO</a:t>
            </a:r>
            <a:r>
              <a:rPr lang="zh-CN" altLang="en-US" sz="1600">
                <a:latin typeface="微软雅黑" panose="020b0503020204020204" pitchFamily="34" charset="-122"/>
                <a:ea typeface="微软雅黑" panose="020b0503020204020204" pitchFamily="34" charset="-122"/>
              </a:rPr>
              <a:t>质量体系认证、各职能优化。</a:t>
            </a:r>
            <a:endParaRPr lang="en-US" altLang="zh-CN" sz="1600">
              <a:latin typeface="微软雅黑" panose="020b0503020204020204" pitchFamily="34" charset="-122"/>
              <a:ea typeface="微软雅黑" panose="020b0503020204020204" pitchFamily="34" charset="-122"/>
            </a:endParaRPr>
          </a:p>
          <a:p>
            <a:pPr marL="0" indent="0">
              <a:lnSpc>
                <a:spcPct val="150000"/>
              </a:lnSpc>
              <a:spcBef>
                <a:spcPct val="0"/>
              </a:spcBef>
              <a:buNone/>
            </a:pPr>
            <a:endParaRPr lang="en-US" altLang="zh-CN" sz="1600">
              <a:latin typeface="微软雅黑" panose="020b0503020204020204" pitchFamily="34" charset="-122"/>
              <a:ea typeface="微软雅黑" panose="020b0503020204020204" pitchFamily="34" charset="-122"/>
            </a:endParaRPr>
          </a:p>
          <a:p>
            <a:pPr marL="0" indent="0">
              <a:lnSpc>
                <a:spcPct val="150000"/>
              </a:lnSpc>
              <a:spcBef>
                <a:spcPct val="0"/>
              </a:spcBef>
              <a:buNone/>
            </a:pPr>
            <a:r>
              <a:rPr lang="zh-CN" altLang="en-US" sz="1600" b="1">
                <a:solidFill>
                  <a:srgbClr val="7A003C"/>
                </a:solidFill>
                <a:latin typeface="微软雅黑" panose="020b0503020204020204" pitchFamily="34" charset="-122"/>
                <a:ea typeface="微软雅黑" panose="020b0503020204020204" pitchFamily="34" charset="-122"/>
              </a:rPr>
              <a:t>引进复制阶段：</a:t>
            </a:r>
            <a:r>
              <a:rPr lang="zh-CN" altLang="en-US" sz="1600">
                <a:latin typeface="微软雅黑" panose="020b0503020204020204" pitchFamily="34" charset="-122"/>
                <a:ea typeface="微软雅黑" panose="020b0503020204020204" pitchFamily="34" charset="-122"/>
              </a:rPr>
              <a:t>引进复制西方管理体系阶段是从</a:t>
            </a:r>
            <a:r>
              <a:rPr lang="en-US" altLang="zh-CN" sz="1600">
                <a:latin typeface="微软雅黑" panose="020b0503020204020204" pitchFamily="34" charset="-122"/>
                <a:ea typeface="微软雅黑" panose="020b0503020204020204" pitchFamily="34" charset="-122"/>
              </a:rPr>
              <a:t>1998</a:t>
            </a:r>
            <a:r>
              <a:rPr lang="zh-CN" altLang="en-US" sz="1600">
                <a:latin typeface="微软雅黑" panose="020b0503020204020204" pitchFamily="34" charset="-122"/>
                <a:ea typeface="微软雅黑" panose="020b0503020204020204" pitchFamily="34" charset="-122"/>
              </a:rPr>
              <a:t>年开始至</a:t>
            </a:r>
            <a:r>
              <a:rPr lang="en-US" altLang="zh-CN" sz="1600">
                <a:latin typeface="微软雅黑" panose="020b0503020204020204" pitchFamily="34" charset="-122"/>
                <a:ea typeface="微软雅黑" panose="020b0503020204020204" pitchFamily="34" charset="-122"/>
              </a:rPr>
              <a:t>2008</a:t>
            </a:r>
            <a:r>
              <a:rPr lang="zh-CN" altLang="en-US" sz="1600">
                <a:latin typeface="微软雅黑" panose="020b0503020204020204" pitchFamily="34" charset="-122"/>
                <a:ea typeface="微软雅黑" panose="020b0503020204020204" pitchFamily="34" charset="-122"/>
              </a:rPr>
              <a:t>年。华为陆续与</a:t>
            </a:r>
            <a:r>
              <a:rPr lang="en-US" altLang="zh-CN" sz="1600">
                <a:latin typeface="微软雅黑" panose="020b0503020204020204" pitchFamily="34" charset="-122"/>
                <a:ea typeface="微软雅黑" panose="020b0503020204020204" pitchFamily="34" charset="-122"/>
              </a:rPr>
              <a:t>IBM</a:t>
            </a:r>
            <a:r>
              <a:rPr lang="zh-CN" altLang="en-US" sz="1600">
                <a:latin typeface="微软雅黑" panose="020b0503020204020204" pitchFamily="34" charset="-122"/>
                <a:ea typeface="微软雅黑" panose="020b0503020204020204" pitchFamily="34" charset="-122"/>
              </a:rPr>
              <a:t>、</a:t>
            </a:r>
            <a:r>
              <a:rPr lang="en-US" altLang="zh-CN" sz="1600">
                <a:latin typeface="微软雅黑" panose="020b0503020204020204" pitchFamily="34" charset="-122"/>
                <a:ea typeface="微软雅黑" panose="020b0503020204020204" pitchFamily="34" charset="-122"/>
              </a:rPr>
              <a:t>Hay</a:t>
            </a:r>
            <a:r>
              <a:rPr lang="zh-CN" altLang="en-US" sz="1600">
                <a:latin typeface="微软雅黑" panose="020b0503020204020204" pitchFamily="34" charset="-122"/>
                <a:ea typeface="微软雅黑" panose="020b0503020204020204" pitchFamily="34" charset="-122"/>
              </a:rPr>
              <a:t>、</a:t>
            </a:r>
            <a:r>
              <a:rPr lang="en-US" altLang="zh-CN" sz="1600">
                <a:latin typeface="微软雅黑" panose="020b0503020204020204" pitchFamily="34" charset="-122"/>
                <a:ea typeface="微软雅黑" panose="020b0503020204020204" pitchFamily="34" charset="-122"/>
              </a:rPr>
              <a:t>Mercer</a:t>
            </a:r>
            <a:r>
              <a:rPr lang="zh-CN" altLang="en-US" sz="1600">
                <a:latin typeface="微软雅黑" panose="020b0503020204020204" pitchFamily="34" charset="-122"/>
                <a:ea typeface="微软雅黑" panose="020b0503020204020204" pitchFamily="34" charset="-122"/>
              </a:rPr>
              <a:t>、</a:t>
            </a:r>
            <a:r>
              <a:rPr lang="en-US" altLang="zh-CN" sz="1600">
                <a:latin typeface="微软雅黑" panose="020b0503020204020204" pitchFamily="34" charset="-122"/>
                <a:ea typeface="微软雅黑" panose="020b0503020204020204" pitchFamily="34" charset="-122"/>
              </a:rPr>
              <a:t>PwC</a:t>
            </a:r>
            <a:r>
              <a:rPr lang="zh-CN" altLang="en-US" sz="1600">
                <a:latin typeface="微软雅黑" panose="020b0503020204020204" pitchFamily="34" charset="-122"/>
                <a:ea typeface="微软雅黑" panose="020b0503020204020204" pitchFamily="34" charset="-122"/>
              </a:rPr>
              <a:t>、德勤、</a:t>
            </a:r>
            <a:r>
              <a:rPr lang="en-US" altLang="zh-CN" sz="1600" err="1">
                <a:latin typeface="微软雅黑" panose="020b0503020204020204" pitchFamily="34" charset="-122"/>
                <a:ea typeface="微软雅黑" panose="020b0503020204020204" pitchFamily="34" charset="-122"/>
              </a:rPr>
              <a:t>FhG</a:t>
            </a:r>
            <a:r>
              <a:rPr lang="zh-CN" altLang="en-US" sz="1600">
                <a:latin typeface="微软雅黑" panose="020b0503020204020204" pitchFamily="34" charset="-122"/>
                <a:ea typeface="微软雅黑" panose="020b0503020204020204" pitchFamily="34" charset="-122"/>
              </a:rPr>
              <a:t>、盖洛普、</a:t>
            </a:r>
            <a:r>
              <a:rPr lang="en-US" altLang="zh-CN" sz="1600">
                <a:latin typeface="微软雅黑" panose="020b0503020204020204" pitchFamily="34" charset="-122"/>
                <a:ea typeface="微软雅黑" panose="020b0503020204020204" pitchFamily="34" charset="-122"/>
              </a:rPr>
              <a:t>NFO-TNS</a:t>
            </a:r>
            <a:r>
              <a:rPr lang="zh-CN" altLang="en-US" sz="1600">
                <a:latin typeface="微软雅黑" panose="020b0503020204020204" pitchFamily="34" charset="-122"/>
                <a:ea typeface="微软雅黑" panose="020b0503020204020204" pitchFamily="34" charset="-122"/>
              </a:rPr>
              <a:t>、</a:t>
            </a:r>
            <a:r>
              <a:rPr lang="en-US" altLang="zh-CN" sz="1600">
                <a:latin typeface="微软雅黑" panose="020b0503020204020204" pitchFamily="34" charset="-122"/>
                <a:ea typeface="微软雅黑" panose="020b0503020204020204" pitchFamily="34" charset="-122"/>
              </a:rPr>
              <a:t>Oracle</a:t>
            </a:r>
            <a:r>
              <a:rPr lang="zh-CN" altLang="en-US" sz="1600">
                <a:latin typeface="微软雅黑" panose="020b0503020204020204" pitchFamily="34" charset="-122"/>
                <a:ea typeface="微软雅黑" panose="020b0503020204020204" pitchFamily="34" charset="-122"/>
              </a:rPr>
              <a:t>等公司合作，进行了业务流程、组织、品质控制、人力资源、财务客户满意度等六个方面的变革。</a:t>
            </a:r>
            <a:endParaRPr lang="en-US" altLang="zh-CN" sz="1600">
              <a:latin typeface="微软雅黑" panose="020b0503020204020204" pitchFamily="34" charset="-122"/>
              <a:ea typeface="微软雅黑" panose="020b0503020204020204" pitchFamily="34" charset="-122"/>
            </a:endParaRPr>
          </a:p>
          <a:p>
            <a:pPr marL="0" indent="0">
              <a:lnSpc>
                <a:spcPct val="150000"/>
              </a:lnSpc>
              <a:spcBef>
                <a:spcPct val="0"/>
              </a:spcBef>
              <a:buNone/>
            </a:pPr>
            <a:endParaRPr lang="en-US" altLang="zh-CN" sz="1600">
              <a:latin typeface="微软雅黑" panose="020b0503020204020204" pitchFamily="34" charset="-122"/>
              <a:ea typeface="微软雅黑" panose="020b0503020204020204" pitchFamily="34" charset="-122"/>
            </a:endParaRPr>
          </a:p>
          <a:p>
            <a:pPr marL="0" indent="0">
              <a:lnSpc>
                <a:spcPct val="150000"/>
              </a:lnSpc>
              <a:spcBef>
                <a:spcPct val="0"/>
              </a:spcBef>
              <a:buNone/>
            </a:pPr>
            <a:r>
              <a:rPr lang="zh-CN" altLang="en-US" sz="1600" b="1">
                <a:solidFill>
                  <a:srgbClr val="7A003C"/>
                </a:solidFill>
                <a:latin typeface="微软雅黑" panose="020b0503020204020204" pitchFamily="34" charset="-122"/>
                <a:ea typeface="微软雅黑" panose="020b0503020204020204" pitchFamily="34" charset="-122"/>
              </a:rPr>
              <a:t>创新发展阶段：</a:t>
            </a:r>
            <a:r>
              <a:rPr lang="zh-CN" altLang="en-US" sz="1600">
                <a:latin typeface="微软雅黑" panose="020b0503020204020204" pitchFamily="34" charset="-122"/>
                <a:ea typeface="微软雅黑" panose="020b0503020204020204" pitchFamily="34" charset="-122"/>
              </a:rPr>
              <a:t>金融危机是中西管理模式的分水岭，企业家开始客观评价西方管理模式，基于西方管理模式的管理创新成为中国企业管理变革的新特点。华为在本阶段的主要工作：进行了以一线作战需求为中心的组织与流程变革。 </a:t>
            </a:r>
          </a:p>
        </p:txBody>
      </p:sp>
      <p:sp>
        <p:nvSpPr>
          <p:cNvPr id="5" name="矩形 4"/>
          <p:cNvSpPr/>
          <p:nvPr/>
        </p:nvSpPr>
        <p:spPr>
          <a:xfrm>
            <a:off x="1781592" y="148570"/>
            <a:ext cx="2677336"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b="1">
                <a:solidFill>
                  <a:srgbClr val="C00000"/>
                </a:solidFill>
                <a:latin typeface="微软雅黑" panose="020b0503020204020204" pitchFamily="34" charset="-122"/>
                <a:ea typeface="微软雅黑" panose="020b0503020204020204" pitchFamily="34" charset="-122"/>
              </a:rPr>
              <a:t>4.2.1.</a:t>
            </a:r>
            <a:r>
              <a:rPr lang="zh-CN" altLang="en-US" sz="2000" b="1">
                <a:solidFill>
                  <a:srgbClr val="C00000"/>
                </a:solidFill>
                <a:latin typeface="微软雅黑" panose="020b0503020204020204" pitchFamily="34" charset="-122"/>
                <a:ea typeface="微软雅黑" panose="020b0503020204020204" pitchFamily="34" charset="-122"/>
              </a:rPr>
              <a:t>华为集团的发展</a:t>
            </a:r>
          </a:p>
        </p:txBody>
      </p:sp>
    </p:spTree>
    <p:extLst>
      <p:ext uri="{BB962C8B-B14F-4D97-AF65-F5344CB8AC3E}">
        <p14:creationId xmlns:p14="http://schemas.microsoft.com/office/powerpoint/2010/main" val="1226354805"/>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Rectangle 2"/>
          <p:cNvSpPr>
            <a:spLocks noGrp="1" noChangeArrowheads="1"/>
          </p:cNvSpPr>
          <p:nvPr>
            <p:ph type="title"/>
          </p:nvPr>
        </p:nvSpPr>
        <p:spPr>
          <a:xfrm>
            <a:off x="1981200" y="633771"/>
            <a:ext cx="8229600" cy="42473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spAutoFit/>
          </a:bodyPr>
          <a:lstStyle/>
          <a:p>
            <a:pPr algn="l"/>
            <a:r>
              <a:rPr lang="zh-CN" altLang="en-US" sz="2400" b="1">
                <a:latin typeface="微软雅黑" panose="020b0503020204020204" pitchFamily="34" charset="-122"/>
                <a:ea typeface="微软雅黑" panose="020b0503020204020204" pitchFamily="34" charset="-122"/>
                <a:cs typeface="+mn-cs"/>
              </a:rPr>
              <a:t>向狮子演进</a:t>
            </a:r>
            <a:r>
              <a:rPr lang="en-US" altLang="zh-CN" sz="2400" b="1">
                <a:latin typeface="微软雅黑" panose="020b0503020204020204" pitchFamily="34" charset="-122"/>
                <a:ea typeface="微软雅黑" panose="020b0503020204020204" pitchFamily="34" charset="-122"/>
                <a:cs typeface="+mn-cs"/>
              </a:rPr>
              <a:t>————</a:t>
            </a:r>
            <a:r>
              <a:rPr lang="zh-CN" altLang="en-US" sz="2400" b="1">
                <a:latin typeface="微软雅黑" panose="020b0503020204020204" pitchFamily="34" charset="-122"/>
                <a:ea typeface="微软雅黑" panose="020b0503020204020204" pitchFamily="34" charset="-122"/>
                <a:cs typeface="+mn-cs"/>
              </a:rPr>
              <a:t>国际化之路</a:t>
            </a:r>
          </a:p>
        </p:txBody>
      </p:sp>
      <p:sp>
        <p:nvSpPr>
          <p:cNvPr id="34819" name="Rectangle 3"/>
          <p:cNvSpPr>
            <a:spLocks noGrp="1" noChangeArrowheads="1"/>
          </p:cNvSpPr>
          <p:nvPr>
            <p:ph type="body" idx="4294967295"/>
          </p:nvPr>
        </p:nvSpPr>
        <p:spPr>
          <a:xfrm>
            <a:off x="2135560" y="1124744"/>
            <a:ext cx="8075240" cy="2160240"/>
          </a:xfrm>
          <a:noFill/>
          <a:ln>
            <a:noFill/>
          </a:ln>
        </p:spPr>
        <p:txBody>
          <a:bodyPr vert="horz" lIns="91440" tIns="45720" rIns="91440" bIns="45720" rtlCol="0">
            <a:noAutofit/>
          </a:bodyPr>
          <a:lstStyle/>
          <a:p>
            <a:pPr marL="0" indent="0">
              <a:lnSpc>
                <a:spcPct val="150000"/>
              </a:lnSpc>
              <a:spcBef>
                <a:spcPct val="0"/>
              </a:spcBef>
              <a:buNone/>
            </a:pPr>
            <a:r>
              <a:rPr lang="zh-CN" altLang="en-US" sz="2000">
                <a:latin typeface="微软雅黑" panose="020b0503020204020204" pitchFamily="34" charset="-122"/>
                <a:ea typeface="微软雅黑" panose="020b0503020204020204" pitchFamily="34" charset="-122"/>
              </a:rPr>
              <a:t>以生存为底线的国际化</a:t>
            </a:r>
          </a:p>
          <a:p>
            <a:pPr marL="0" indent="0">
              <a:lnSpc>
                <a:spcPct val="150000"/>
              </a:lnSpc>
              <a:spcBef>
                <a:spcPct val="0"/>
              </a:spcBef>
              <a:buNone/>
            </a:pPr>
            <a:r>
              <a:rPr lang="zh-CN" altLang="en-US" sz="2000">
                <a:latin typeface="微软雅黑" panose="020b0503020204020204" pitchFamily="34" charset="-122"/>
                <a:ea typeface="微软雅黑" panose="020b0503020204020204" pitchFamily="34" charset="-122"/>
              </a:rPr>
              <a:t>一、通信运营商的固定资产年增长率不断下降</a:t>
            </a:r>
          </a:p>
          <a:p>
            <a:pPr marL="0" indent="0">
              <a:lnSpc>
                <a:spcPct val="150000"/>
              </a:lnSpc>
              <a:spcBef>
                <a:spcPct val="0"/>
              </a:spcBef>
              <a:buNone/>
            </a:pPr>
            <a:r>
              <a:rPr lang="zh-CN" altLang="en-US" sz="2000">
                <a:latin typeface="微软雅黑" panose="020b0503020204020204" pitchFamily="34" charset="-122"/>
                <a:ea typeface="微软雅黑" panose="020b0503020204020204" pitchFamily="34" charset="-122"/>
              </a:rPr>
              <a:t>二、国际通讯设备巨头把刚起步的中国市场作为攫取利润的目标</a:t>
            </a:r>
          </a:p>
          <a:p>
            <a:pPr marL="0" indent="0">
              <a:lnSpc>
                <a:spcPct val="150000"/>
              </a:lnSpc>
              <a:spcBef>
                <a:spcPct val="0"/>
              </a:spcBef>
              <a:buNone/>
            </a:pPr>
            <a:r>
              <a:rPr lang="zh-CN" altLang="en-US" sz="2000">
                <a:latin typeface="微软雅黑" panose="020b0503020204020204" pitchFamily="34" charset="-122"/>
                <a:ea typeface="微软雅黑" panose="020b0503020204020204" pitchFamily="34" charset="-122"/>
              </a:rPr>
              <a:t>三、中国加入</a:t>
            </a:r>
            <a:r>
              <a:rPr lang="en-US" altLang="zh-CN" sz="2000">
                <a:latin typeface="微软雅黑" panose="020b0503020204020204" pitchFamily="34" charset="-122"/>
                <a:ea typeface="微软雅黑" panose="020b0503020204020204" pitchFamily="34" charset="-122"/>
              </a:rPr>
              <a:t>WTO </a:t>
            </a:r>
            <a:r>
              <a:rPr lang="zh-CN" altLang="en-US" sz="2000">
                <a:latin typeface="微软雅黑" panose="020b0503020204020204" pitchFamily="34" charset="-122"/>
                <a:ea typeface="微软雅黑" panose="020b0503020204020204" pitchFamily="34" charset="-122"/>
              </a:rPr>
              <a:t>是必然趋势，与跨国公司的直接竞争不可避免</a:t>
            </a:r>
          </a:p>
        </p:txBody>
      </p:sp>
      <p:pic>
        <p:nvPicPr>
          <p:cNvPr id="4" name="Picture 4" descr="zl8-2"/>
          <p:cNvPicPr>
            <a:picLocks noChangeAspect="1" noChangeArrowheads="1"/>
          </p:cNvPicPr>
          <p:nvPr/>
        </p:nvPicPr>
        <p:blipFill>
          <a:blip r:embed="rId2"/>
          <a:stretch>
            <a:fillRect/>
          </a:stretch>
        </p:blipFill>
        <p:spPr>
          <a:xfrm>
            <a:off x="3143672" y="3058068"/>
            <a:ext cx="5657800" cy="3550412"/>
          </a:xfrm>
          <a:prstGeom prst="rect">
            <a:avLst/>
          </a:prstGeom>
        </p:spPr>
      </p:pic>
    </p:spTree>
    <p:extLst>
      <p:ext uri="{BB962C8B-B14F-4D97-AF65-F5344CB8AC3E}">
        <p14:creationId xmlns:p14="http://schemas.microsoft.com/office/powerpoint/2010/main" val="3973480493"/>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https://d.book118.com/067003063141006052</a:t>
            </a:r>
          </a:p>
        </p:txBody>
      </p:sp>
    </p:spTree>
  </p:cSld>
  <p:clrMapOvr>
    <a:masterClrMapping/>
  </p:clrMapOvr>
  <p:transition/>
  <p:timing/>
</p:sld>
</file>

<file path=ppt/tags/tag1.xml><?xml version="1.0" encoding="utf-8"?>
<p:tagLst xmlns:p="http://schemas.openxmlformats.org/presentationml/2006/main">
  <p:tag name="SMARTISVISIBLE" val="{SmartShowDisclaimer} = Yes"/>
  <p:tag name="SMARTSHAPETYPE" val="Disclaimer"/>
</p:tagLst>
</file>

<file path=ppt/tags/tag2.xml><?xml version="1.0" encoding="utf-8"?>
<p:tagLst xmlns:p="http://schemas.openxmlformats.org/presentationml/2006/main">
  <p:tag name="SMARTISVISIBLE" val="{@PresentationDisclaimer}!=No Disclaimer"/>
  <p:tag name="SMARTSHAPETYPE" val="PresentationDisclaimer"/>
  <p:tag name="SMARTWRITE" val="{@PresentationDisclaimerText}"/>
</p:tagLst>
</file>

<file path=ppt/tags/tag3.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4.xml><?xml version="1.0" encoding="utf-8"?>
<p:tagLst xmlns:p="http://schemas.openxmlformats.org/presentationml/2006/main">
  <p:tag name="SMARTISVISIBLE" val="{@Show Draft stamp} = Yes"/>
  <p:tag name="SMARTLOCKSHAPE" val="Yes"/>
  <p:tag name="SMARTWRITE" val="{@Draft stamp}"/>
</p:tagLst>
</file>

<file path=ppt/tags/tag5.xml><?xml version="1.0" encoding="utf-8"?>
<p:tagLst xmlns:p="http://schemas.openxmlformats.org/presentationml/2006/main">
  <p:tag name="SMARTISVISIBLE" val="{@Show Date FilePath} = Yes"/>
  <p:tag name="SMARTLOCKSHAPE" val="Yes"/>
  <p:tag name="SMARTWRITE" val="{!Today} {!FilePath}"/>
</p:tagLst>
</file>

<file path=ppt/tags/tag6.xml><?xml version="1.0" encoding="utf-8"?>
<p:tagLst xmlns:p="http://schemas.openxmlformats.org/presentationml/2006/main">
  <p:tag name="SMARTGRID" val="Yes"/>
  <p:tag name="SMARTISVISIBLE" val="{@GridOn}=Yes"/>
  <p:tag name="SMARTLOCKSHAPE" val="Yes"/>
  <p:tag name="SMARTOBJECT" val="grid"/>
</p:tagLst>
</file>

<file path=ppt/tags/tag7.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8.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9.xml><?xml version="1.0" encoding="utf-8"?>
<p:tagLst xmlns:p="http://schemas.openxmlformats.org/presentationml/2006/main">
  <p:tag name="ARTICULATE_SLIDE_THUMBNAIL_REFRESH" val="1"/>
  <p:tag name="UNLOCK SHAPES" val="Yes"/>
</p:tagLst>
</file>

<file path=ppt/tags/tag10.xml><?xml version="1.0" encoding="utf-8"?>
<p:tagLst xmlns:p="http://schemas.openxmlformats.org/presentationml/2006/main">
  <p:tag name="SMARTGRID" val="Yes"/>
  <p:tag name="SMARTISVISIBLE" val="{@GridOn}=Yes"/>
  <p:tag name="SMARTLOCKSHAPE" val="Yes"/>
  <p:tag name="SMARTOBJECT" val="grid"/>
</p:tagLst>
</file>

<file path=ppt/tags/tag11.xml><?xml version="1.0" encoding="utf-8"?>
<p:tagLst xmlns:p="http://schemas.openxmlformats.org/presentationml/2006/main">
  <p:tag name="SMARTISVISIBLE" val="{$Show Executive Summary} = Yes"/>
  <p:tag name="SMARTLOCKSHAPE" val="Yes"/>
  <p:tag name="SMARTOBJECT" val="Executive Summary v.2"/>
  <p:tag name="SMARTWRITE" val="{$Executive Summary}"/>
</p:tagLst>
</file>

<file path=ppt/tags/tag12.xml><?xml version="1.0" encoding="utf-8"?>
<p:tagLst xmlns:p="http://schemas.openxmlformats.org/presentationml/2006/main">
  <p:tag name="SMARTISVISIBLE" val="{$SmartDividernumber} !="/>
  <p:tag name="SMARTLOCKSHAPE" val="Yes"/>
  <p:tag name="SMARTOBJECT" val="Section Header v.2"/>
  <p:tag name="SMARTWRITE" val="{$SmartDividertext} {$SmartDividernumber} – {$Smart Divider title}"/>
</p:tagLst>
</file>

<file path=ppt/tags/tag13.xml><?xml version="1.0" encoding="utf-8"?>
<p:tagLst xmlns:p="http://schemas.openxmlformats.org/presentationml/2006/main">
  <p:tag name="ARTICULATE_SLIDE_THUMBNAIL_REFRESH" val="1"/>
  <p:tag name="UNLOCK SHAPES" val="Yes"/>
</p:tagLst>
</file>

<file path=ppt/tags/tag14.xml><?xml version="1.0" encoding="utf-8"?>
<p:tagLst xmlns:p="http://schemas.openxmlformats.org/presentationml/2006/main">
  <p:tag name="MH" val="20150915201522"/>
  <p:tag name="MH_LIBRARY" val="GRAPHIC"/>
  <p:tag name="MH_ORDER" val="6"/>
  <p:tag name="MH_TYPE" val="Other"/>
</p:tagLst>
</file>

<file path=ppt/tags/tag15.xml><?xml version="1.0" encoding="utf-8"?>
<p:tagLst xmlns:p="http://schemas.openxmlformats.org/presentationml/2006/main">
  <p:tag name="MH" val="20150915201522"/>
  <p:tag name="MH_LIBRARY" val="GRAPHIC"/>
  <p:tag name="MH_ORDER" val="1"/>
  <p:tag name="MH_TYPE" val="Other"/>
</p:tagLst>
</file>

<file path=ppt/tags/tag16.xml><?xml version="1.0" encoding="utf-8"?>
<p:tagLst xmlns:p="http://schemas.openxmlformats.org/presentationml/2006/main">
  <p:tag name="MH" val="20150915201522"/>
  <p:tag name="MH_LIBRARY" val="GRAPHIC"/>
  <p:tag name="MH_ORDER" val="1"/>
  <p:tag name="MH_TYPE" val="Other"/>
</p:tagLst>
</file>

<file path=ppt/tags/tag17.xml><?xml version="1.0" encoding="utf-8"?>
<p:tagLst xmlns:p="http://schemas.openxmlformats.org/presentationml/2006/main">
  <p:tag name="MH" val="20150915201522"/>
  <p:tag name="MH_LIBRARY" val="GRAPHIC"/>
  <p:tag name="MH_ORDER" val="2"/>
  <p:tag name="MH_TYPE" val="Other"/>
</p:tagLst>
</file>

<file path=ppt/tags/tag18.xml><?xml version="1.0" encoding="utf-8"?>
<p:tagLst xmlns:p="http://schemas.openxmlformats.org/presentationml/2006/main">
  <p:tag name="MH" val="20150915201522"/>
  <p:tag name="MH_LIBRARY" val="GRAPHIC"/>
  <p:tag name="MH_ORDER" val="3"/>
  <p:tag name="MH_TYPE" val="Other"/>
</p:tagLst>
</file>

<file path=ppt/tags/tag19.xml><?xml version="1.0" encoding="utf-8"?>
<p:tagLst xmlns:p="http://schemas.openxmlformats.org/presentationml/2006/main">
  <p:tag name="MH" val="20150915201522"/>
  <p:tag name="MH_LIBRARY" val="GRAPHIC"/>
  <p:tag name="MH_ORDER" val="4"/>
  <p:tag name="MH_TYPE" val="Other"/>
</p:tagLst>
</file>

<file path=ppt/tags/tag20.xml><?xml version="1.0" encoding="utf-8"?>
<p:tagLst xmlns:p="http://schemas.openxmlformats.org/presentationml/2006/main">
  <p:tag name="MH" val="20150915201522"/>
  <p:tag name="MH_LIBRARY" val="GRAPHIC"/>
  <p:tag name="MH_ORDER" val="5"/>
  <p:tag name="MH_TYPE" val="Other"/>
</p:tagLst>
</file>

<file path=ppt/tags/tag21.xml><?xml version="1.0" encoding="utf-8"?>
<p:tagLst xmlns:p="http://schemas.openxmlformats.org/presentationml/2006/main">
  <p:tag name="MH" val="20150915201522"/>
  <p:tag name="MH_LIBRARY" val="GRAPHIC"/>
  <p:tag name="MH_ORDER" val="6"/>
  <p:tag name="MH_TYPE" val="Other"/>
</p:tagLst>
</file>

<file path=ppt/tags/tag22.xml><?xml version="1.0" encoding="utf-8"?>
<p:tagLst xmlns:p="http://schemas.openxmlformats.org/presentationml/2006/main">
  <p:tag name="MH" val="20150915201522"/>
  <p:tag name="MH_LIBRARY" val="GRAPHIC"/>
  <p:tag name="MH_ORDER" val="7"/>
  <p:tag name="MH_TYPE" val="Other"/>
</p:tagLst>
</file>

<file path=ppt/tags/tag23.xml><?xml version="1.0" encoding="utf-8"?>
<p:tagLst xmlns:p="http://schemas.openxmlformats.org/presentationml/2006/main">
  <p:tag name="MH" val="20150915201522"/>
  <p:tag name="MH_LIBRARY" val="GRAPHIC"/>
  <p:tag name="MH_ORDER" val="8"/>
  <p:tag name="MH_TYPE" val="Other"/>
</p:tagLst>
</file>

<file path=ppt/tags/tag24.xml><?xml version="1.0" encoding="utf-8"?>
<p:tagLst xmlns:p="http://schemas.openxmlformats.org/presentationml/2006/main">
  <p:tag name="MH" val="20150915201522"/>
  <p:tag name="MH_LIBRARY" val="GRAPHIC"/>
  <p:tag name="MH_ORDER" val="9"/>
  <p:tag name="MH_TYPE" val="Other"/>
</p:tagLst>
</file>

<file path=ppt/tags/tag25.xml><?xml version="1.0" encoding="utf-8"?>
<p:tagLst xmlns:p="http://schemas.openxmlformats.org/presentationml/2006/main">
  <p:tag name="MH" val="20150915201522"/>
  <p:tag name="MH_LIBRARY" val="GRAPHIC"/>
  <p:tag name="MH_ORDER" val="1"/>
  <p:tag name="MH_TYPE" val="Title"/>
</p:tagLst>
</file>

<file path=ppt/tags/tag26.xml><?xml version="1.0" encoding="utf-8"?>
<p:tagLst xmlns:p="http://schemas.openxmlformats.org/presentationml/2006/main">
  <p:tag name="MH" val="20150915201522"/>
  <p:tag name="MH_LIBRARY" val="GRAPHIC"/>
  <p:tag name="MH_ORDER" val="10"/>
  <p:tag name="MH_TYPE" val="Other"/>
</p:tagLst>
</file>

<file path=ppt/tags/tag27.xml><?xml version="1.0" encoding="utf-8"?>
<p:tagLst xmlns:p="http://schemas.openxmlformats.org/presentationml/2006/main">
  <p:tag name="MH" val="20150915201522"/>
  <p:tag name="MH_LIBRARY" val="GRAPHIC"/>
  <p:tag name="MH_ORDER" val="11"/>
  <p:tag name="MH_TYPE" val="Other"/>
</p:tagLst>
</file>

<file path=ppt/tags/tag28.xml><?xml version="1.0" encoding="utf-8"?>
<p:tagLst xmlns:p="http://schemas.openxmlformats.org/presentationml/2006/main">
  <p:tag name="MH" val="20150915201522"/>
  <p:tag name="MH_LIBRARY" val="GRAPHIC"/>
  <p:tag name="MH_ORDER" val="12"/>
  <p:tag name="MH_TYPE" val="Other"/>
</p:tagLst>
</file>

<file path=ppt/tags/tag29.xml><?xml version="1.0" encoding="utf-8"?>
<p:tagLst xmlns:p="http://schemas.openxmlformats.org/presentationml/2006/main">
  <p:tag name="MH" val="20150915201522"/>
  <p:tag name="MH_LIBRARY" val="GRAPHIC"/>
  <p:tag name="MH_ORDER" val="13"/>
  <p:tag name="MH_TYPE" val="Other"/>
</p:tagLst>
</file>

<file path=ppt/tags/tag30.xml><?xml version="1.0" encoding="utf-8"?>
<p:tagLst xmlns:p="http://schemas.openxmlformats.org/presentationml/2006/main">
  <p:tag name="MH" val="20150915201522"/>
  <p:tag name="MH_LIBRARY" val="GRAPHIC"/>
  <p:tag name="MH_ORDER" val="14"/>
  <p:tag name="MH_TYPE" val="Other"/>
</p:tagLst>
</file>

<file path=ppt/tags/tag31.xml><?xml version="1.0" encoding="utf-8"?>
<p:tagLst xmlns:p="http://schemas.openxmlformats.org/presentationml/2006/main">
  <p:tag name="MH" val="20150915201522"/>
  <p:tag name="MH_LIBRARY" val="GRAPHIC"/>
  <p:tag name="MH_ORDER" val="1"/>
  <p:tag name="MH_TYPE" val="SubTitle"/>
</p:tagLst>
</file>

<file path=ppt/tags/tag32.xml><?xml version="1.0" encoding="utf-8"?>
<p:tagLst xmlns:p="http://schemas.openxmlformats.org/presentationml/2006/main">
  <p:tag name="MH" val="20150915201522"/>
  <p:tag name="MH_LIBRARY" val="GRAPHIC"/>
  <p:tag name="MH_ORDER" val="2"/>
  <p:tag name="MH_TYPE" val="SubTitle"/>
</p:tagLst>
</file>

<file path=ppt/tags/tag33.xml><?xml version="1.0" encoding="utf-8"?>
<p:tagLst xmlns:p="http://schemas.openxmlformats.org/presentationml/2006/main">
  <p:tag name="MH" val="20150915201522"/>
  <p:tag name="MH_LIBRARY" val="GRAPHIC"/>
  <p:tag name="MH_ORDER" val="3"/>
  <p:tag name="MH_TYPE" val="SubTitle"/>
</p:tagLst>
</file>

<file path=ppt/tags/tag34.xml><?xml version="1.0" encoding="utf-8"?>
<p:tagLst xmlns:p="http://schemas.openxmlformats.org/presentationml/2006/main">
  <p:tag name="MH" val="20150915201522"/>
  <p:tag name="MH_LIBRARY" val="GRAPHIC"/>
  <p:tag name="MH_ORDER" val="7"/>
  <p:tag name="MH_TYPE" val="SubTitle"/>
</p:tagLst>
</file>

<file path=ppt/tags/tag35.xml><?xml version="1.0" encoding="utf-8"?>
<p:tagLst xmlns:p="http://schemas.openxmlformats.org/presentationml/2006/main">
  <p:tag name="MH" val="20150915201522"/>
  <p:tag name="MH_LIBRARY" val="GRAPHIC"/>
  <p:tag name="MH_ORDER" val="5"/>
  <p:tag name="MH_TYPE" val="SubTitle"/>
</p:tagLst>
</file>

<file path=ppt/tags/tag36.xml><?xml version="1.0" encoding="utf-8"?>
<p:tagLst xmlns:p="http://schemas.openxmlformats.org/presentationml/2006/main">
  <p:tag name="MH" val="20150915201522"/>
  <p:tag name="MH_LIBRARY" val="GRAPHIC"/>
  <p:tag name="MH_ORDER" val="6"/>
  <p:tag name="MH_TYPE" val="SubTitle"/>
</p:tagLst>
</file>

<file path=ppt/tags/tag37.xml><?xml version="1.0" encoding="utf-8"?>
<p:tagLst xmlns:p="http://schemas.openxmlformats.org/presentationml/2006/main">
  <p:tag name="MH" val="20150915201522"/>
  <p:tag name="MH_LIBRARY" val="GRAPHIC"/>
  <p:tag name="MH_ORDER" val="15"/>
  <p:tag name="MH_TYPE" val="Other"/>
</p:tagLst>
</file>

<file path=ppt/tags/tag38.xml><?xml version="1.0" encoding="utf-8"?>
<p:tagLst xmlns:p="http://schemas.openxmlformats.org/presentationml/2006/main">
  <p:tag name="MH" val="20150915201522"/>
  <p:tag name="MH_LIBRARY" val="GRAPHIC"/>
  <p:tag name="MH_ORDER" val="16"/>
  <p:tag name="MH_TYPE" val="Other"/>
</p:tagLst>
</file>

<file path=ppt/tags/tag39.xml><?xml version="1.0" encoding="utf-8"?>
<p:tagLst xmlns:p="http://schemas.openxmlformats.org/presentationml/2006/main">
  <p:tag name="MH" val="20150915201522"/>
  <p:tag name="MH_LIBRARY" val="GRAPHIC"/>
  <p:tag name="MH_ORDER" val="4"/>
  <p:tag name="MH_TYPE" val="SubTitle"/>
</p:tagLst>
</file>

<file path=ppt/tags/tag40.xml><?xml version="1.0" encoding="utf-8"?>
<p:tagLst xmlns:p="http://schemas.openxmlformats.org/presentationml/2006/main">
  <p:tag name="MH" val="20150915201522"/>
  <p:tag name="MH_LIBRARY" val="GRAPHIC"/>
  <p:tag name="MH_ORDER" val="8"/>
  <p:tag name="MH_TYPE" val="SubTitle"/>
</p:tagLst>
</file>

<file path=ppt/tags/tag41.xml><?xml version="1.0" encoding="utf-8"?>
<p:tagLst xmlns:p="http://schemas.openxmlformats.org/presentationml/2006/main">
  <p:tag name="MH" val="20150915201522"/>
  <p:tag name="MH_LIBRARY" val="GRAPHIC"/>
  <p:tag name="MH_ORDER" val="15"/>
  <p:tag name="MH_TYPE" val="Other"/>
</p:tagLst>
</file>

<file path=ppt/tags/tag42.xml><?xml version="1.0" encoding="utf-8"?>
<p:tagLst xmlns:p="http://schemas.openxmlformats.org/presentationml/2006/main">
  <p:tag name="MH" val="20150915201522"/>
  <p:tag name="MH_LIBRARY" val="GRAPHIC"/>
  <p:tag name="MH_ORDER" val="4"/>
  <p:tag name="MH_TYPE" val="SubTitle"/>
</p:tagLst>
</file>

<file path=ppt/tags/tag43.xml><?xml version="1.0" encoding="utf-8"?>
<p:tagLst xmlns:p="http://schemas.openxmlformats.org/presentationml/2006/main">
  <p:tag name="MH" val="20150915201522"/>
  <p:tag name="MH_LIBRARY" val="GRAPHIC"/>
  <p:tag name="MH_ORDER" val="8"/>
  <p:tag name="MH_TYPE" val="SubTitle"/>
</p:tagLst>
</file>

<file path=ppt/tags/tag44.xml><?xml version="1.0" encoding="utf-8"?>
<p:tagLst xmlns:p="http://schemas.openxmlformats.org/presentationml/2006/main">
  <p:tag name="MH" val="20150915201522"/>
  <p:tag name="MH_LIBRARY" val="GRAPHIC"/>
  <p:tag name="MH_ORDER" val="16"/>
  <p:tag name="MH_TYPE" val="Other"/>
</p:tagLst>
</file>

<file path=ppt/tags/tag4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自定义 577">
      <a:dk1>
        <a:srgbClr val="636363"/>
      </a:dk1>
      <a:lt1>
        <a:srgbClr val="FFFFFF"/>
      </a:lt1>
      <a:dk2>
        <a:srgbClr val="636363"/>
      </a:dk2>
      <a:lt2>
        <a:srgbClr val="FFFFFF"/>
      </a:lt2>
      <a:accent1>
        <a:srgbClr val="FFFFFF"/>
      </a:accent1>
      <a:accent2>
        <a:srgbClr val="1D395D"/>
      </a:accent2>
      <a:accent3>
        <a:srgbClr val="1D395D"/>
      </a:accent3>
      <a:accent4>
        <a:srgbClr val="1D395D"/>
      </a:accent4>
      <a:accent5>
        <a:srgbClr val="1D395D"/>
      </a:accent5>
      <a:accent6>
        <a:srgbClr val="1D395D"/>
      </a:accent6>
      <a:hlink>
        <a:srgbClr val="1D395D"/>
      </a:hlink>
      <a:folHlink>
        <a:srgbClr val="1D395D"/>
      </a:folHlink>
    </a:clrScheme>
    <a:fontScheme name="视点">
      <a:majorFont>
        <a:latin typeface="Verdana"/>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9525">
          <a:solidFill>
            <a:schemeClr val="tx1"/>
          </a:solidFill>
        </a:ln>
      </a:spPr>
      <a:bodyPr/>
      <a:lstStyle/>
      <a:style>
        <a:lnRef idx="1">
          <a:schemeClr val="accent1"/>
        </a:lnRef>
        <a:fillRef idx="0">
          <a:schemeClr val="accent1"/>
        </a:fillRef>
        <a:effectRef idx="0">
          <a:schemeClr val="accent1"/>
        </a:effectRef>
        <a:fontRef idx="minor">
          <a:schemeClr val="tx1"/>
        </a:fontRef>
      </a:style>
    </a:lnDef>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470</Paragraphs>
  <Slides>35</Slides>
  <Notes>11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35</vt:i4>
      </vt:variant>
    </vt:vector>
  </HeadingPairs>
  <TitlesOfParts>
    <vt:vector baseType="lpstr" size="46">
      <vt:lpstr>Arial</vt:lpstr>
      <vt:lpstr>Calibri</vt:lpstr>
      <vt:lpstr>Verdana</vt:lpstr>
      <vt:lpstr>微软雅黑</vt:lpstr>
      <vt:lpstr>宋体</vt:lpstr>
      <vt:lpstr>华文楷体</vt:lpstr>
      <vt:lpstr>Wingdings</vt:lpstr>
      <vt:lpstr>Times New Roman</vt:lpstr>
      <vt:lpstr>楷体</vt:lpstr>
      <vt:lpstr>Agency FB</vt:lpstr>
      <vt:lpstr>Office Theme</vt:lpstr>
      <vt:lpstr>PowerPoint Presentation</vt:lpstr>
      <vt:lpstr>PowerPoint Presentation</vt:lpstr>
      <vt:lpstr>PowerPoint Presentation</vt:lpstr>
      <vt:lpstr>PowerPoint Presentation</vt:lpstr>
      <vt:lpstr>PowerPoint Presentation</vt:lpstr>
      <vt:lpstr>变革在企业发展中的作用</vt:lpstr>
      <vt:lpstr>PowerPoint Presentation</vt:lpstr>
      <vt:lpstr>有效的变革管理可以提升变革成功率</vt:lpstr>
      <vt:lpstr>PowerPoint Presentation</vt:lpstr>
      <vt:lpstr>PowerPoint Presentation</vt:lpstr>
      <vt:lpstr>PowerPoint Presentation</vt:lpstr>
      <vt:lpstr>PowerPoint Presentation</vt:lpstr>
      <vt:lpstr>实证调研显示，变革失败的前十大原因：</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海尔集团简介</vt:lpstr>
      <vt:lpstr>PowerPoint Presentation</vt:lpstr>
      <vt:lpstr>PowerPoint Presentation</vt:lpstr>
      <vt:lpstr>海尔组织结构(1997-2000)</vt:lpstr>
      <vt:lpstr>PowerPoint Presentation</vt:lpstr>
      <vt:lpstr>PowerPoint Presentation</vt:lpstr>
      <vt:lpstr>流程再造后（2000-2006）</vt:lpstr>
      <vt:lpstr>华为集团简介</vt:lpstr>
      <vt:lpstr>华为集团的发展</vt:lpstr>
      <vt:lpstr>向狮子演进————国际化之路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2024-09-26T09:15:59.258</cp:lastPrinted>
  <dcterms:created xsi:type="dcterms:W3CDTF">2024-09-26T01:15:59Z</dcterms:created>
  <dcterms:modified xsi:type="dcterms:W3CDTF">2024-09-26T01:16:02Z</dcterms:modified>
</cp:coreProperties>
</file>