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F7F8A7-BE36-403C-B9E1-E8EBFEE8DE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F35492-BDB1-4821-A63C-C5D6E873DC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9BE9B6-8F14-4E70-A823-5DF03AA371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95B454-4619-43C4-869E-E7198BF433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F5CF7C9-75BC-4EA4-B7FC-1EB55B74E3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467216A-92C2-45F9-81D4-B388DF05AF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D58E024-3C6C-40C7-956F-275A3BB2EB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81D577-2DAF-49DC-AD3E-434979054D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3F5C6B-ABF3-4994-884C-BA03D3123B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ADA759-E736-4643-BE07-26C22DF6E6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F4063F-3AC3-4AA9-AEEC-B90C6B134D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3310036"/>
            <a:ext cx="12192000" cy="3547963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9005080" y="2762420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1754827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1683118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6BD825D-D090-2E79-D780-89C5C7CDF442}"/>
              </a:ext>
            </a:extLst>
          </p:cNvPr>
          <p:cNvGrpSpPr/>
          <p:nvPr/>
        </p:nvGrpSpPr>
        <p:grpSpPr>
          <a:xfrm>
            <a:off x="0" y="104696"/>
            <a:ext cx="867204" cy="555946"/>
            <a:chOff x="-1354596" y="1053296"/>
            <a:chExt cx="2592377" cy="1152000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E4701-019A-B2B1-F6C4-C52B6F34A567}"/>
                </a:ext>
              </a:extLst>
            </p:cNvPr>
            <p:cNvSpPr/>
            <p:nvPr/>
          </p:nvSpPr>
          <p:spPr>
            <a:xfrm>
              <a:off x="-1354596" y="1053296"/>
              <a:ext cx="2106950" cy="1152000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Flowchart: Connector 8">
              <a:extLst>
                <a:ext uri="{FF2B5EF4-FFF2-40B4-BE49-F238E27FC236}">
                  <a16:creationId xmlns:a16="http://schemas.microsoft.com/office/drawing/2014/main" id="{61C522B5-FD12-D456-5F46-0168AB73E321}"/>
                </a:ext>
              </a:extLst>
            </p:cNvPr>
            <p:cNvSpPr/>
            <p:nvPr/>
          </p:nvSpPr>
          <p:spPr>
            <a:xfrm>
              <a:off x="85781" y="1053296"/>
              <a:ext cx="1152000" cy="1152000"/>
            </a:xfrm>
            <a:prstGeom prst="flowChartConnector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775173" y="2828835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accent4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FCBA184B-3051-18DE-7DA2-B167C7730841}"/>
              </a:ext>
            </a:extLst>
          </p:cNvPr>
          <p:cNvGrpSpPr/>
          <p:nvPr userDrawn="1"/>
        </p:nvGrpSpPr>
        <p:grpSpPr>
          <a:xfrm>
            <a:off x="1" y="242345"/>
            <a:ext cx="2194559" cy="1080000"/>
            <a:chOff x="0" y="262665"/>
            <a:chExt cx="2439749" cy="1217105"/>
          </a:xfrm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4CDA7B5-2A32-4C83-C1BE-9B9F8E1B8A47}"/>
                </a:ext>
              </a:extLst>
            </p:cNvPr>
            <p:cNvGrpSpPr/>
            <p:nvPr/>
          </p:nvGrpSpPr>
          <p:grpSpPr>
            <a:xfrm>
              <a:off x="0" y="262665"/>
              <a:ext cx="2439749" cy="1217105"/>
              <a:chOff x="-1354596" y="1053296"/>
              <a:chExt cx="2592377" cy="1152000"/>
            </a:xfrm>
          </p:grpSpPr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E99459E8-FC39-8B75-97C0-B7F33CCB9432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6" name="Flowchart: Connector 15">
                <a:extLst>
                  <a:ext uri="{FF2B5EF4-FFF2-40B4-BE49-F238E27FC236}">
                    <a16:creationId xmlns:a16="http://schemas.microsoft.com/office/drawing/2014/main" id="{265FB853-1C4B-1DEA-8D9E-6DF77306B2DC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CBFA2568-F373-A0C7-66B5-498C61DF4E09}"/>
                </a:ext>
              </a:extLst>
            </p:cNvPr>
            <p:cNvSpPr txBox="1"/>
            <p:nvPr/>
          </p:nvSpPr>
          <p:spPr>
            <a:xfrm>
              <a:off x="149667" y="344677"/>
              <a:ext cx="1953442" cy="95410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  <p:pic>
        <p:nvPicPr>
          <p:cNvPr id="17" name="Picture 16">
            <a:extLst>
              <a:ext uri="{FF2B5EF4-FFF2-40B4-BE49-F238E27FC236}">
                <a16:creationId xmlns:a16="http://schemas.microsoft.com/office/drawing/2014/main" id="{80863FD4-39AC-73FE-8C65-94F6BFB16A24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2300" y="825412"/>
            <a:ext cx="5854615" cy="5298233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1EA14705-0BCB-AEEA-AD97-B3E17A45A042}"/>
              </a:ext>
            </a:extLst>
          </p:cNvPr>
          <p:cNvSpPr txBox="1"/>
          <p:nvPr userDrawn="1"/>
        </p:nvSpPr>
        <p:spPr>
          <a:xfrm>
            <a:off x="891813" y="4029164"/>
            <a:ext cx="3422539" cy="903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377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Thank you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FFDB419-7F75-BCF8-FC9F-70DE68365B58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97716" y="1655365"/>
            <a:ext cx="4464475" cy="40402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5C592597-4006-3696-31D0-9229FB083FAE}"/>
              </a:ext>
            </a:extLst>
          </p:cNvPr>
          <p:cNvGrpSpPr/>
          <p:nvPr userDrawn="1"/>
        </p:nvGrpSpPr>
        <p:grpSpPr>
          <a:xfrm>
            <a:off x="1" y="242345"/>
            <a:ext cx="2194559" cy="1080000"/>
            <a:chOff x="0" y="262665"/>
            <a:chExt cx="2439749" cy="1217105"/>
          </a:xfrm>
        </p:grpSpPr>
        <p:grpSp>
          <p:nvGrpSpPr>
            <p:cNvPr id="3" name="Group 2">
              <a:extLst>
                <a:ext uri="{FF2B5EF4-FFF2-40B4-BE49-F238E27FC236}">
                  <a16:creationId xmlns:a16="http://schemas.microsoft.com/office/drawing/2014/main" id="{E6529254-A42A-FC55-9886-EF3677A4AB5F}"/>
                </a:ext>
              </a:extLst>
            </p:cNvPr>
            <p:cNvGrpSpPr/>
            <p:nvPr/>
          </p:nvGrpSpPr>
          <p:grpSpPr>
            <a:xfrm>
              <a:off x="0" y="262665"/>
              <a:ext cx="2439749" cy="1217105"/>
              <a:chOff x="-1354596" y="1053296"/>
              <a:chExt cx="2592377" cy="1152000"/>
            </a:xfrm>
          </p:grpSpPr>
          <p:sp>
            <p:nvSpPr>
              <p:cNvPr id="5" name="Rectangle 4">
                <a:extLst>
                  <a:ext uri="{FF2B5EF4-FFF2-40B4-BE49-F238E27FC236}">
                    <a16:creationId xmlns:a16="http://schemas.microsoft.com/office/drawing/2014/main" id="{A353093A-43A9-26FE-BA6B-3DD1F5BE96B8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6" name="Flowchart: Connector 5">
                <a:extLst>
                  <a:ext uri="{FF2B5EF4-FFF2-40B4-BE49-F238E27FC236}">
                    <a16:creationId xmlns:a16="http://schemas.microsoft.com/office/drawing/2014/main" id="{0A25A8EF-4E0B-8991-DBC0-430E2D10AC7F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780CFD71-634F-E514-BEEA-DCFEF9D9C829}"/>
                </a:ext>
              </a:extLst>
            </p:cNvPr>
            <p:cNvSpPr txBox="1"/>
            <p:nvPr/>
          </p:nvSpPr>
          <p:spPr>
            <a:xfrm>
              <a:off x="149667" y="344677"/>
              <a:ext cx="1953442" cy="95410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  <p:pic>
        <p:nvPicPr>
          <p:cNvPr id="7" name="Picture 6">
            <a:extLst>
              <a:ext uri="{FF2B5EF4-FFF2-40B4-BE49-F238E27FC236}">
                <a16:creationId xmlns:a16="http://schemas.microsoft.com/office/drawing/2014/main" id="{FFEC9E64-B0E5-7035-577A-83076E08BC64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2300" y="825412"/>
            <a:ext cx="5854615" cy="52982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7005166062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149667" y="3027896"/>
            <a:ext cx="698471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智能教育评价与反馈系统</a:t>
            </a:r>
            <a:endParaRPr lang="en-US" altLang="zh-CN" sz="4200" b="1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智能评价系统概述
 教育反馈系统设计原理
 智能评价系统的评价策略
 教育反馈系统的评价内容
 智能评价系统和传统评价的区别
 教育反馈系统的实施策略
 智能评价系统和反馈系统的优势
 教育反馈系统面临的挑战</a:t>
            </a:r>
          </a:p>
        </p:txBody>
      </p: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532109" y="191308"/>
            <a:ext cx="1979598" cy="1715045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95918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35952"/>
              <a:ext cx="1655322" cy="43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pic>
        <p:nvPicPr>
          <p:cNvPr id="15" name="Picture 14">
            <a:extLst>
              <a:ext uri="{FF2B5EF4-FFF2-40B4-BE49-F238E27FC236}">
                <a16:creationId xmlns:a16="http://schemas.microsoft.com/office/drawing/2014/main" id="{1CEB4078-FCCF-97EA-6B99-7B347E6D34A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152" y="4171790"/>
            <a:ext cx="2981087" cy="2697785"/>
          </a:xfrm>
          <a:prstGeom prst="snip1Rect">
            <a:avLst/>
          </a:prstGeom>
        </p:spPr>
      </p:pic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智能评价系统概述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智能教育评价与反馈系统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智能评价系统概述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智能评价系统概述：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智能评价系统是在传统评价系统的基础上，运用人工智能技术，对学习者的知识、技能、能力等进行评价的系统。</a:t>
            </a:r>
          </a:p>
          <a:p>
            <a:r>
              <a:t>2. 智能评价系统具有智能化、个性化、自动化等特点，可以实现对学习者的实时评价、诊断和反馈，帮助学习者及时调整学习策略，提高学习效率。</a:t>
            </a:r>
          </a:p>
          <a:p>
            <a:r>
              <a:t>3. 智能评价系统可以应用于各个教育领域，包括基础教育、高等教育、职业教育等。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智能评价系统的基本原理：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智能评价系统的工作原理是基于人工智能技术，通过收集和分析学习者在学习过程中的各种数据，如学习行为数据、学习成绩数据等，来评估学习者的知识、技能、能力等。</a:t>
            </a:r>
          </a:p>
          <a:p>
            <a:r>
              <a:t>2. 智能评价系统通常采用机器学习算法来构建评价模型，通过训练数据来学习评价规则，并将这些规则应用于新的学习者数据来进行评价。</a:t>
            </a:r>
          </a:p>
          <a:p>
            <a:r>
              <a:t>3. 智能评价系统可以根据学习者的个体差异，对学习者的知识、技能、能力等进行个性化评价，并提供有针对性的反馈。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智能评价系统概述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智能评价系统的特点：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智能评价系统具有智能化、个性化、自动化等特点。</a:t>
            </a:r>
          </a:p>
          <a:p>
            <a:r>
              <a:t>2. 智能评价系统采用人工智能技术，可以对学习者的知识、技能、能力等进行实时评价、诊断和反馈。</a:t>
            </a:r>
          </a:p>
          <a:p>
            <a:r>
              <a:t>3. 智能评价系统可以根据学习者的个体差异，对学习者的知识、技能、能力等进行个性化评价，并提供有针对性的反馈。</a:t>
            </a:r>
          </a:p>
          <a:p>
            <a:r>
              <a:t>4. 智能评价系统可以自动完成评价任务，无需人工干预，大大提高了评价效率。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智能评价系统的应用：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智能评价系统可以应用于各个教育领域，包括基础教育、高等教育、职业教育等。</a:t>
            </a:r>
          </a:p>
          <a:p>
            <a:r>
              <a:t>2. 智能评价系统可以用于对学习者的知识、技能、能力等进行评价，也可以用于对学习过程进行评价。</a:t>
            </a:r>
          </a:p>
          <a:p>
            <a:r>
              <a:t>3. 智能评价系统可以用于对学习者的学习效果进行诊断，并提供有针对性的反馈，帮助学习者及时调整学习策略，提高学习效率。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智能评价系统概述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智能评价系统的挑战：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智能评价系统面临着许多挑战，包括数据收集、算法设计、评价标准等。</a:t>
            </a:r>
          </a:p>
          <a:p>
            <a:r>
              <a:t>2. 智能评价系统需要收集大量的数据来训练评价模型，这些数据可能涉及学习者的隐私，因此数据收集需要遵循相关法律法规。</a:t>
            </a:r>
          </a:p>
          <a:p>
            <a:r>
              <a:t>3. 智能评价系统需要设计合理的算法来构建评价模型，以确保评价结果的准确性和可靠性。</a:t>
            </a:r>
          </a:p>
          <a:p>
            <a:r>
              <a:t>4. 智能评价系统需要建立合理的评价标准，以确保评价结果的公平性和公正性。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智能评价系统的发展趋势：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智能评价系统的发展趋势包括智能评价技术的创新、智能评价模型的优化、智能评价系统的应用扩展等。</a:t>
            </a:r>
          </a:p>
          <a:p>
            <a:r>
              <a:t>2. 智能评价技术正在不断创新，新的智能评价技术将为智能评价系统的发展带来新的机遇。</a:t>
            </a:r>
          </a:p>
          <a:p>
            <a:r>
              <a:t>3. 智能评价模型也在不断优化，新的智能评价模型将提高智能评价系统的准确性和可靠性。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教育反馈系统设计原理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智能教育评价与反馈系统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教育反馈系统设计原理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教育数据收集与分析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多维度数据采集：系统应支持从多个来源收集数据，包括学生作业、测验、考试、课堂观察和学生反馈。</a:t>
            </a:r>
          </a:p>
          <a:p>
            <a:r>
              <a:t>2. 数据预处理：对收集到的数据进行预处理，包括数据清洗、数据标准化和数据转换，以确保数据的质量和一致性。</a:t>
            </a:r>
          </a:p>
          <a:p>
            <a:r>
              <a:t>3. 数据分析与建模：利用机器学习、数据挖掘和其他分析技术对数据进行分析，建立学生学习表现的模型，并识别影响学生学习的因素。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个性化反馈策略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实时反馈：系统能够为学生提供实时的反馈，帮助学生及时了解自己的学习进展并做出相应的调整。</a:t>
            </a:r>
          </a:p>
          <a:p>
            <a:r>
              <a:t>2. 多样化反馈形式：系统支持多种反馈形式，包括文字、语音、视频和图形，以满足不同学生的学习需求和偏好。</a:t>
            </a:r>
          </a:p>
          <a:p>
            <a:r>
              <a:t>3. 自适应反馈：系统能够根据学生的学习表现和需求调整反馈内容和形式，以确保反馈的有效性。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教育反馈系统设计原理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学习资源推荐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资源推荐算法：系统利用机器学习算法为学生推荐个性化的学习资源，包括课程、书籍、视频和网站等。</a:t>
            </a:r>
          </a:p>
          <a:p>
            <a:r>
              <a:t>2. 资源质量评估：系统对推荐的学习资源进行质量评估，以确保资源的准确性、可靠性和相关性。</a:t>
            </a:r>
          </a:p>
          <a:p>
            <a:r>
              <a:t>3. 资源多样性：系统推荐的学习资源应涵盖广泛的学科和领域，以满足不同学生的学习需求和兴趣。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学生学习行为分析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学习行为追踪：系统能够追踪学生在系统中的学习行为，包括学习时间、学习进度、学习习惯和学习策略等。</a:t>
            </a:r>
          </a:p>
          <a:p>
            <a:r>
              <a:t>2. 学习行为分析：系统对学生的学习行为数据进行分析，识别学生学习中的问题和优势，并为学生提供针对性的学习建议。</a:t>
            </a:r>
          </a:p>
          <a:p>
            <a:r>
              <a:t>3. 学习行为分类：系统将学生的学习行为分为不同的类别，如主动学习、被动学习、协作学习和元学习等，以帮助教师更好地了解学生的学习方式和学习需求。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教育反馈系统设计原理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教师教学行为分析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教学行为追踪：系统能够追踪教师在系统中的教学行为，包括教学时间、教学方法、教学资源和教学策略等。</a:t>
            </a:r>
          </a:p>
          <a:p>
            <a:r>
              <a:t>2. 教学行为分析：系统对教师的教学行为数据进行分析，识别教师教学中的问题和优势，并为教师提供针对性的教学建议。</a:t>
            </a:r>
          </a:p>
          <a:p>
            <a:r>
              <a:t>3. 教学行为分类：系统将教师的教学行为分为不同的类别，如讲授、讨论、提问和反馈等，以帮助教师更好地了解自己的教学方式和教学需求。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系统评估与改进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系统评估：系统应定期评估其有效性和可靠性，以确保系统能够满足用户的需求并实现预期的目标。</a:t>
            </a:r>
          </a:p>
          <a:p>
            <a:r>
              <a:t>2. 用户反馈：系统应收集用户对系统的反馈，包括学生、教师和管理员的反馈，以了解用户的需求和期望，并根据反馈改进系统。</a:t>
            </a:r>
          </a:p>
          <a:p>
            <a:r>
              <a:t>3. 系统更新：系统应定期更新，以添加新的功能、修复错误并提高系统的性能。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智能评价系统的评价策略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智能教育评价与反馈系统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智能评价系统的评价策略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准确性评估：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确定评估目标：明确智能评价系统所要评估的内容，如学习成效、知识点掌握情况、技能掌握情况等。</a:t>
            </a:r>
          </a:p>
          <a:p>
            <a:r>
              <a:t>2. 选择评价方法：依据评估目标，选择合适的评价方法进行评估，如客观题评估、主观题评估、项目式评估等。</a:t>
            </a:r>
          </a:p>
          <a:p>
            <a:r>
              <a:t>3. 建立标准与尺度：根据评价目标和评价方法，建立评价标准与尺度，用于评定学生的表现。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实时性评估：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过程性评估：对学生在学习过程中的表现进行评估，及时发现学生存在的问题和不足，以便及时调整学习策略和教学方法。</a:t>
            </a:r>
          </a:p>
          <a:p>
            <a:r>
              <a:t>2. 反馈与调控：将评价结果反馈给学生与教师，让学生了解自己的学习情况，教师根据学生的学习情况及时调整教学策略和方法。</a:t>
            </a:r>
          </a:p>
          <a:p>
            <a:r>
              <a:t>3. 自我评价：学生对自己在学习过程中的表现进行自我评价，培养学生的自我评价意识和能力。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智能评价系统的评价策略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个性化评估：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了解学生差异：考虑学生的个体差异，根据学生不同的学习风格、学习水平和学习需求，提供个性化的评价方式和评价标准。</a:t>
            </a:r>
          </a:p>
          <a:p>
            <a:r>
              <a:t>2. 灵活评价策略：采用多种评价策略，如诊断性评估、形成性评估和终结性评估，以全面了解学生的学习情况。</a:t>
            </a:r>
          </a:p>
          <a:p>
            <a:r>
              <a:t>3. 开放式评估：鼓励学生以多样化的方式展示他们的学习成果，支持学生表达自己的想法和观点。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可信度评估：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确保评估的公平性和公正性：不受任何主观因素的影响，确保评估结果的准确性、公平性和公正性。</a:t>
            </a:r>
          </a:p>
          <a:p>
            <a:r>
              <a:t>2. 多元化评价方式：采用多种评价方式，相互补充，以确保评价结果的可靠性，如客观题评估、主观题评估、项目式评估等。</a:t>
            </a:r>
          </a:p>
          <a:p>
            <a:r>
              <a:t>3. 评估结果的可追溯性：能够追溯评估过程中的各个环节，确保评估过程的透明性和可信度。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智能评价系统的评价策略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安全性评估：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数据安全：确保学生个人信息和学习记录的安全，防止数据泄露和滥用。</a:t>
            </a:r>
          </a:p>
          <a:p>
            <a:r>
              <a:t>2. 系统安全：保障智能评价系统的安全稳定运行，防止黑客攻击和恶意破坏。</a:t>
            </a:r>
          </a:p>
          <a:p>
            <a:r>
              <a:t>3. 访问控制：设置合理的访问权限，防止未经授权的人员访问和使用智能评价系统。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生态性评估：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开放式架构：采用开放式架构，允许其他系统和应用程序与智能评价系统进行集成，以实现数据共享和功能扩展。</a:t>
            </a:r>
          </a:p>
          <a:p>
            <a:r>
              <a:t>2. 可扩展性评估：具有良好的可扩展性，能够随着评估任务的增加而进行扩展，满足不断增长的评估需求。</a:t>
            </a:r>
          </a:p>
          <a:p>
            <a:r>
              <a:t>3. 持续性评估：能够持续地收集和分析学习数据，以支持学生的长期的学习和发展。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教育反馈系统的评价内容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智能教育评价与反馈系统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教育反馈系统的评价内容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学生学习情况：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学习进度：记录学生的学习进度和完成情况，包括课程、模块和单元的学习进展。</a:t>
            </a:r>
          </a:p>
          <a:p>
            <a:r>
              <a:t>2. 学习表现：评估学生的学习表现，包括作业、测验、考试和项目的表现。</a:t>
            </a:r>
          </a:p>
          <a:p>
            <a:r>
              <a:t>3. 学习参与度：衡量学生的学习参与度，包括出勤率、课堂参与度和在线学习活动参与度。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学习目标达成情况：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知识掌握程度：评估学生对课程知识和技能的掌握程度，包括事实、概念和原理的理解。</a:t>
            </a:r>
          </a:p>
          <a:p>
            <a:r>
              <a:t>2. 能力发展水平：评估学生的能力发展水平，包括批判性思维、问题解决、沟通和协作能力。</a:t>
            </a:r>
          </a:p>
          <a:p>
            <a:r>
              <a:t>3. 价值观塑造情况：评估学生在学习过程中形成的价值观和态度，包括责任感、诚信和社会责任意识。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https://d.book118.com/067005166062006050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8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Agency FB</vt:lpstr>
      <vt:lpstr>Adobe 宋体 Std L</vt:lpstr>
      <vt:lpstr>Office Theme</vt:lpstr>
      <vt:lpstr>PowerPoint Presentation</vt:lpstr>
      <vt:lpstr>PowerPoint Presentation</vt:lpstr>
      <vt:lpstr> 智能评价系统概述</vt:lpstr>
      <vt:lpstr>#. 智能评价系统概述</vt:lpstr>
      <vt:lpstr>#. 智能评价系统概述</vt:lpstr>
      <vt:lpstr>#. 智能评价系统概述</vt:lpstr>
      <vt:lpstr> 教育反馈系统设计原理</vt:lpstr>
      <vt:lpstr> 教育反馈系统设计原理</vt:lpstr>
      <vt:lpstr> 教育反馈系统设计原理</vt:lpstr>
      <vt:lpstr> 教育反馈系统设计原理</vt:lpstr>
      <vt:lpstr> 智能评价系统的评价策略</vt:lpstr>
      <vt:lpstr> 智能评价系统的评价策略</vt:lpstr>
      <vt:lpstr> 智能评价系统的评价策略</vt:lpstr>
      <vt:lpstr> 智能评价系统的评价策略</vt:lpstr>
      <vt:lpstr> 教育反馈系统的评价内容</vt:lpstr>
      <vt:lpstr>#. 教育反馈系统的评价内容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2024-09-22T22:19:03.817</cp:lastPrinted>
  <dcterms:created xsi:type="dcterms:W3CDTF">2024-09-22T14:19:03Z</dcterms:created>
  <dcterms:modified xsi:type="dcterms:W3CDTF">2024-09-22T14:19:05Z</dcterms:modified>
</cp:coreProperties>
</file>