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F2BB2-1819-4F7F-904E-BBC0A200BE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12301B-264E-44E0-BB1E-EA31709130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3ACB80-57ED-458B-99ED-F846D2339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71A1C3-8789-499D-90FB-4BB2E4EADA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00C5B8C-E2F0-46EA-89E8-525A4DBC23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06FD35-63B7-4C45-8D5A-5206A16CAD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76FD828-8AA9-4796-B2C3-9DD67481CA2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129E7D-1CC9-4500-B0CC-F2FAD6E0D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3428F9-FFFE-465B-A8A1-EC32CF193C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856A1C-3B76-4B92-8692-5E17F72C1F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BFBFE5-5440-4077-8061-361C3B8FAC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67023201136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营销和售后服务协作的案例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汇报时间：2024-01-14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36170" y="682396"/>
            <a:ext cx="1539079" cy="823690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9260" y="682396"/>
            <a:ext cx="5359177" cy="45877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营销和售后服务协作的重要性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营销和售后服务协作的案例分析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营销和售后服务协作的挑战与解决方案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8358854" y="2914174"/>
            <a:ext cx="420243" cy="199168"/>
          </a:xfrm>
          <a:custGeom>
            <a:rect l="l" t="t" r="r" b="b"/>
            <a:pathLst>
              <a:path w="105" h="50">
                <a:moveTo>
                  <a:pt x="0" y="40"/>
                </a:moveTo>
                <a:cubicBezTo>
                  <a:pt x="32" y="20"/>
                  <a:pt x="67" y="5"/>
                  <a:pt x="105" y="0"/>
                </a:cubicBezTo>
                <a:cubicBezTo>
                  <a:pt x="101" y="13"/>
                  <a:pt x="98" y="27"/>
                  <a:pt x="95" y="40"/>
                </a:cubicBezTo>
                <a:cubicBezTo>
                  <a:pt x="88" y="41"/>
                  <a:pt x="81" y="45"/>
                  <a:pt x="75" y="50"/>
                </a:cubicBezTo>
                <a:cubicBezTo>
                  <a:pt x="50" y="46"/>
                  <a:pt x="25" y="43"/>
                  <a:pt x="0" y="4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8799386" y="2905696"/>
            <a:ext cx="307181" cy="187357"/>
          </a:xfrm>
          <a:custGeom>
            <a:rect l="l" t="t" r="r" b="b"/>
            <a:pathLst>
              <a:path w="77" h="47">
                <a:moveTo>
                  <a:pt x="11" y="2"/>
                </a:moveTo>
                <a:cubicBezTo>
                  <a:pt x="33" y="0"/>
                  <a:pt x="56" y="2"/>
                  <a:pt x="77" y="8"/>
                </a:cubicBezTo>
                <a:cubicBezTo>
                  <a:pt x="50" y="18"/>
                  <a:pt x="24" y="30"/>
                  <a:pt x="0" y="47"/>
                </a:cubicBezTo>
                <a:cubicBezTo>
                  <a:pt x="3" y="31"/>
                  <a:pt x="7" y="16"/>
                  <a:pt x="11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8819579" y="2969895"/>
            <a:ext cx="703802" cy="543497"/>
          </a:xfrm>
          <a:custGeom>
            <a:rect l="l" t="t" r="r" b="b"/>
            <a:pathLst>
              <a:path w="176" h="136">
                <a:moveTo>
                  <a:pt x="0" y="45"/>
                </a:moveTo>
                <a:cubicBezTo>
                  <a:pt x="30" y="24"/>
                  <a:pt x="64" y="9"/>
                  <a:pt x="100" y="0"/>
                </a:cubicBezTo>
                <a:cubicBezTo>
                  <a:pt x="127" y="9"/>
                  <a:pt x="151" y="25"/>
                  <a:pt x="172" y="44"/>
                </a:cubicBezTo>
                <a:cubicBezTo>
                  <a:pt x="172" y="75"/>
                  <a:pt x="176" y="106"/>
                  <a:pt x="170" y="136"/>
                </a:cubicBezTo>
                <a:cubicBezTo>
                  <a:pt x="161" y="131"/>
                  <a:pt x="155" y="123"/>
                  <a:pt x="147" y="117"/>
                </a:cubicBezTo>
                <a:cubicBezTo>
                  <a:pt x="105" y="82"/>
                  <a:pt x="53" y="60"/>
                  <a:pt x="0" y="4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8087106" y="3133535"/>
            <a:ext cx="575500" cy="832104"/>
          </a:xfrm>
          <a:custGeom>
            <a:rect l="l" t="t" r="r" b="b"/>
            <a:pathLst>
              <a:path w="144" h="208">
                <a:moveTo>
                  <a:pt x="0" y="62"/>
                </a:moveTo>
                <a:cubicBezTo>
                  <a:pt x="12" y="39"/>
                  <a:pt x="29" y="19"/>
                  <a:pt x="48" y="2"/>
                </a:cubicBezTo>
                <a:cubicBezTo>
                  <a:pt x="79" y="0"/>
                  <a:pt x="110" y="5"/>
                  <a:pt x="140" y="10"/>
                </a:cubicBezTo>
                <a:cubicBezTo>
                  <a:pt x="144" y="21"/>
                  <a:pt x="134" y="27"/>
                  <a:pt x="128" y="34"/>
                </a:cubicBezTo>
                <a:cubicBezTo>
                  <a:pt x="84" y="82"/>
                  <a:pt x="60" y="145"/>
                  <a:pt x="46" y="208"/>
                </a:cubicBezTo>
                <a:cubicBezTo>
                  <a:pt x="16" y="166"/>
                  <a:pt x="2" y="113"/>
                  <a:pt x="0" y="6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763952" y="3214592"/>
            <a:ext cx="715613" cy="982313"/>
          </a:xfrm>
          <a:custGeom>
            <a:rect l="l" t="t" r="r" b="b"/>
            <a:pathLst>
              <a:path w="179" h="246">
                <a:moveTo>
                  <a:pt x="6" y="42"/>
                </a:moveTo>
                <a:cubicBezTo>
                  <a:pt x="6" y="28"/>
                  <a:pt x="0" y="10"/>
                  <a:pt x="14" y="0"/>
                </a:cubicBezTo>
                <a:cubicBezTo>
                  <a:pt x="71" y="16"/>
                  <a:pt x="127" y="42"/>
                  <a:pt x="170" y="84"/>
                </a:cubicBezTo>
                <a:cubicBezTo>
                  <a:pt x="168" y="96"/>
                  <a:pt x="170" y="108"/>
                  <a:pt x="179" y="116"/>
                </a:cubicBezTo>
                <a:cubicBezTo>
                  <a:pt x="171" y="161"/>
                  <a:pt x="156" y="206"/>
                  <a:pt x="132" y="246"/>
                </a:cubicBezTo>
                <a:cubicBezTo>
                  <a:pt x="126" y="246"/>
                  <a:pt x="120" y="246"/>
                  <a:pt x="114" y="246"/>
                </a:cubicBezTo>
                <a:cubicBezTo>
                  <a:pt x="57" y="192"/>
                  <a:pt x="13" y="121"/>
                  <a:pt x="6" y="4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9567291" y="3209544"/>
            <a:ext cx="295370" cy="815245"/>
          </a:xfrm>
          <a:custGeom>
            <a:rect l="l" t="t" r="r" b="b"/>
            <a:pathLst>
              <a:path w="74" h="204">
                <a:moveTo>
                  <a:pt x="2" y="0"/>
                </a:moveTo>
                <a:cubicBezTo>
                  <a:pt x="51" y="54"/>
                  <a:pt x="74" y="132"/>
                  <a:pt x="57" y="204"/>
                </a:cubicBezTo>
                <a:cubicBezTo>
                  <a:pt x="47" y="170"/>
                  <a:pt x="31" y="138"/>
                  <a:pt x="11" y="110"/>
                </a:cubicBezTo>
                <a:cubicBezTo>
                  <a:pt x="18" y="97"/>
                  <a:pt x="12" y="81"/>
                  <a:pt x="0" y="74"/>
                </a:cubicBezTo>
                <a:cubicBezTo>
                  <a:pt x="2" y="49"/>
                  <a:pt x="2" y="25"/>
                  <a:pt x="2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340280" y="3250025"/>
            <a:ext cx="847249" cy="1230439"/>
          </a:xfrm>
          <a:custGeom>
            <a:rect l="l" t="t" r="r" b="b"/>
            <a:pathLst>
              <a:path w="211" h="308">
                <a:moveTo>
                  <a:pt x="83" y="7"/>
                </a:moveTo>
                <a:cubicBezTo>
                  <a:pt x="86" y="3"/>
                  <a:pt x="91" y="1"/>
                  <a:pt x="96" y="0"/>
                </a:cubicBezTo>
                <a:cubicBezTo>
                  <a:pt x="95" y="68"/>
                  <a:pt x="118" y="135"/>
                  <a:pt x="158" y="189"/>
                </a:cubicBezTo>
                <a:cubicBezTo>
                  <a:pt x="172" y="210"/>
                  <a:pt x="190" y="229"/>
                  <a:pt x="208" y="247"/>
                </a:cubicBezTo>
                <a:cubicBezTo>
                  <a:pt x="210" y="256"/>
                  <a:pt x="209" y="264"/>
                  <a:pt x="212" y="273"/>
                </a:cubicBezTo>
                <a:cubicBezTo>
                  <a:pt x="202" y="284"/>
                  <a:pt x="192" y="295"/>
                  <a:pt x="180" y="304"/>
                </a:cubicBezTo>
                <a:cubicBezTo>
                  <a:pt x="170" y="301"/>
                  <a:pt x="160" y="302"/>
                  <a:pt x="151" y="308"/>
                </a:cubicBezTo>
                <a:cubicBezTo>
                  <a:pt x="97" y="286"/>
                  <a:pt x="46" y="255"/>
                  <a:pt x="8" y="211"/>
                </a:cubicBezTo>
                <a:cubicBezTo>
                  <a:pt x="12" y="199"/>
                  <a:pt x="9" y="187"/>
                  <a:pt x="0" y="178"/>
                </a:cubicBezTo>
                <a:cubicBezTo>
                  <a:pt x="12" y="115"/>
                  <a:pt x="38" y="53"/>
                  <a:pt x="83" y="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7891367" y="3486340"/>
            <a:ext cx="356140" cy="1002506"/>
          </a:xfrm>
          <a:custGeom>
            <a:rect l="l" t="t" r="r" b="b"/>
            <a:pathLst>
              <a:path w="89" h="251">
                <a:moveTo>
                  <a:pt x="88" y="251"/>
                </a:moveTo>
                <a:cubicBezTo>
                  <a:pt x="21" y="188"/>
                  <a:pt x="0" y="84"/>
                  <a:pt x="36" y="0"/>
                </a:cubicBezTo>
                <a:cubicBezTo>
                  <a:pt x="41" y="44"/>
                  <a:pt x="56" y="86"/>
                  <a:pt x="79" y="124"/>
                </a:cubicBezTo>
                <a:cubicBezTo>
                  <a:pt x="74" y="138"/>
                  <a:pt x="75" y="154"/>
                  <a:pt x="89" y="162"/>
                </a:cubicBezTo>
                <a:cubicBezTo>
                  <a:pt x="88" y="192"/>
                  <a:pt x="85" y="221"/>
                  <a:pt x="88" y="25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9342787" y="3665220"/>
            <a:ext cx="415195" cy="803434"/>
          </a:xfrm>
          <a:custGeom>
            <a:rect l="l" t="t" r="r" b="b"/>
            <a:pathLst>
              <a:path w="104" h="201">
                <a:moveTo>
                  <a:pt x="48" y="13"/>
                </a:moveTo>
                <a:cubicBezTo>
                  <a:pt x="48" y="8"/>
                  <a:pt x="51" y="0"/>
                  <a:pt x="56" y="7"/>
                </a:cubicBezTo>
                <a:cubicBezTo>
                  <a:pt x="80" y="41"/>
                  <a:pt x="97" y="80"/>
                  <a:pt x="104" y="120"/>
                </a:cubicBezTo>
                <a:cubicBezTo>
                  <a:pt x="95" y="150"/>
                  <a:pt x="76" y="177"/>
                  <a:pt x="56" y="201"/>
                </a:cubicBezTo>
                <a:cubicBezTo>
                  <a:pt x="37" y="190"/>
                  <a:pt x="20" y="177"/>
                  <a:pt x="3" y="164"/>
                </a:cubicBezTo>
                <a:cubicBezTo>
                  <a:pt x="3" y="156"/>
                  <a:pt x="2" y="148"/>
                  <a:pt x="0" y="140"/>
                </a:cubicBezTo>
                <a:cubicBezTo>
                  <a:pt x="23" y="101"/>
                  <a:pt x="39" y="58"/>
                  <a:pt x="48" y="1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8294751" y="4124325"/>
            <a:ext cx="624459" cy="580644"/>
          </a:xfrm>
          <a:custGeom>
            <a:rect l="l" t="t" r="r" b="b"/>
            <a:pathLst>
              <a:path w="156" h="145">
                <a:moveTo>
                  <a:pt x="4" y="0"/>
                </a:moveTo>
                <a:cubicBezTo>
                  <a:pt x="46" y="46"/>
                  <a:pt x="99" y="79"/>
                  <a:pt x="155" y="103"/>
                </a:cubicBezTo>
                <a:cubicBezTo>
                  <a:pt x="155" y="105"/>
                  <a:pt x="156" y="108"/>
                  <a:pt x="156" y="110"/>
                </a:cubicBezTo>
                <a:cubicBezTo>
                  <a:pt x="130" y="126"/>
                  <a:pt x="101" y="137"/>
                  <a:pt x="71" y="145"/>
                </a:cubicBezTo>
                <a:cubicBezTo>
                  <a:pt x="47" y="135"/>
                  <a:pt x="23" y="124"/>
                  <a:pt x="4" y="106"/>
                </a:cubicBezTo>
                <a:cubicBezTo>
                  <a:pt x="0" y="90"/>
                  <a:pt x="3" y="17"/>
                  <a:pt x="4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9086279" y="4365688"/>
            <a:ext cx="432054" cy="266700"/>
          </a:xfrm>
          <a:custGeom>
            <a:rect l="l" t="t" r="r" b="b"/>
            <a:pathLst>
              <a:path w="108" h="67">
                <a:moveTo>
                  <a:pt x="36" y="4"/>
                </a:moveTo>
                <a:cubicBezTo>
                  <a:pt x="43" y="2"/>
                  <a:pt x="50" y="2"/>
                  <a:pt x="57" y="0"/>
                </a:cubicBezTo>
                <a:cubicBezTo>
                  <a:pt x="74" y="13"/>
                  <a:pt x="90" y="25"/>
                  <a:pt x="108" y="36"/>
                </a:cubicBezTo>
                <a:cubicBezTo>
                  <a:pt x="94" y="47"/>
                  <a:pt x="81" y="67"/>
                  <a:pt x="62" y="59"/>
                </a:cubicBezTo>
                <a:cubicBezTo>
                  <a:pt x="41" y="53"/>
                  <a:pt x="18" y="52"/>
                  <a:pt x="0" y="39"/>
                </a:cubicBezTo>
                <a:cubicBezTo>
                  <a:pt x="13" y="28"/>
                  <a:pt x="24" y="16"/>
                  <a:pt x="36" y="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691372" y="4600289"/>
            <a:ext cx="610933" cy="180594"/>
          </a:xfrm>
          <a:custGeom>
            <a:rect l="l" t="t" r="r" b="b"/>
            <a:pathLst>
              <a:path w="153" h="45">
                <a:moveTo>
                  <a:pt x="100" y="0"/>
                </a:moveTo>
                <a:cubicBezTo>
                  <a:pt x="117" y="5"/>
                  <a:pt x="135" y="10"/>
                  <a:pt x="153" y="14"/>
                </a:cubicBezTo>
                <a:cubicBezTo>
                  <a:pt x="107" y="38"/>
                  <a:pt x="51" y="45"/>
                  <a:pt x="0" y="33"/>
                </a:cubicBezTo>
                <a:cubicBezTo>
                  <a:pt x="22" y="26"/>
                  <a:pt x="43" y="17"/>
                  <a:pt x="63" y="5"/>
                </a:cubicBezTo>
                <a:cubicBezTo>
                  <a:pt x="75" y="13"/>
                  <a:pt x="91" y="12"/>
                  <a:pt x="100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 flipH="1" flipV="1">
            <a:off x="6812761" y="3513334"/>
            <a:ext cx="1174631" cy="17964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tailEnd type="triangle" w="lg" len="lg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V="1">
            <a:off x="8886535" y="1736585"/>
            <a:ext cx="14158" cy="1167050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16" name="Connector 16"/>
          <p:cNvCxnSpPr/>
          <p:nvPr/>
        </p:nvCxnSpPr>
        <p:spPr>
          <a:xfrm flipH="1">
            <a:off x="7765009" y="4603292"/>
            <a:ext cx="653072" cy="101108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17" name="Connector 17"/>
          <p:cNvCxnSpPr/>
          <p:nvPr/>
        </p:nvCxnSpPr>
        <p:spPr>
          <a:xfrm>
            <a:off x="9655463" y="4347498"/>
            <a:ext cx="958019" cy="684969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18" name="AutoShape 18"/>
          <p:cNvSpPr/>
          <p:nvPr/>
        </p:nvSpPr>
        <p:spPr>
          <a:xfrm>
            <a:off x="6323362" y="3226403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6475762" y="3293554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386989" y="3473768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31769" y="3505010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397466" y="3619976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8675084" y="1230154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8827484" y="1297305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8738711" y="1477518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8883491" y="1508760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8749189" y="1623727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375589" y="5602795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7527989" y="5669947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439216" y="5850160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7583995" y="5881497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449693" y="5996464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633901" y="4955286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0786301" y="5022437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0697432" y="5202650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10842308" y="5233988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10708005" y="5348859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 flipH="1" flipV="1">
            <a:off x="7341061" y="2906737"/>
            <a:ext cx="120071" cy="761512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39" name="Connector 39"/>
          <p:cNvCxnSpPr/>
          <p:nvPr/>
        </p:nvCxnSpPr>
        <p:spPr>
          <a:xfrm flipH="1">
            <a:off x="7456449" y="5032468"/>
            <a:ext cx="513627" cy="2428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40" name="Connector 40"/>
          <p:cNvCxnSpPr/>
          <p:nvPr/>
        </p:nvCxnSpPr>
        <p:spPr>
          <a:xfrm flipH="1">
            <a:off x="7013652" y="3631601"/>
            <a:ext cx="433980" cy="537831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41" name="AutoShape 41"/>
          <p:cNvSpPr/>
          <p:nvPr/>
        </p:nvSpPr>
        <p:spPr>
          <a:xfrm>
            <a:off x="7100411" y="3269266"/>
            <a:ext cx="664369" cy="664369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7323582" y="3367564"/>
            <a:ext cx="218027" cy="283369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Freeform 43"/>
          <p:cNvSpPr/>
          <p:nvPr/>
        </p:nvSpPr>
        <p:spPr>
          <a:xfrm>
            <a:off x="7193566" y="3631406"/>
            <a:ext cx="478060" cy="27584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7405497" y="3677317"/>
            <a:ext cx="55626" cy="41339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7208901" y="3845623"/>
            <a:ext cx="447294" cy="88011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074218" y="2382488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7226713" y="2449639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7137845" y="2629853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7282625" y="2661190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7148322" y="2776156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6614922" y="4176522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Freeform 52"/>
          <p:cNvSpPr/>
          <p:nvPr/>
        </p:nvSpPr>
        <p:spPr>
          <a:xfrm>
            <a:off x="6767322" y="4243673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6678454" y="4423886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6823234" y="4455223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6689027" y="4570190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6" name="Connector 56"/>
          <p:cNvCxnSpPr/>
          <p:nvPr/>
        </p:nvCxnSpPr>
        <p:spPr>
          <a:xfrm>
            <a:off x="8274310" y="5180255"/>
            <a:ext cx="306629" cy="518075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57" name="AutoShape 57"/>
          <p:cNvSpPr/>
          <p:nvPr/>
        </p:nvSpPr>
        <p:spPr>
          <a:xfrm>
            <a:off x="7787354" y="4746498"/>
            <a:ext cx="664369" cy="664369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Freeform 58"/>
          <p:cNvSpPr/>
          <p:nvPr/>
        </p:nvSpPr>
        <p:spPr>
          <a:xfrm>
            <a:off x="8010525" y="4844796"/>
            <a:ext cx="218027" cy="283369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Freeform 59"/>
          <p:cNvSpPr/>
          <p:nvPr/>
        </p:nvSpPr>
        <p:spPr>
          <a:xfrm>
            <a:off x="7880414" y="5108734"/>
            <a:ext cx="478060" cy="27584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Freeform 60"/>
          <p:cNvSpPr/>
          <p:nvPr/>
        </p:nvSpPr>
        <p:spPr>
          <a:xfrm>
            <a:off x="8092440" y="5154549"/>
            <a:ext cx="55626" cy="41339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7895844" y="5322856"/>
            <a:ext cx="447294" cy="88011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6936200" y="4830032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7088600" y="4897184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6999827" y="5077396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Freeform 65"/>
          <p:cNvSpPr/>
          <p:nvPr/>
        </p:nvSpPr>
        <p:spPr>
          <a:xfrm>
            <a:off x="7144608" y="5108734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Freeform 66"/>
          <p:cNvSpPr/>
          <p:nvPr/>
        </p:nvSpPr>
        <p:spPr>
          <a:xfrm>
            <a:off x="7010305" y="5223700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>
            <a:off x="8511826" y="5729097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Freeform 68"/>
          <p:cNvSpPr/>
          <p:nvPr/>
        </p:nvSpPr>
        <p:spPr>
          <a:xfrm>
            <a:off x="8664226" y="5796249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8575453" y="5976461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8720233" y="6007798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8585930" y="6122765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2" name="Connector 72"/>
          <p:cNvCxnSpPr/>
          <p:nvPr/>
        </p:nvCxnSpPr>
        <p:spPr>
          <a:xfrm flipH="1">
            <a:off x="9496936" y="4619186"/>
            <a:ext cx="545662" cy="44358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73" name="Connector 73"/>
          <p:cNvCxnSpPr/>
          <p:nvPr/>
        </p:nvCxnSpPr>
        <p:spPr>
          <a:xfrm>
            <a:off x="10076528" y="4716108"/>
            <a:ext cx="18578" cy="719008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74" name="AutoShape 74"/>
          <p:cNvSpPr/>
          <p:nvPr/>
        </p:nvSpPr>
        <p:spPr>
          <a:xfrm>
            <a:off x="9748075" y="4300156"/>
            <a:ext cx="664369" cy="664369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Freeform 75"/>
          <p:cNvSpPr/>
          <p:nvPr/>
        </p:nvSpPr>
        <p:spPr>
          <a:xfrm>
            <a:off x="9971246" y="4398454"/>
            <a:ext cx="218027" cy="283369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Freeform 76"/>
          <p:cNvSpPr/>
          <p:nvPr/>
        </p:nvSpPr>
        <p:spPr>
          <a:xfrm>
            <a:off x="9841230" y="4662297"/>
            <a:ext cx="478060" cy="27584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10053161" y="4708207"/>
            <a:ext cx="55626" cy="41339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Freeform 78"/>
          <p:cNvSpPr/>
          <p:nvPr/>
        </p:nvSpPr>
        <p:spPr>
          <a:xfrm>
            <a:off x="9856566" y="4876514"/>
            <a:ext cx="447294" cy="88011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AutoShape 79"/>
          <p:cNvSpPr/>
          <p:nvPr/>
        </p:nvSpPr>
        <p:spPr>
          <a:xfrm>
            <a:off x="9030843" y="5023104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Freeform 80"/>
          <p:cNvSpPr/>
          <p:nvPr/>
        </p:nvSpPr>
        <p:spPr>
          <a:xfrm>
            <a:off x="9183243" y="5090255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Freeform 81"/>
          <p:cNvSpPr/>
          <p:nvPr/>
        </p:nvSpPr>
        <p:spPr>
          <a:xfrm>
            <a:off x="9094470" y="5270468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Freeform 82"/>
          <p:cNvSpPr/>
          <p:nvPr/>
        </p:nvSpPr>
        <p:spPr>
          <a:xfrm>
            <a:off x="9239250" y="5301805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Freeform 83"/>
          <p:cNvSpPr/>
          <p:nvPr/>
        </p:nvSpPr>
        <p:spPr>
          <a:xfrm>
            <a:off x="9104948" y="5416772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9872949" y="5502211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10025349" y="5569363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Freeform 86"/>
          <p:cNvSpPr/>
          <p:nvPr/>
        </p:nvSpPr>
        <p:spPr>
          <a:xfrm>
            <a:off x="9936480" y="5749576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Freeform 87"/>
          <p:cNvSpPr/>
          <p:nvPr/>
        </p:nvSpPr>
        <p:spPr>
          <a:xfrm>
            <a:off x="10081260" y="5780913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Freeform 88"/>
          <p:cNvSpPr/>
          <p:nvPr/>
        </p:nvSpPr>
        <p:spPr>
          <a:xfrm>
            <a:off x="9947053" y="5895880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89" name="Connector 89"/>
          <p:cNvCxnSpPr/>
          <p:nvPr/>
        </p:nvCxnSpPr>
        <p:spPr>
          <a:xfrm flipV="1">
            <a:off x="9025615" y="2235826"/>
            <a:ext cx="541689" cy="14591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cxnSp>
        <p:nvCxnSpPr>
          <p:cNvPr id="90" name="Connector 90"/>
          <p:cNvCxnSpPr/>
          <p:nvPr/>
        </p:nvCxnSpPr>
        <p:spPr>
          <a:xfrm flipH="1" flipV="1">
            <a:off x="8271850" y="2166219"/>
            <a:ext cx="452891" cy="204667"/>
          </a:xfrm>
          <a:prstGeom prst="line">
            <a:avLst/>
          </a:prstGeom>
          <a:ln w="19050">
            <a:solidFill>
              <a:srgbClr val="53BAE9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91" name="AutoShape 91"/>
          <p:cNvSpPr/>
          <p:nvPr/>
        </p:nvSpPr>
        <p:spPr>
          <a:xfrm>
            <a:off x="8554402" y="2050351"/>
            <a:ext cx="664369" cy="664369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Freeform 92"/>
          <p:cNvSpPr/>
          <p:nvPr/>
        </p:nvSpPr>
        <p:spPr>
          <a:xfrm>
            <a:off x="8777574" y="2148650"/>
            <a:ext cx="218027" cy="283369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8647462" y="2412492"/>
            <a:ext cx="478060" cy="27584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8859488" y="2458307"/>
            <a:ext cx="55626" cy="41339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8662892" y="2626614"/>
            <a:ext cx="447294" cy="88011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AutoShape 96"/>
          <p:cNvSpPr/>
          <p:nvPr/>
        </p:nvSpPr>
        <p:spPr>
          <a:xfrm>
            <a:off x="7753064" y="1854994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Freeform 97"/>
          <p:cNvSpPr/>
          <p:nvPr/>
        </p:nvSpPr>
        <p:spPr>
          <a:xfrm>
            <a:off x="7905464" y="1922145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Freeform 98"/>
          <p:cNvSpPr/>
          <p:nvPr/>
        </p:nvSpPr>
        <p:spPr>
          <a:xfrm>
            <a:off x="7816691" y="2102358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Freeform 99"/>
          <p:cNvSpPr/>
          <p:nvPr/>
        </p:nvSpPr>
        <p:spPr>
          <a:xfrm>
            <a:off x="7961471" y="2133695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Freeform 100"/>
          <p:cNvSpPr/>
          <p:nvPr/>
        </p:nvSpPr>
        <p:spPr>
          <a:xfrm>
            <a:off x="7827169" y="2248662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AutoShape 101"/>
          <p:cNvSpPr/>
          <p:nvPr/>
        </p:nvSpPr>
        <p:spPr>
          <a:xfrm>
            <a:off x="9632252" y="1967865"/>
            <a:ext cx="453771" cy="45377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9784652" y="2035016"/>
            <a:ext cx="148876" cy="193548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9695879" y="2215229"/>
            <a:ext cx="326517" cy="188405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Freeform 104"/>
          <p:cNvSpPr/>
          <p:nvPr/>
        </p:nvSpPr>
        <p:spPr>
          <a:xfrm>
            <a:off x="9840659" y="2246471"/>
            <a:ext cx="38005" cy="28194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Freeform 105"/>
          <p:cNvSpPr/>
          <p:nvPr/>
        </p:nvSpPr>
        <p:spPr>
          <a:xfrm>
            <a:off x="9706356" y="2361438"/>
            <a:ext cx="305467" cy="60103"/>
          </a:xfrm>
          <a:custGeom>
            <a:rect l="l" t="t" r="r" b="b"/>
            <a:pathLst>
              <a:path w="944594" h="185883">
                <a:moveTo>
                  <a:pt x="0" y="0"/>
                </a:moveTo>
                <a:lnTo>
                  <a:pt x="944594" y="0"/>
                </a:lnTo>
                <a:lnTo>
                  <a:pt x="864504" y="66080"/>
                </a:lnTo>
                <a:cubicBezTo>
                  <a:pt x="752546" y="141718"/>
                  <a:pt x="617579" y="185883"/>
                  <a:pt x="472297" y="185883"/>
                </a:cubicBezTo>
                <a:cubicBezTo>
                  <a:pt x="327015" y="185883"/>
                  <a:pt x="192048" y="141718"/>
                  <a:pt x="80090" y="660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AutoShape 106"/>
          <p:cNvSpPr/>
          <p:nvPr/>
        </p:nvSpPr>
        <p:spPr>
          <a:xfrm>
            <a:off x="1104329" y="3250025"/>
            <a:ext cx="4000405" cy="19659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buFont typeface="Arial"/>
              <a:buChar char="•"/>
              <a:defRPr/>
            </a:pPr>
            <a:r>
              <a:rPr lang="en-US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营销和售后服务协作：营销和售后服务是企业的两个重要环节，它们之间的协作对于提高客户满意度和保持客户忠诚度至关重要。</a:t>
            </a:r>
            <a:endParaRPr lang="en-US" sz="1100"/>
          </a:p>
        </p:txBody>
      </p:sp>
      <p:sp>
        <p:nvSpPr>
          <p:cNvPr id="107" name="Freeform 107"/>
          <p:cNvSpPr/>
          <p:nvPr/>
        </p:nvSpPr>
        <p:spPr>
          <a:xfrm>
            <a:off x="1104329" y="2313518"/>
            <a:ext cx="600656" cy="600656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AutoShape 108"/>
          <p:cNvSpPr/>
          <p:nvPr/>
        </p:nvSpPr>
        <p:spPr>
          <a:xfrm>
            <a:off x="1788559" y="2360035"/>
            <a:ext cx="3308633" cy="46820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AutoShape 10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AutoShape 1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AutoShape 1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AutoShape 1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AutoShape 1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AutoShape 1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AutoShape 1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AutoShape 1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AutoShape 1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AutoShape 1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AutoShape 1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AutoShape 1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AutoShape 1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AutoShape 1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AutoShape 1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AutoShape 1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AutoShape 1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TextBox 1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主题简介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38" r="1538"/>
          <a:stretch>
            <a:fillRect/>
          </a:stretch>
        </p:blipFill>
        <p:spPr>
          <a:xfrm>
            <a:off x="9032810" y="3787328"/>
            <a:ext cx="2760148" cy="2760148"/>
          </a:xfrm>
          <a:prstGeom prst="parallelogram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11377" r="11377"/>
          <a:stretch>
            <a:fillRect/>
          </a:stretch>
        </p:blipFill>
        <p:spPr>
          <a:xfrm>
            <a:off x="6824385" y="3787328"/>
            <a:ext cx="2760148" cy="2760148"/>
          </a:xfrm>
          <a:prstGeom prst="parallelogram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 t="1050" b="1050"/>
          <a:stretch>
            <a:fillRect/>
          </a:stretch>
        </p:blipFill>
        <p:spPr>
          <a:xfrm>
            <a:off x="8544638" y="841294"/>
            <a:ext cx="2760148" cy="2760148"/>
          </a:xfrm>
          <a:prstGeom prst="parallelogram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017623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397964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78306" y="5380730"/>
            <a:ext cx="380341" cy="469833"/>
          </a:xfrm>
          <a:custGeom>
            <a:rect l="l" t="t" r="r" b="b"/>
            <a:pathLst>
              <a:path w="1905000" h="1905000">
                <a:moveTo>
                  <a:pt x="762000" y="0"/>
                </a:moveTo>
                <a:lnTo>
                  <a:pt x="1905000" y="0"/>
                </a:lnTo>
                <a:lnTo>
                  <a:pt x="1143000" y="952500"/>
                </a:lnTo>
                <a:lnTo>
                  <a:pt x="1905000" y="1905000"/>
                </a:lnTo>
                <a:lnTo>
                  <a:pt x="762000" y="1905000"/>
                </a:lnTo>
                <a:lnTo>
                  <a:pt x="0" y="952500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63201" y="1453600"/>
            <a:ext cx="5647282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buFont typeface="Arial"/>
              <a:buChar char="•"/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随着市场竞争的加剧，企业越来越重视客户体验和服务质量。为了在这个竞争激烈的市场中获得优势，企业需要加强营销和售后服务之间的协作，以提高客户满意度和忠诚度。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案例背景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营销和售后服务协作的重要性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62406" y="1984343"/>
            <a:ext cx="347186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1014698" y="1448943"/>
            <a:ext cx="234601" cy="304991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874776" y="1732788"/>
            <a:ext cx="514445" cy="296894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102900" y="1782128"/>
            <a:ext cx="59817" cy="44482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457219">
            <a:off x="854583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21142780" flipH="1">
            <a:off x="1319403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1437230" flipH="1">
            <a:off x="1168241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162769">
            <a:off x="943356" y="2264378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942487" y="1984343"/>
            <a:ext cx="336137" cy="378904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457219">
            <a:off x="6843332" y="1877473"/>
            <a:ext cx="98393" cy="543877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1142780" flipH="1">
            <a:off x="7281100" y="1877473"/>
            <a:ext cx="98393" cy="5488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21437230" flipH="1">
            <a:off x="7138416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62769">
            <a:off x="6922580" y="2267521"/>
            <a:ext cx="156686" cy="86639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6867811" y="1448848"/>
            <a:ext cx="494824" cy="580834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1664446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4446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快速响应客户需求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83853" y="1696307"/>
            <a:ext cx="1897380" cy="758190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83853" y="2655379"/>
            <a:ext cx="1897380" cy="32956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提供个性化服务</a:t>
            </a:r>
          </a:p>
        </p:txBody>
      </p:sp>
      <p:sp>
        <p:nvSpPr>
          <p:cNvPr id="20" name="AutoShape 20"/>
          <p:cNvSpPr/>
          <p:nvPr/>
        </p:nvSpPr>
        <p:spPr>
          <a:xfrm>
            <a:off x="9021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925163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86353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96412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 rot="457219">
            <a:off x="854583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 rot="21142780" flipH="1">
            <a:off x="1059561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 rot="21437230" flipH="1">
            <a:off x="99288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 rot="162769">
            <a:off x="89373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363980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1387030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32540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425988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 rot="457219">
            <a:off x="1316450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 rot="21142780" flipH="1">
            <a:off x="1521428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 rot="21437230" flipH="1">
            <a:off x="145475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 rot="162769">
            <a:off x="135559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1825847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184889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1787271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1887855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 rot="457219">
            <a:off x="177831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 rot="21142780" flipH="1">
            <a:off x="198329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 rot="21437230" flipH="1">
            <a:off x="191662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 rot="162769">
            <a:off x="181746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228771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Freeform 45"/>
          <p:cNvSpPr/>
          <p:nvPr/>
        </p:nvSpPr>
        <p:spPr>
          <a:xfrm>
            <a:off x="231076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2249138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2349722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 rot="457219">
            <a:off x="2240185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AutoShape 49"/>
          <p:cNvSpPr/>
          <p:nvPr/>
        </p:nvSpPr>
        <p:spPr>
          <a:xfrm rot="21142780" flipH="1">
            <a:off x="2445163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 rot="21437230" flipH="1">
            <a:off x="2378488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 rot="162769">
            <a:off x="2279333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AutoShape 52"/>
          <p:cNvSpPr/>
          <p:nvPr/>
        </p:nvSpPr>
        <p:spPr>
          <a:xfrm>
            <a:off x="2749582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3" name="Freeform 53"/>
          <p:cNvSpPr/>
          <p:nvPr/>
        </p:nvSpPr>
        <p:spPr>
          <a:xfrm>
            <a:off x="2772728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4" name="Freeform 54"/>
          <p:cNvSpPr/>
          <p:nvPr/>
        </p:nvSpPr>
        <p:spPr>
          <a:xfrm>
            <a:off x="2711005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5" name="Freeform 55"/>
          <p:cNvSpPr/>
          <p:nvPr/>
        </p:nvSpPr>
        <p:spPr>
          <a:xfrm>
            <a:off x="281158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6" name="AutoShape 56"/>
          <p:cNvSpPr/>
          <p:nvPr/>
        </p:nvSpPr>
        <p:spPr>
          <a:xfrm rot="457219">
            <a:off x="2702052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 rot="21142780" flipH="1">
            <a:off x="2907030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8" name="AutoShape 58"/>
          <p:cNvSpPr/>
          <p:nvPr/>
        </p:nvSpPr>
        <p:spPr>
          <a:xfrm rot="21437230" flipH="1">
            <a:off x="2840355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AutoShape 59"/>
          <p:cNvSpPr/>
          <p:nvPr/>
        </p:nvSpPr>
        <p:spPr>
          <a:xfrm rot="162769">
            <a:off x="2741200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3211449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1" name="Freeform 61"/>
          <p:cNvSpPr/>
          <p:nvPr/>
        </p:nvSpPr>
        <p:spPr>
          <a:xfrm>
            <a:off x="3234595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2" name="Freeform 62"/>
          <p:cNvSpPr/>
          <p:nvPr/>
        </p:nvSpPr>
        <p:spPr>
          <a:xfrm>
            <a:off x="3172873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3273457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 rot="457219">
            <a:off x="3163919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rot="21142780" flipH="1">
            <a:off x="3368897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rot="21437230" flipH="1">
            <a:off x="330222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rot="162769">
            <a:off x="320306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AutoShape 68"/>
          <p:cNvSpPr/>
          <p:nvPr/>
        </p:nvSpPr>
        <p:spPr>
          <a:xfrm>
            <a:off x="3673316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9" name="Freeform 69"/>
          <p:cNvSpPr/>
          <p:nvPr/>
        </p:nvSpPr>
        <p:spPr>
          <a:xfrm>
            <a:off x="3696462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0" name="Freeform 70"/>
          <p:cNvSpPr/>
          <p:nvPr/>
        </p:nvSpPr>
        <p:spPr>
          <a:xfrm>
            <a:off x="3634740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1" name="Freeform 71"/>
          <p:cNvSpPr/>
          <p:nvPr/>
        </p:nvSpPr>
        <p:spPr>
          <a:xfrm>
            <a:off x="3735324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2" name="AutoShape 72"/>
          <p:cNvSpPr/>
          <p:nvPr/>
        </p:nvSpPr>
        <p:spPr>
          <a:xfrm rot="457219">
            <a:off x="3625787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3" name="AutoShape 73"/>
          <p:cNvSpPr/>
          <p:nvPr/>
        </p:nvSpPr>
        <p:spPr>
          <a:xfrm rot="21142780" flipH="1">
            <a:off x="3830764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4" name="AutoShape 74"/>
          <p:cNvSpPr/>
          <p:nvPr/>
        </p:nvSpPr>
        <p:spPr>
          <a:xfrm rot="21437230" flipH="1">
            <a:off x="376408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5" name="AutoShape 75"/>
          <p:cNvSpPr/>
          <p:nvPr/>
        </p:nvSpPr>
        <p:spPr>
          <a:xfrm rot="162769">
            <a:off x="366493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6" name="AutoShape 76"/>
          <p:cNvSpPr/>
          <p:nvPr/>
        </p:nvSpPr>
        <p:spPr>
          <a:xfrm>
            <a:off x="4135184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7" name="Freeform 77"/>
          <p:cNvSpPr/>
          <p:nvPr/>
        </p:nvSpPr>
        <p:spPr>
          <a:xfrm>
            <a:off x="4158329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8" name="Freeform 78"/>
          <p:cNvSpPr/>
          <p:nvPr/>
        </p:nvSpPr>
        <p:spPr>
          <a:xfrm>
            <a:off x="4096607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9" name="Freeform 79"/>
          <p:cNvSpPr/>
          <p:nvPr/>
        </p:nvSpPr>
        <p:spPr>
          <a:xfrm>
            <a:off x="4197191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0" name="AutoShape 80"/>
          <p:cNvSpPr/>
          <p:nvPr/>
        </p:nvSpPr>
        <p:spPr>
          <a:xfrm rot="457219">
            <a:off x="4087654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1" name="AutoShape 81"/>
          <p:cNvSpPr/>
          <p:nvPr/>
        </p:nvSpPr>
        <p:spPr>
          <a:xfrm rot="21142780" flipH="1">
            <a:off x="4292632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2" name="AutoShape 82"/>
          <p:cNvSpPr/>
          <p:nvPr/>
        </p:nvSpPr>
        <p:spPr>
          <a:xfrm rot="21437230" flipH="1">
            <a:off x="4225957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3" name="AutoShape 83"/>
          <p:cNvSpPr/>
          <p:nvPr/>
        </p:nvSpPr>
        <p:spPr>
          <a:xfrm rot="162769">
            <a:off x="4126802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4" name="AutoShape 84"/>
          <p:cNvSpPr/>
          <p:nvPr/>
        </p:nvSpPr>
        <p:spPr>
          <a:xfrm>
            <a:off x="4597051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5" name="Freeform 85"/>
          <p:cNvSpPr/>
          <p:nvPr/>
        </p:nvSpPr>
        <p:spPr>
          <a:xfrm>
            <a:off x="4620196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6" name="Freeform 86"/>
          <p:cNvSpPr/>
          <p:nvPr/>
        </p:nvSpPr>
        <p:spPr>
          <a:xfrm>
            <a:off x="4558474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7" name="Freeform 87"/>
          <p:cNvSpPr/>
          <p:nvPr/>
        </p:nvSpPr>
        <p:spPr>
          <a:xfrm>
            <a:off x="4659059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8" name="AutoShape 88"/>
          <p:cNvSpPr/>
          <p:nvPr/>
        </p:nvSpPr>
        <p:spPr>
          <a:xfrm rot="457219">
            <a:off x="4549521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9" name="AutoShape 89"/>
          <p:cNvSpPr/>
          <p:nvPr/>
        </p:nvSpPr>
        <p:spPr>
          <a:xfrm rot="21142780" flipH="1">
            <a:off x="4754499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0" name="AutoShape 90"/>
          <p:cNvSpPr/>
          <p:nvPr/>
        </p:nvSpPr>
        <p:spPr>
          <a:xfrm rot="21437230" flipH="1">
            <a:off x="4687824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1" name="AutoShape 91"/>
          <p:cNvSpPr/>
          <p:nvPr/>
        </p:nvSpPr>
        <p:spPr>
          <a:xfrm rot="162769">
            <a:off x="4588669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2" name="AutoShape 92"/>
          <p:cNvSpPr/>
          <p:nvPr/>
        </p:nvSpPr>
        <p:spPr>
          <a:xfrm>
            <a:off x="5059013" y="3686842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3" name="Freeform 93"/>
          <p:cNvSpPr/>
          <p:nvPr/>
        </p:nvSpPr>
        <p:spPr>
          <a:xfrm>
            <a:off x="5082064" y="3450812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4" name="Freeform 94"/>
          <p:cNvSpPr/>
          <p:nvPr/>
        </p:nvSpPr>
        <p:spPr>
          <a:xfrm>
            <a:off x="5020342" y="3575971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5" name="Freeform 95"/>
          <p:cNvSpPr/>
          <p:nvPr/>
        </p:nvSpPr>
        <p:spPr>
          <a:xfrm>
            <a:off x="5120926" y="3597688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6" name="AutoShape 96"/>
          <p:cNvSpPr/>
          <p:nvPr/>
        </p:nvSpPr>
        <p:spPr>
          <a:xfrm rot="457219">
            <a:off x="5011388" y="3639788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7" name="AutoShape 97"/>
          <p:cNvSpPr/>
          <p:nvPr/>
        </p:nvSpPr>
        <p:spPr>
          <a:xfrm rot="21142780" flipH="1">
            <a:off x="5216366" y="3639788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8" name="AutoShape 98"/>
          <p:cNvSpPr/>
          <p:nvPr/>
        </p:nvSpPr>
        <p:spPr>
          <a:xfrm rot="21437230" flipH="1">
            <a:off x="5149691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9" name="AutoShape 99"/>
          <p:cNvSpPr/>
          <p:nvPr/>
        </p:nvSpPr>
        <p:spPr>
          <a:xfrm rot="162769">
            <a:off x="5050536" y="3810381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0" name="AutoShape 100"/>
          <p:cNvSpPr/>
          <p:nvPr/>
        </p:nvSpPr>
        <p:spPr>
          <a:xfrm>
            <a:off x="9021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1" name="Freeform 101"/>
          <p:cNvSpPr/>
          <p:nvPr/>
        </p:nvSpPr>
        <p:spPr>
          <a:xfrm>
            <a:off x="925163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2" name="Freeform 102"/>
          <p:cNvSpPr/>
          <p:nvPr/>
        </p:nvSpPr>
        <p:spPr>
          <a:xfrm>
            <a:off x="86353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3" name="Freeform 103"/>
          <p:cNvSpPr/>
          <p:nvPr/>
        </p:nvSpPr>
        <p:spPr>
          <a:xfrm>
            <a:off x="96412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" name="AutoShape 104"/>
          <p:cNvSpPr/>
          <p:nvPr/>
        </p:nvSpPr>
        <p:spPr>
          <a:xfrm rot="457219">
            <a:off x="854583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5" name="AutoShape 105"/>
          <p:cNvSpPr/>
          <p:nvPr/>
        </p:nvSpPr>
        <p:spPr>
          <a:xfrm rot="21142780" flipH="1">
            <a:off x="1059561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6" name="AutoShape 106"/>
          <p:cNvSpPr/>
          <p:nvPr/>
        </p:nvSpPr>
        <p:spPr>
          <a:xfrm rot="21437230" flipH="1">
            <a:off x="99288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7" name="AutoShape 107"/>
          <p:cNvSpPr/>
          <p:nvPr/>
        </p:nvSpPr>
        <p:spPr>
          <a:xfrm rot="162769">
            <a:off x="89373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8" name="AutoShape 108"/>
          <p:cNvSpPr/>
          <p:nvPr/>
        </p:nvSpPr>
        <p:spPr>
          <a:xfrm>
            <a:off x="1363980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9" name="Freeform 109"/>
          <p:cNvSpPr/>
          <p:nvPr/>
        </p:nvSpPr>
        <p:spPr>
          <a:xfrm>
            <a:off x="1387030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0" name="Freeform 110"/>
          <p:cNvSpPr/>
          <p:nvPr/>
        </p:nvSpPr>
        <p:spPr>
          <a:xfrm>
            <a:off x="132540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1" name="Freeform 111"/>
          <p:cNvSpPr/>
          <p:nvPr/>
        </p:nvSpPr>
        <p:spPr>
          <a:xfrm>
            <a:off x="1425988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2" name="AutoShape 112"/>
          <p:cNvSpPr/>
          <p:nvPr/>
        </p:nvSpPr>
        <p:spPr>
          <a:xfrm rot="457219">
            <a:off x="1316450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3" name="AutoShape 113"/>
          <p:cNvSpPr/>
          <p:nvPr/>
        </p:nvSpPr>
        <p:spPr>
          <a:xfrm rot="21142780" flipH="1">
            <a:off x="1521428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4" name="AutoShape 114"/>
          <p:cNvSpPr/>
          <p:nvPr/>
        </p:nvSpPr>
        <p:spPr>
          <a:xfrm rot="21437230" flipH="1">
            <a:off x="145475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5" name="AutoShape 115"/>
          <p:cNvSpPr/>
          <p:nvPr/>
        </p:nvSpPr>
        <p:spPr>
          <a:xfrm rot="162769">
            <a:off x="135559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6" name="AutoShape 116"/>
          <p:cNvSpPr/>
          <p:nvPr/>
        </p:nvSpPr>
        <p:spPr>
          <a:xfrm>
            <a:off x="1825847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7" name="Freeform 117"/>
          <p:cNvSpPr/>
          <p:nvPr/>
        </p:nvSpPr>
        <p:spPr>
          <a:xfrm>
            <a:off x="184889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8" name="Freeform 118"/>
          <p:cNvSpPr/>
          <p:nvPr/>
        </p:nvSpPr>
        <p:spPr>
          <a:xfrm>
            <a:off x="1787271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9" name="Freeform 119"/>
          <p:cNvSpPr/>
          <p:nvPr/>
        </p:nvSpPr>
        <p:spPr>
          <a:xfrm>
            <a:off x="1887855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0" name="AutoShape 120"/>
          <p:cNvSpPr/>
          <p:nvPr/>
        </p:nvSpPr>
        <p:spPr>
          <a:xfrm rot="457219">
            <a:off x="177831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1" name="AutoShape 121"/>
          <p:cNvSpPr/>
          <p:nvPr/>
        </p:nvSpPr>
        <p:spPr>
          <a:xfrm rot="21142780" flipH="1">
            <a:off x="198329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2" name="AutoShape 122"/>
          <p:cNvSpPr/>
          <p:nvPr/>
        </p:nvSpPr>
        <p:spPr>
          <a:xfrm rot="21437230" flipH="1">
            <a:off x="191662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3" name="AutoShape 123"/>
          <p:cNvSpPr/>
          <p:nvPr/>
        </p:nvSpPr>
        <p:spPr>
          <a:xfrm rot="162769">
            <a:off x="181746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4" name="AutoShape 124"/>
          <p:cNvSpPr/>
          <p:nvPr/>
        </p:nvSpPr>
        <p:spPr>
          <a:xfrm>
            <a:off x="228771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5" name="Freeform 125"/>
          <p:cNvSpPr/>
          <p:nvPr/>
        </p:nvSpPr>
        <p:spPr>
          <a:xfrm>
            <a:off x="231076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6" name="Freeform 126"/>
          <p:cNvSpPr/>
          <p:nvPr/>
        </p:nvSpPr>
        <p:spPr>
          <a:xfrm>
            <a:off x="2249138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7" name="Freeform 127"/>
          <p:cNvSpPr/>
          <p:nvPr/>
        </p:nvSpPr>
        <p:spPr>
          <a:xfrm>
            <a:off x="2349722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8" name="AutoShape 128"/>
          <p:cNvSpPr/>
          <p:nvPr/>
        </p:nvSpPr>
        <p:spPr>
          <a:xfrm rot="457219">
            <a:off x="2240185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9" name="AutoShape 129"/>
          <p:cNvSpPr/>
          <p:nvPr/>
        </p:nvSpPr>
        <p:spPr>
          <a:xfrm rot="21142780" flipH="1">
            <a:off x="2445163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0" name="AutoShape 130"/>
          <p:cNvSpPr/>
          <p:nvPr/>
        </p:nvSpPr>
        <p:spPr>
          <a:xfrm rot="21437230" flipH="1">
            <a:off x="2378488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1" name="AutoShape 131"/>
          <p:cNvSpPr/>
          <p:nvPr/>
        </p:nvSpPr>
        <p:spPr>
          <a:xfrm rot="162769">
            <a:off x="2279333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2" name="AutoShape 132"/>
          <p:cNvSpPr/>
          <p:nvPr/>
        </p:nvSpPr>
        <p:spPr>
          <a:xfrm>
            <a:off x="2749582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3" name="Freeform 133"/>
          <p:cNvSpPr/>
          <p:nvPr/>
        </p:nvSpPr>
        <p:spPr>
          <a:xfrm>
            <a:off x="2772728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4" name="Freeform 134"/>
          <p:cNvSpPr/>
          <p:nvPr/>
        </p:nvSpPr>
        <p:spPr>
          <a:xfrm>
            <a:off x="2711005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5" name="Freeform 135"/>
          <p:cNvSpPr/>
          <p:nvPr/>
        </p:nvSpPr>
        <p:spPr>
          <a:xfrm>
            <a:off x="281158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6" name="AutoShape 136"/>
          <p:cNvSpPr/>
          <p:nvPr/>
        </p:nvSpPr>
        <p:spPr>
          <a:xfrm rot="457219">
            <a:off x="2702052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7" name="AutoShape 137"/>
          <p:cNvSpPr/>
          <p:nvPr/>
        </p:nvSpPr>
        <p:spPr>
          <a:xfrm rot="21142780" flipH="1">
            <a:off x="2907030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8" name="AutoShape 138"/>
          <p:cNvSpPr/>
          <p:nvPr/>
        </p:nvSpPr>
        <p:spPr>
          <a:xfrm rot="21437230" flipH="1">
            <a:off x="2840355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9" name="AutoShape 139"/>
          <p:cNvSpPr/>
          <p:nvPr/>
        </p:nvSpPr>
        <p:spPr>
          <a:xfrm rot="162769">
            <a:off x="2741200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0" name="AutoShape 140"/>
          <p:cNvSpPr/>
          <p:nvPr/>
        </p:nvSpPr>
        <p:spPr>
          <a:xfrm>
            <a:off x="3211449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1" name="Freeform 141"/>
          <p:cNvSpPr/>
          <p:nvPr/>
        </p:nvSpPr>
        <p:spPr>
          <a:xfrm>
            <a:off x="3234595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2" name="Freeform 142"/>
          <p:cNvSpPr/>
          <p:nvPr/>
        </p:nvSpPr>
        <p:spPr>
          <a:xfrm>
            <a:off x="3172873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3" name="Freeform 143"/>
          <p:cNvSpPr/>
          <p:nvPr/>
        </p:nvSpPr>
        <p:spPr>
          <a:xfrm>
            <a:off x="3273457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4" name="AutoShape 144"/>
          <p:cNvSpPr/>
          <p:nvPr/>
        </p:nvSpPr>
        <p:spPr>
          <a:xfrm rot="457219">
            <a:off x="3163919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5" name="AutoShape 145"/>
          <p:cNvSpPr/>
          <p:nvPr/>
        </p:nvSpPr>
        <p:spPr>
          <a:xfrm rot="21142780" flipH="1">
            <a:off x="3368897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6" name="AutoShape 146"/>
          <p:cNvSpPr/>
          <p:nvPr/>
        </p:nvSpPr>
        <p:spPr>
          <a:xfrm rot="21437230" flipH="1">
            <a:off x="330222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7" name="AutoShape 147"/>
          <p:cNvSpPr/>
          <p:nvPr/>
        </p:nvSpPr>
        <p:spPr>
          <a:xfrm rot="162769">
            <a:off x="320306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8" name="AutoShape 148"/>
          <p:cNvSpPr/>
          <p:nvPr/>
        </p:nvSpPr>
        <p:spPr>
          <a:xfrm>
            <a:off x="3673316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9" name="Freeform 149"/>
          <p:cNvSpPr/>
          <p:nvPr/>
        </p:nvSpPr>
        <p:spPr>
          <a:xfrm>
            <a:off x="3696462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0" name="Freeform 150"/>
          <p:cNvSpPr/>
          <p:nvPr/>
        </p:nvSpPr>
        <p:spPr>
          <a:xfrm>
            <a:off x="3634740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1" name="Freeform 151"/>
          <p:cNvSpPr/>
          <p:nvPr/>
        </p:nvSpPr>
        <p:spPr>
          <a:xfrm>
            <a:off x="3735324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2" name="AutoShape 152"/>
          <p:cNvSpPr/>
          <p:nvPr/>
        </p:nvSpPr>
        <p:spPr>
          <a:xfrm rot="457219">
            <a:off x="3625787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3" name="AutoShape 153"/>
          <p:cNvSpPr/>
          <p:nvPr/>
        </p:nvSpPr>
        <p:spPr>
          <a:xfrm rot="21142780" flipH="1">
            <a:off x="3830764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4" name="AutoShape 154"/>
          <p:cNvSpPr/>
          <p:nvPr/>
        </p:nvSpPr>
        <p:spPr>
          <a:xfrm rot="21437230" flipH="1">
            <a:off x="376408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5" name="AutoShape 155"/>
          <p:cNvSpPr/>
          <p:nvPr/>
        </p:nvSpPr>
        <p:spPr>
          <a:xfrm rot="162769">
            <a:off x="366493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6" name="AutoShape 156"/>
          <p:cNvSpPr/>
          <p:nvPr/>
        </p:nvSpPr>
        <p:spPr>
          <a:xfrm>
            <a:off x="4135184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7" name="Freeform 157"/>
          <p:cNvSpPr/>
          <p:nvPr/>
        </p:nvSpPr>
        <p:spPr>
          <a:xfrm>
            <a:off x="4158329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8" name="Freeform 158"/>
          <p:cNvSpPr/>
          <p:nvPr/>
        </p:nvSpPr>
        <p:spPr>
          <a:xfrm>
            <a:off x="4096607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9" name="Freeform 159"/>
          <p:cNvSpPr/>
          <p:nvPr/>
        </p:nvSpPr>
        <p:spPr>
          <a:xfrm>
            <a:off x="4197191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0" name="AutoShape 160"/>
          <p:cNvSpPr/>
          <p:nvPr/>
        </p:nvSpPr>
        <p:spPr>
          <a:xfrm rot="457219">
            <a:off x="4087654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1" name="AutoShape 161"/>
          <p:cNvSpPr/>
          <p:nvPr/>
        </p:nvSpPr>
        <p:spPr>
          <a:xfrm rot="21142780" flipH="1">
            <a:off x="4292632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2" name="AutoShape 162"/>
          <p:cNvSpPr/>
          <p:nvPr/>
        </p:nvSpPr>
        <p:spPr>
          <a:xfrm rot="21437230" flipH="1">
            <a:off x="4225957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3" name="AutoShape 163"/>
          <p:cNvSpPr/>
          <p:nvPr/>
        </p:nvSpPr>
        <p:spPr>
          <a:xfrm rot="162769">
            <a:off x="4126802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4" name="AutoShape 164"/>
          <p:cNvSpPr/>
          <p:nvPr/>
        </p:nvSpPr>
        <p:spPr>
          <a:xfrm>
            <a:off x="4597051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5" name="Freeform 165"/>
          <p:cNvSpPr/>
          <p:nvPr/>
        </p:nvSpPr>
        <p:spPr>
          <a:xfrm>
            <a:off x="4620196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6" name="Freeform 166"/>
          <p:cNvSpPr/>
          <p:nvPr/>
        </p:nvSpPr>
        <p:spPr>
          <a:xfrm>
            <a:off x="4558474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7" name="Freeform 167"/>
          <p:cNvSpPr/>
          <p:nvPr/>
        </p:nvSpPr>
        <p:spPr>
          <a:xfrm>
            <a:off x="4659059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8" name="AutoShape 168"/>
          <p:cNvSpPr/>
          <p:nvPr/>
        </p:nvSpPr>
        <p:spPr>
          <a:xfrm rot="457219">
            <a:off x="4549521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9" name="AutoShape 169"/>
          <p:cNvSpPr/>
          <p:nvPr/>
        </p:nvSpPr>
        <p:spPr>
          <a:xfrm rot="21142780" flipH="1">
            <a:off x="4754499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0" name="AutoShape 170"/>
          <p:cNvSpPr/>
          <p:nvPr/>
        </p:nvSpPr>
        <p:spPr>
          <a:xfrm rot="21437230" flipH="1">
            <a:off x="4687824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1" name="AutoShape 171"/>
          <p:cNvSpPr/>
          <p:nvPr/>
        </p:nvSpPr>
        <p:spPr>
          <a:xfrm rot="162769">
            <a:off x="4588669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2" name="AutoShape 172"/>
          <p:cNvSpPr/>
          <p:nvPr/>
        </p:nvSpPr>
        <p:spPr>
          <a:xfrm>
            <a:off x="5059013" y="4660678"/>
            <a:ext cx="153067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3" name="Freeform 173"/>
          <p:cNvSpPr/>
          <p:nvPr/>
        </p:nvSpPr>
        <p:spPr>
          <a:xfrm>
            <a:off x="5082064" y="4424553"/>
            <a:ext cx="103441" cy="134493"/>
          </a:xfrm>
          <a:custGeom>
            <a:rect l="l" t="t" r="r" b="b"/>
            <a:pathLst>
              <a:path w="122" h="159">
                <a:moveTo>
                  <a:pt x="41" y="4"/>
                </a:moveTo>
                <a:cubicBezTo>
                  <a:pt x="59" y="0"/>
                  <a:pt x="80" y="2"/>
                  <a:pt x="97" y="12"/>
                </a:cubicBezTo>
                <a:cubicBezTo>
                  <a:pt x="112" y="22"/>
                  <a:pt x="121" y="40"/>
                  <a:pt x="120" y="58"/>
                </a:cubicBezTo>
                <a:cubicBezTo>
                  <a:pt x="119" y="70"/>
                  <a:pt x="122" y="82"/>
                  <a:pt x="121" y="94"/>
                </a:cubicBezTo>
                <a:cubicBezTo>
                  <a:pt x="117" y="106"/>
                  <a:pt x="108" y="115"/>
                  <a:pt x="103" y="126"/>
                </a:cubicBezTo>
                <a:cubicBezTo>
                  <a:pt x="96" y="142"/>
                  <a:pt x="82" y="157"/>
                  <a:pt x="63" y="157"/>
                </a:cubicBezTo>
                <a:cubicBezTo>
                  <a:pt x="43" y="159"/>
                  <a:pt x="27" y="143"/>
                  <a:pt x="19" y="126"/>
                </a:cubicBezTo>
                <a:cubicBezTo>
                  <a:pt x="14" y="115"/>
                  <a:pt x="5" y="105"/>
                  <a:pt x="1" y="94"/>
                </a:cubicBezTo>
                <a:cubicBezTo>
                  <a:pt x="1" y="78"/>
                  <a:pt x="0" y="62"/>
                  <a:pt x="3" y="46"/>
                </a:cubicBezTo>
                <a:cubicBezTo>
                  <a:pt x="7" y="27"/>
                  <a:pt x="21" y="9"/>
                  <a:pt x="41" y="4"/>
                </a:cubicBezTo>
                <a:close/>
                <a:moveTo>
                  <a:pt x="19" y="80"/>
                </a:moveTo>
                <a:cubicBezTo>
                  <a:pt x="22" y="100"/>
                  <a:pt x="27" y="121"/>
                  <a:pt x="41" y="136"/>
                </a:cubicBezTo>
                <a:cubicBezTo>
                  <a:pt x="50" y="145"/>
                  <a:pt x="66" y="148"/>
                  <a:pt x="77" y="140"/>
                </a:cubicBezTo>
                <a:cubicBezTo>
                  <a:pt x="97" y="124"/>
                  <a:pt x="101" y="97"/>
                  <a:pt x="104" y="73"/>
                </a:cubicBezTo>
                <a:cubicBezTo>
                  <a:pt x="95" y="68"/>
                  <a:pt x="86" y="62"/>
                  <a:pt x="79" y="54"/>
                </a:cubicBezTo>
                <a:cubicBezTo>
                  <a:pt x="62" y="69"/>
                  <a:pt x="41" y="78"/>
                  <a:pt x="19" y="8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4" name="Freeform 174"/>
          <p:cNvSpPr/>
          <p:nvPr/>
        </p:nvSpPr>
        <p:spPr>
          <a:xfrm>
            <a:off x="5020342" y="4549712"/>
            <a:ext cx="226885" cy="130873"/>
          </a:xfrm>
          <a:custGeom>
            <a:rect l="l" t="t" r="r" b="b"/>
            <a:pathLst>
              <a:path w="268" h="155">
                <a:moveTo>
                  <a:pt x="51" y="17"/>
                </a:moveTo>
                <a:cubicBezTo>
                  <a:pt x="64" y="9"/>
                  <a:pt x="78" y="6"/>
                  <a:pt x="92" y="0"/>
                </a:cubicBezTo>
                <a:cubicBezTo>
                  <a:pt x="94" y="3"/>
                  <a:pt x="96" y="8"/>
                  <a:pt x="98" y="10"/>
                </a:cubicBezTo>
                <a:cubicBezTo>
                  <a:pt x="95" y="12"/>
                  <a:pt x="91" y="15"/>
                  <a:pt x="89" y="16"/>
                </a:cubicBezTo>
                <a:cubicBezTo>
                  <a:pt x="100" y="54"/>
                  <a:pt x="112" y="92"/>
                  <a:pt x="122" y="130"/>
                </a:cubicBezTo>
                <a:cubicBezTo>
                  <a:pt x="124" y="105"/>
                  <a:pt x="126" y="80"/>
                  <a:pt x="127" y="55"/>
                </a:cubicBezTo>
                <a:cubicBezTo>
                  <a:pt x="132" y="54"/>
                  <a:pt x="137" y="54"/>
                  <a:pt x="142" y="54"/>
                </a:cubicBezTo>
                <a:cubicBezTo>
                  <a:pt x="142" y="80"/>
                  <a:pt x="144" y="105"/>
                  <a:pt x="146" y="130"/>
                </a:cubicBezTo>
                <a:cubicBezTo>
                  <a:pt x="157" y="92"/>
                  <a:pt x="170" y="54"/>
                  <a:pt x="180" y="16"/>
                </a:cubicBezTo>
                <a:cubicBezTo>
                  <a:pt x="170" y="14"/>
                  <a:pt x="172" y="7"/>
                  <a:pt x="175" y="1"/>
                </a:cubicBezTo>
                <a:cubicBezTo>
                  <a:pt x="199" y="7"/>
                  <a:pt x="223" y="16"/>
                  <a:pt x="239" y="35"/>
                </a:cubicBezTo>
                <a:cubicBezTo>
                  <a:pt x="259" y="56"/>
                  <a:pt x="268" y="86"/>
                  <a:pt x="265" y="114"/>
                </a:cubicBezTo>
                <a:cubicBezTo>
                  <a:pt x="256" y="130"/>
                  <a:pt x="236" y="132"/>
                  <a:pt x="220" y="133"/>
                </a:cubicBezTo>
                <a:cubicBezTo>
                  <a:pt x="191" y="151"/>
                  <a:pt x="157" y="155"/>
                  <a:pt x="124" y="154"/>
                </a:cubicBezTo>
                <a:cubicBezTo>
                  <a:pt x="98" y="153"/>
                  <a:pt x="71" y="149"/>
                  <a:pt x="50" y="133"/>
                </a:cubicBezTo>
                <a:cubicBezTo>
                  <a:pt x="32" y="132"/>
                  <a:pt x="9" y="130"/>
                  <a:pt x="3" y="110"/>
                </a:cubicBezTo>
                <a:cubicBezTo>
                  <a:pt x="0" y="73"/>
                  <a:pt x="19" y="36"/>
                  <a:pt x="51" y="17"/>
                </a:cubicBezTo>
                <a:close/>
                <a:moveTo>
                  <a:pt x="167" y="107"/>
                </a:moveTo>
                <a:cubicBezTo>
                  <a:pt x="168" y="109"/>
                  <a:pt x="169" y="111"/>
                  <a:pt x="170" y="113"/>
                </a:cubicBezTo>
                <a:cubicBezTo>
                  <a:pt x="182" y="114"/>
                  <a:pt x="194" y="112"/>
                  <a:pt x="205" y="109"/>
                </a:cubicBezTo>
                <a:cubicBezTo>
                  <a:pt x="210" y="108"/>
                  <a:pt x="212" y="104"/>
                  <a:pt x="213" y="100"/>
                </a:cubicBezTo>
                <a:cubicBezTo>
                  <a:pt x="198" y="105"/>
                  <a:pt x="182" y="107"/>
                  <a:pt x="167" y="10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5" name="Freeform 175"/>
          <p:cNvSpPr/>
          <p:nvPr/>
        </p:nvSpPr>
        <p:spPr>
          <a:xfrm>
            <a:off x="5120926" y="4571524"/>
            <a:ext cx="26384" cy="19621"/>
          </a:xfrm>
          <a:custGeom>
            <a:rect l="l" t="t" r="r" b="b"/>
            <a:pathLst>
              <a:path w="31" h="23">
                <a:moveTo>
                  <a:pt x="4" y="3"/>
                </a:moveTo>
                <a:cubicBezTo>
                  <a:pt x="11" y="1"/>
                  <a:pt x="19" y="0"/>
                  <a:pt x="26" y="3"/>
                </a:cubicBezTo>
                <a:cubicBezTo>
                  <a:pt x="31" y="10"/>
                  <a:pt x="27" y="16"/>
                  <a:pt x="24" y="23"/>
                </a:cubicBezTo>
                <a:cubicBezTo>
                  <a:pt x="18" y="23"/>
                  <a:pt x="12" y="23"/>
                  <a:pt x="6" y="23"/>
                </a:cubicBezTo>
                <a:cubicBezTo>
                  <a:pt x="3" y="16"/>
                  <a:pt x="0" y="9"/>
                  <a:pt x="4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6" name="AutoShape 176"/>
          <p:cNvSpPr/>
          <p:nvPr/>
        </p:nvSpPr>
        <p:spPr>
          <a:xfrm rot="457219">
            <a:off x="5011388" y="4613529"/>
            <a:ext cx="43339" cy="23984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7" name="AutoShape 177"/>
          <p:cNvSpPr/>
          <p:nvPr/>
        </p:nvSpPr>
        <p:spPr>
          <a:xfrm rot="21142780" flipH="1">
            <a:off x="5216366" y="4613529"/>
            <a:ext cx="43339" cy="24203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8" name="AutoShape 178"/>
          <p:cNvSpPr/>
          <p:nvPr/>
        </p:nvSpPr>
        <p:spPr>
          <a:xfrm rot="21437230" flipH="1">
            <a:off x="5149691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9" name="AutoShape 179"/>
          <p:cNvSpPr/>
          <p:nvPr/>
        </p:nvSpPr>
        <p:spPr>
          <a:xfrm rot="162769">
            <a:off x="5050536" y="4784122"/>
            <a:ext cx="69056" cy="38204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0" name="AutoShape 180"/>
          <p:cNvSpPr/>
          <p:nvPr/>
        </p:nvSpPr>
        <p:spPr>
          <a:xfrm>
            <a:off x="6851428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1" name="AutoShape 181"/>
          <p:cNvSpPr/>
          <p:nvPr/>
        </p:nvSpPr>
        <p:spPr>
          <a:xfrm rot="457219">
            <a:off x="6807708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2" name="AutoShape 182"/>
          <p:cNvSpPr/>
          <p:nvPr/>
        </p:nvSpPr>
        <p:spPr>
          <a:xfrm rot="21142780" flipH="1">
            <a:off x="7000684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3" name="AutoShape 183"/>
          <p:cNvSpPr/>
          <p:nvPr/>
        </p:nvSpPr>
        <p:spPr>
          <a:xfrm rot="21437230" flipH="1">
            <a:off x="69378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4" name="AutoShape 184"/>
          <p:cNvSpPr/>
          <p:nvPr/>
        </p:nvSpPr>
        <p:spPr>
          <a:xfrm rot="162769">
            <a:off x="684266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5" name="Freeform 185"/>
          <p:cNvSpPr/>
          <p:nvPr/>
        </p:nvSpPr>
        <p:spPr>
          <a:xfrm>
            <a:off x="68184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6" name="AutoShape 186"/>
          <p:cNvSpPr/>
          <p:nvPr/>
        </p:nvSpPr>
        <p:spPr>
          <a:xfrm>
            <a:off x="73146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7" name="AutoShape 187"/>
          <p:cNvSpPr/>
          <p:nvPr/>
        </p:nvSpPr>
        <p:spPr>
          <a:xfrm rot="457219">
            <a:off x="72709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8" name="AutoShape 188"/>
          <p:cNvSpPr/>
          <p:nvPr/>
        </p:nvSpPr>
        <p:spPr>
          <a:xfrm rot="21142780" flipH="1">
            <a:off x="7463885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9" name="AutoShape 189"/>
          <p:cNvSpPr/>
          <p:nvPr/>
        </p:nvSpPr>
        <p:spPr>
          <a:xfrm rot="21437230" flipH="1">
            <a:off x="740102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0" name="AutoShape 190"/>
          <p:cNvSpPr/>
          <p:nvPr/>
        </p:nvSpPr>
        <p:spPr>
          <a:xfrm rot="162769">
            <a:off x="73058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1" name="Freeform 191"/>
          <p:cNvSpPr/>
          <p:nvPr/>
        </p:nvSpPr>
        <p:spPr>
          <a:xfrm>
            <a:off x="72816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2" name="AutoShape 192"/>
          <p:cNvSpPr/>
          <p:nvPr/>
        </p:nvSpPr>
        <p:spPr>
          <a:xfrm>
            <a:off x="7777829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3" name="AutoShape 193"/>
          <p:cNvSpPr/>
          <p:nvPr/>
        </p:nvSpPr>
        <p:spPr>
          <a:xfrm rot="457219">
            <a:off x="77341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4" name="AutoShape 194"/>
          <p:cNvSpPr/>
          <p:nvPr/>
        </p:nvSpPr>
        <p:spPr>
          <a:xfrm rot="21142780" flipH="1">
            <a:off x="7927086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5" name="AutoShape 195"/>
          <p:cNvSpPr/>
          <p:nvPr/>
        </p:nvSpPr>
        <p:spPr>
          <a:xfrm rot="21437230" flipH="1">
            <a:off x="786422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6" name="AutoShape 196"/>
          <p:cNvSpPr/>
          <p:nvPr/>
        </p:nvSpPr>
        <p:spPr>
          <a:xfrm rot="162769">
            <a:off x="776906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7" name="Freeform 197"/>
          <p:cNvSpPr/>
          <p:nvPr/>
        </p:nvSpPr>
        <p:spPr>
          <a:xfrm>
            <a:off x="77448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8" name="AutoShape 198"/>
          <p:cNvSpPr/>
          <p:nvPr/>
        </p:nvSpPr>
        <p:spPr>
          <a:xfrm>
            <a:off x="8241030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9" name="AutoShape 199"/>
          <p:cNvSpPr/>
          <p:nvPr/>
        </p:nvSpPr>
        <p:spPr>
          <a:xfrm rot="457219">
            <a:off x="81973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0" name="AutoShape 200"/>
          <p:cNvSpPr/>
          <p:nvPr/>
        </p:nvSpPr>
        <p:spPr>
          <a:xfrm rot="21142780" flipH="1">
            <a:off x="8390287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1" name="AutoShape 201"/>
          <p:cNvSpPr/>
          <p:nvPr/>
        </p:nvSpPr>
        <p:spPr>
          <a:xfrm rot="21437230" flipH="1">
            <a:off x="832742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2" name="AutoShape 202"/>
          <p:cNvSpPr/>
          <p:nvPr/>
        </p:nvSpPr>
        <p:spPr>
          <a:xfrm rot="162769">
            <a:off x="82322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3" name="Freeform 203"/>
          <p:cNvSpPr/>
          <p:nvPr/>
        </p:nvSpPr>
        <p:spPr>
          <a:xfrm>
            <a:off x="82080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4" name="AutoShape 204"/>
          <p:cNvSpPr/>
          <p:nvPr/>
        </p:nvSpPr>
        <p:spPr>
          <a:xfrm>
            <a:off x="8704231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5" name="AutoShape 205"/>
          <p:cNvSpPr/>
          <p:nvPr/>
        </p:nvSpPr>
        <p:spPr>
          <a:xfrm rot="457219">
            <a:off x="8660511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6" name="AutoShape 206"/>
          <p:cNvSpPr/>
          <p:nvPr/>
        </p:nvSpPr>
        <p:spPr>
          <a:xfrm rot="21142780" flipH="1">
            <a:off x="88534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7" name="AutoShape 207"/>
          <p:cNvSpPr/>
          <p:nvPr/>
        </p:nvSpPr>
        <p:spPr>
          <a:xfrm rot="21437230" flipH="1">
            <a:off x="8790623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8" name="AutoShape 208"/>
          <p:cNvSpPr/>
          <p:nvPr/>
        </p:nvSpPr>
        <p:spPr>
          <a:xfrm rot="162769">
            <a:off x="869546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9" name="Freeform 209"/>
          <p:cNvSpPr/>
          <p:nvPr/>
        </p:nvSpPr>
        <p:spPr>
          <a:xfrm>
            <a:off x="86712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0" name="AutoShape 210"/>
          <p:cNvSpPr/>
          <p:nvPr/>
        </p:nvSpPr>
        <p:spPr>
          <a:xfrm>
            <a:off x="9167432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1" name="AutoShape 211"/>
          <p:cNvSpPr/>
          <p:nvPr/>
        </p:nvSpPr>
        <p:spPr>
          <a:xfrm rot="457219">
            <a:off x="9123712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2" name="AutoShape 212"/>
          <p:cNvSpPr/>
          <p:nvPr/>
        </p:nvSpPr>
        <p:spPr>
          <a:xfrm rot="21142780" flipH="1">
            <a:off x="9316688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3" name="AutoShape 213"/>
          <p:cNvSpPr/>
          <p:nvPr/>
        </p:nvSpPr>
        <p:spPr>
          <a:xfrm rot="21437230" flipH="1">
            <a:off x="92538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4" name="AutoShape 214"/>
          <p:cNvSpPr/>
          <p:nvPr/>
        </p:nvSpPr>
        <p:spPr>
          <a:xfrm rot="162769">
            <a:off x="9158668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5" name="Freeform 215"/>
          <p:cNvSpPr/>
          <p:nvPr/>
        </p:nvSpPr>
        <p:spPr>
          <a:xfrm>
            <a:off x="9134475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6" name="AutoShape 216"/>
          <p:cNvSpPr/>
          <p:nvPr/>
        </p:nvSpPr>
        <p:spPr>
          <a:xfrm>
            <a:off x="96306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7" name="AutoShape 217"/>
          <p:cNvSpPr/>
          <p:nvPr/>
        </p:nvSpPr>
        <p:spPr>
          <a:xfrm rot="457219">
            <a:off x="95869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8" name="AutoShape 218"/>
          <p:cNvSpPr/>
          <p:nvPr/>
        </p:nvSpPr>
        <p:spPr>
          <a:xfrm rot="21142780" flipH="1">
            <a:off x="9779889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9" name="AutoShape 219"/>
          <p:cNvSpPr/>
          <p:nvPr/>
        </p:nvSpPr>
        <p:spPr>
          <a:xfrm rot="21437230" flipH="1">
            <a:off x="9717024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0" name="AutoShape 220"/>
          <p:cNvSpPr/>
          <p:nvPr/>
        </p:nvSpPr>
        <p:spPr>
          <a:xfrm rot="162769">
            <a:off x="9621869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1" name="Freeform 221"/>
          <p:cNvSpPr/>
          <p:nvPr/>
        </p:nvSpPr>
        <p:spPr>
          <a:xfrm>
            <a:off x="9597771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2" name="AutoShape 222"/>
          <p:cNvSpPr/>
          <p:nvPr/>
        </p:nvSpPr>
        <p:spPr>
          <a:xfrm>
            <a:off x="10093833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3" name="AutoShape 223"/>
          <p:cNvSpPr/>
          <p:nvPr/>
        </p:nvSpPr>
        <p:spPr>
          <a:xfrm rot="457219">
            <a:off x="10050113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4" name="AutoShape 224"/>
          <p:cNvSpPr/>
          <p:nvPr/>
        </p:nvSpPr>
        <p:spPr>
          <a:xfrm rot="21142780" flipH="1">
            <a:off x="10243090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5" name="AutoShape 225"/>
          <p:cNvSpPr/>
          <p:nvPr/>
        </p:nvSpPr>
        <p:spPr>
          <a:xfrm rot="21437230" flipH="1">
            <a:off x="10180225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6" name="AutoShape 226"/>
          <p:cNvSpPr/>
          <p:nvPr/>
        </p:nvSpPr>
        <p:spPr>
          <a:xfrm rot="162769">
            <a:off x="10085070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7" name="Freeform 227"/>
          <p:cNvSpPr/>
          <p:nvPr/>
        </p:nvSpPr>
        <p:spPr>
          <a:xfrm>
            <a:off x="10060972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8" name="AutoShape 228"/>
          <p:cNvSpPr/>
          <p:nvPr/>
        </p:nvSpPr>
        <p:spPr>
          <a:xfrm>
            <a:off x="105570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9" name="AutoShape 229"/>
          <p:cNvSpPr/>
          <p:nvPr/>
        </p:nvSpPr>
        <p:spPr>
          <a:xfrm rot="457219">
            <a:off x="10513409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0" name="AutoShape 230"/>
          <p:cNvSpPr/>
          <p:nvPr/>
        </p:nvSpPr>
        <p:spPr>
          <a:xfrm rot="21142780" flipH="1">
            <a:off x="107062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1" name="AutoShape 231"/>
          <p:cNvSpPr/>
          <p:nvPr/>
        </p:nvSpPr>
        <p:spPr>
          <a:xfrm rot="21437230" flipH="1">
            <a:off x="10643426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2" name="AutoShape 232"/>
          <p:cNvSpPr/>
          <p:nvPr/>
        </p:nvSpPr>
        <p:spPr>
          <a:xfrm rot="162769">
            <a:off x="10548271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3" name="Freeform 233"/>
          <p:cNvSpPr/>
          <p:nvPr/>
        </p:nvSpPr>
        <p:spPr>
          <a:xfrm>
            <a:off x="10524173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4" name="AutoShape 234"/>
          <p:cNvSpPr/>
          <p:nvPr/>
        </p:nvSpPr>
        <p:spPr>
          <a:xfrm>
            <a:off x="11020234" y="3687032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5" name="AutoShape 235"/>
          <p:cNvSpPr/>
          <p:nvPr/>
        </p:nvSpPr>
        <p:spPr>
          <a:xfrm rot="457219">
            <a:off x="10976610" y="3639884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6" name="AutoShape 236"/>
          <p:cNvSpPr/>
          <p:nvPr/>
        </p:nvSpPr>
        <p:spPr>
          <a:xfrm rot="21142780" flipH="1">
            <a:off x="11169491" y="3639884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7" name="AutoShape 237"/>
          <p:cNvSpPr/>
          <p:nvPr/>
        </p:nvSpPr>
        <p:spPr>
          <a:xfrm rot="21437230" flipH="1">
            <a:off x="11106627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8" name="AutoShape 238"/>
          <p:cNvSpPr/>
          <p:nvPr/>
        </p:nvSpPr>
        <p:spPr>
          <a:xfrm rot="162769">
            <a:off x="11011472" y="3811905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9" name="Freeform 239"/>
          <p:cNvSpPr/>
          <p:nvPr/>
        </p:nvSpPr>
        <p:spPr>
          <a:xfrm>
            <a:off x="10987374" y="3451003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0" name="AutoShape 240"/>
          <p:cNvSpPr/>
          <p:nvPr/>
        </p:nvSpPr>
        <p:spPr>
          <a:xfrm>
            <a:off x="6851428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1" name="AutoShape 241"/>
          <p:cNvSpPr/>
          <p:nvPr/>
        </p:nvSpPr>
        <p:spPr>
          <a:xfrm rot="457219">
            <a:off x="6807708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2" name="AutoShape 242"/>
          <p:cNvSpPr/>
          <p:nvPr/>
        </p:nvSpPr>
        <p:spPr>
          <a:xfrm rot="21142780" flipH="1">
            <a:off x="7000684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3" name="AutoShape 243"/>
          <p:cNvSpPr/>
          <p:nvPr/>
        </p:nvSpPr>
        <p:spPr>
          <a:xfrm rot="21437230" flipH="1">
            <a:off x="69378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4" name="AutoShape 244"/>
          <p:cNvSpPr/>
          <p:nvPr/>
        </p:nvSpPr>
        <p:spPr>
          <a:xfrm rot="162769">
            <a:off x="684266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5" name="Freeform 245"/>
          <p:cNvSpPr/>
          <p:nvPr/>
        </p:nvSpPr>
        <p:spPr>
          <a:xfrm>
            <a:off x="68184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6" name="AutoShape 246"/>
          <p:cNvSpPr/>
          <p:nvPr/>
        </p:nvSpPr>
        <p:spPr>
          <a:xfrm>
            <a:off x="73146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7" name="AutoShape 247"/>
          <p:cNvSpPr/>
          <p:nvPr/>
        </p:nvSpPr>
        <p:spPr>
          <a:xfrm rot="457219">
            <a:off x="72709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8" name="AutoShape 248"/>
          <p:cNvSpPr/>
          <p:nvPr/>
        </p:nvSpPr>
        <p:spPr>
          <a:xfrm rot="21142780" flipH="1">
            <a:off x="7463885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9" name="AutoShape 249"/>
          <p:cNvSpPr/>
          <p:nvPr/>
        </p:nvSpPr>
        <p:spPr>
          <a:xfrm rot="21437230" flipH="1">
            <a:off x="740102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0" name="AutoShape 250"/>
          <p:cNvSpPr/>
          <p:nvPr/>
        </p:nvSpPr>
        <p:spPr>
          <a:xfrm rot="162769">
            <a:off x="73058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1" name="Freeform 251"/>
          <p:cNvSpPr/>
          <p:nvPr/>
        </p:nvSpPr>
        <p:spPr>
          <a:xfrm>
            <a:off x="72816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2" name="AutoShape 252"/>
          <p:cNvSpPr/>
          <p:nvPr/>
        </p:nvSpPr>
        <p:spPr>
          <a:xfrm>
            <a:off x="7777829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3" name="AutoShape 253"/>
          <p:cNvSpPr/>
          <p:nvPr/>
        </p:nvSpPr>
        <p:spPr>
          <a:xfrm rot="457219">
            <a:off x="77341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4" name="AutoShape 254"/>
          <p:cNvSpPr/>
          <p:nvPr/>
        </p:nvSpPr>
        <p:spPr>
          <a:xfrm rot="21142780" flipH="1">
            <a:off x="7927086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5" name="AutoShape 255"/>
          <p:cNvSpPr/>
          <p:nvPr/>
        </p:nvSpPr>
        <p:spPr>
          <a:xfrm rot="21437230" flipH="1">
            <a:off x="786422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6" name="AutoShape 256"/>
          <p:cNvSpPr/>
          <p:nvPr/>
        </p:nvSpPr>
        <p:spPr>
          <a:xfrm rot="162769">
            <a:off x="776906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7" name="Freeform 257"/>
          <p:cNvSpPr/>
          <p:nvPr/>
        </p:nvSpPr>
        <p:spPr>
          <a:xfrm>
            <a:off x="77448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8" name="AutoShape 258"/>
          <p:cNvSpPr/>
          <p:nvPr/>
        </p:nvSpPr>
        <p:spPr>
          <a:xfrm>
            <a:off x="8241030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9" name="AutoShape 259"/>
          <p:cNvSpPr/>
          <p:nvPr/>
        </p:nvSpPr>
        <p:spPr>
          <a:xfrm rot="457219">
            <a:off x="81973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0" name="AutoShape 260"/>
          <p:cNvSpPr/>
          <p:nvPr/>
        </p:nvSpPr>
        <p:spPr>
          <a:xfrm rot="21142780" flipH="1">
            <a:off x="8390287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1" name="AutoShape 261"/>
          <p:cNvSpPr/>
          <p:nvPr/>
        </p:nvSpPr>
        <p:spPr>
          <a:xfrm rot="21437230" flipH="1">
            <a:off x="832742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2" name="AutoShape 262"/>
          <p:cNvSpPr/>
          <p:nvPr/>
        </p:nvSpPr>
        <p:spPr>
          <a:xfrm rot="162769">
            <a:off x="82322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3" name="Freeform 263"/>
          <p:cNvSpPr/>
          <p:nvPr/>
        </p:nvSpPr>
        <p:spPr>
          <a:xfrm>
            <a:off x="82080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4" name="AutoShape 264"/>
          <p:cNvSpPr/>
          <p:nvPr/>
        </p:nvSpPr>
        <p:spPr>
          <a:xfrm>
            <a:off x="8704231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5" name="AutoShape 265"/>
          <p:cNvSpPr/>
          <p:nvPr/>
        </p:nvSpPr>
        <p:spPr>
          <a:xfrm rot="457219">
            <a:off x="8660511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6" name="AutoShape 266"/>
          <p:cNvSpPr/>
          <p:nvPr/>
        </p:nvSpPr>
        <p:spPr>
          <a:xfrm rot="21142780" flipH="1">
            <a:off x="88534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7" name="AutoShape 267"/>
          <p:cNvSpPr/>
          <p:nvPr/>
        </p:nvSpPr>
        <p:spPr>
          <a:xfrm rot="21437230" flipH="1">
            <a:off x="8790623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8" name="AutoShape 268"/>
          <p:cNvSpPr/>
          <p:nvPr/>
        </p:nvSpPr>
        <p:spPr>
          <a:xfrm rot="162769">
            <a:off x="869546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9" name="Freeform 269"/>
          <p:cNvSpPr/>
          <p:nvPr/>
        </p:nvSpPr>
        <p:spPr>
          <a:xfrm>
            <a:off x="86712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0" name="AutoShape 270"/>
          <p:cNvSpPr/>
          <p:nvPr/>
        </p:nvSpPr>
        <p:spPr>
          <a:xfrm>
            <a:off x="9167432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1" name="AutoShape 271"/>
          <p:cNvSpPr/>
          <p:nvPr/>
        </p:nvSpPr>
        <p:spPr>
          <a:xfrm rot="457219">
            <a:off x="9123712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2" name="AutoShape 272"/>
          <p:cNvSpPr/>
          <p:nvPr/>
        </p:nvSpPr>
        <p:spPr>
          <a:xfrm rot="21142780" flipH="1">
            <a:off x="9316688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3" name="AutoShape 273"/>
          <p:cNvSpPr/>
          <p:nvPr/>
        </p:nvSpPr>
        <p:spPr>
          <a:xfrm rot="21437230" flipH="1">
            <a:off x="92538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4" name="AutoShape 274"/>
          <p:cNvSpPr/>
          <p:nvPr/>
        </p:nvSpPr>
        <p:spPr>
          <a:xfrm rot="162769">
            <a:off x="9158668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5" name="Freeform 275"/>
          <p:cNvSpPr/>
          <p:nvPr/>
        </p:nvSpPr>
        <p:spPr>
          <a:xfrm>
            <a:off x="9134475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6" name="AutoShape 276"/>
          <p:cNvSpPr/>
          <p:nvPr/>
        </p:nvSpPr>
        <p:spPr>
          <a:xfrm>
            <a:off x="96306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7" name="AutoShape 277"/>
          <p:cNvSpPr/>
          <p:nvPr/>
        </p:nvSpPr>
        <p:spPr>
          <a:xfrm rot="457219">
            <a:off x="95869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8" name="AutoShape 278"/>
          <p:cNvSpPr/>
          <p:nvPr/>
        </p:nvSpPr>
        <p:spPr>
          <a:xfrm rot="21142780" flipH="1">
            <a:off x="9779889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9" name="AutoShape 279"/>
          <p:cNvSpPr/>
          <p:nvPr/>
        </p:nvSpPr>
        <p:spPr>
          <a:xfrm rot="21437230" flipH="1">
            <a:off x="9717024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0" name="AutoShape 280"/>
          <p:cNvSpPr/>
          <p:nvPr/>
        </p:nvSpPr>
        <p:spPr>
          <a:xfrm rot="162769">
            <a:off x="9621869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1" name="Freeform 281"/>
          <p:cNvSpPr/>
          <p:nvPr/>
        </p:nvSpPr>
        <p:spPr>
          <a:xfrm>
            <a:off x="9597771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2" name="AutoShape 282"/>
          <p:cNvSpPr/>
          <p:nvPr/>
        </p:nvSpPr>
        <p:spPr>
          <a:xfrm>
            <a:off x="10093833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3" name="AutoShape 283"/>
          <p:cNvSpPr/>
          <p:nvPr/>
        </p:nvSpPr>
        <p:spPr>
          <a:xfrm rot="457219">
            <a:off x="10050113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4" name="AutoShape 284"/>
          <p:cNvSpPr/>
          <p:nvPr/>
        </p:nvSpPr>
        <p:spPr>
          <a:xfrm rot="21142780" flipH="1">
            <a:off x="10243090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5" name="AutoShape 285"/>
          <p:cNvSpPr/>
          <p:nvPr/>
        </p:nvSpPr>
        <p:spPr>
          <a:xfrm rot="21437230" flipH="1">
            <a:off x="10180225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6" name="AutoShape 286"/>
          <p:cNvSpPr/>
          <p:nvPr/>
        </p:nvSpPr>
        <p:spPr>
          <a:xfrm rot="162769">
            <a:off x="10085070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7" name="Freeform 287"/>
          <p:cNvSpPr/>
          <p:nvPr/>
        </p:nvSpPr>
        <p:spPr>
          <a:xfrm>
            <a:off x="10060972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8" name="AutoShape 288"/>
          <p:cNvSpPr/>
          <p:nvPr/>
        </p:nvSpPr>
        <p:spPr>
          <a:xfrm>
            <a:off x="105570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9" name="AutoShape 289"/>
          <p:cNvSpPr/>
          <p:nvPr/>
        </p:nvSpPr>
        <p:spPr>
          <a:xfrm rot="457219">
            <a:off x="10513409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0" name="AutoShape 290"/>
          <p:cNvSpPr/>
          <p:nvPr/>
        </p:nvSpPr>
        <p:spPr>
          <a:xfrm rot="21142780" flipH="1">
            <a:off x="107062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1" name="AutoShape 291"/>
          <p:cNvSpPr/>
          <p:nvPr/>
        </p:nvSpPr>
        <p:spPr>
          <a:xfrm rot="21437230" flipH="1">
            <a:off x="10643426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2" name="AutoShape 292"/>
          <p:cNvSpPr/>
          <p:nvPr/>
        </p:nvSpPr>
        <p:spPr>
          <a:xfrm rot="162769">
            <a:off x="10548271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3" name="Freeform 293"/>
          <p:cNvSpPr/>
          <p:nvPr/>
        </p:nvSpPr>
        <p:spPr>
          <a:xfrm>
            <a:off x="10524173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4" name="AutoShape 294"/>
          <p:cNvSpPr/>
          <p:nvPr/>
        </p:nvSpPr>
        <p:spPr>
          <a:xfrm>
            <a:off x="11020234" y="4660773"/>
            <a:ext cx="148209" cy="167069"/>
          </a:xfrm>
          <a:prstGeom prst="roundRect">
            <a:avLst>
              <a:gd name="adj" fmla="val 349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5" name="AutoShape 295"/>
          <p:cNvSpPr/>
          <p:nvPr/>
        </p:nvSpPr>
        <p:spPr>
          <a:xfrm rot="457219">
            <a:off x="10976610" y="4613720"/>
            <a:ext cx="43339" cy="239744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6" name="AutoShape 296"/>
          <p:cNvSpPr/>
          <p:nvPr/>
        </p:nvSpPr>
        <p:spPr>
          <a:xfrm rot="21142780" flipH="1">
            <a:off x="11169491" y="4613720"/>
            <a:ext cx="43339" cy="241935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7" name="AutoShape 297"/>
          <p:cNvSpPr/>
          <p:nvPr/>
        </p:nvSpPr>
        <p:spPr>
          <a:xfrm rot="21437230" flipH="1">
            <a:off x="11106627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8" name="AutoShape 298"/>
          <p:cNvSpPr/>
          <p:nvPr/>
        </p:nvSpPr>
        <p:spPr>
          <a:xfrm rot="162769">
            <a:off x="11011472" y="4785646"/>
            <a:ext cx="69056" cy="381952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9" name="Freeform 299"/>
          <p:cNvSpPr/>
          <p:nvPr/>
        </p:nvSpPr>
        <p:spPr>
          <a:xfrm>
            <a:off x="10987374" y="4424744"/>
            <a:ext cx="218122" cy="256032"/>
          </a:xfrm>
          <a:custGeom>
            <a:rect l="l" t="t" r="r" b="b"/>
            <a:pathLst>
              <a:path w="272" h="320">
                <a:moveTo>
                  <a:pt x="206" y="171"/>
                </a:moveTo>
                <a:cubicBezTo>
                  <a:pt x="205" y="126"/>
                  <a:pt x="213" y="74"/>
                  <a:pt x="184" y="35"/>
                </a:cubicBezTo>
                <a:cubicBezTo>
                  <a:pt x="158" y="0"/>
                  <a:pt x="96" y="8"/>
                  <a:pt x="77" y="47"/>
                </a:cubicBezTo>
                <a:cubicBezTo>
                  <a:pt x="58" y="86"/>
                  <a:pt x="63" y="130"/>
                  <a:pt x="63" y="172"/>
                </a:cubicBezTo>
                <a:cubicBezTo>
                  <a:pt x="25" y="190"/>
                  <a:pt x="0" y="231"/>
                  <a:pt x="4" y="274"/>
                </a:cubicBezTo>
                <a:cubicBezTo>
                  <a:pt x="4" y="274"/>
                  <a:pt x="4" y="274"/>
                  <a:pt x="5" y="275"/>
                </a:cubicBezTo>
                <a:cubicBezTo>
                  <a:pt x="13" y="292"/>
                  <a:pt x="33" y="293"/>
                  <a:pt x="49" y="295"/>
                </a:cubicBezTo>
                <a:cubicBezTo>
                  <a:pt x="63" y="302"/>
                  <a:pt x="76" y="310"/>
                  <a:pt x="91" y="312"/>
                </a:cubicBezTo>
                <a:cubicBezTo>
                  <a:pt x="133" y="320"/>
                  <a:pt x="180" y="319"/>
                  <a:pt x="218" y="296"/>
                </a:cubicBezTo>
                <a:cubicBezTo>
                  <a:pt x="234" y="292"/>
                  <a:pt x="258" y="294"/>
                  <a:pt x="265" y="275"/>
                </a:cubicBezTo>
                <a:cubicBezTo>
                  <a:pt x="272" y="232"/>
                  <a:pt x="244" y="190"/>
                  <a:pt x="206" y="171"/>
                </a:cubicBezTo>
                <a:close/>
                <a:moveTo>
                  <a:pt x="179" y="172"/>
                </a:moveTo>
                <a:cubicBezTo>
                  <a:pt x="184" y="183"/>
                  <a:pt x="190" y="194"/>
                  <a:pt x="196" y="206"/>
                </a:cubicBezTo>
                <a:cubicBezTo>
                  <a:pt x="183" y="206"/>
                  <a:pt x="170" y="207"/>
                  <a:pt x="157" y="206"/>
                </a:cubicBezTo>
                <a:cubicBezTo>
                  <a:pt x="164" y="195"/>
                  <a:pt x="171" y="184"/>
                  <a:pt x="179" y="172"/>
                </a:cubicBezTo>
                <a:close/>
                <a:moveTo>
                  <a:pt x="135" y="219"/>
                </a:moveTo>
                <a:cubicBezTo>
                  <a:pt x="128" y="203"/>
                  <a:pt x="108" y="174"/>
                  <a:pt x="108" y="174"/>
                </a:cubicBezTo>
                <a:cubicBezTo>
                  <a:pt x="108" y="174"/>
                  <a:pt x="107" y="166"/>
                  <a:pt x="106" y="162"/>
                </a:cubicBezTo>
                <a:cubicBezTo>
                  <a:pt x="117" y="167"/>
                  <a:pt x="129" y="173"/>
                  <a:pt x="141" y="171"/>
                </a:cubicBezTo>
                <a:cubicBezTo>
                  <a:pt x="150" y="170"/>
                  <a:pt x="157" y="164"/>
                  <a:pt x="165" y="160"/>
                </a:cubicBezTo>
                <a:cubicBezTo>
                  <a:pt x="165" y="162"/>
                  <a:pt x="165" y="165"/>
                  <a:pt x="165" y="167"/>
                </a:cubicBezTo>
                <a:cubicBezTo>
                  <a:pt x="158" y="186"/>
                  <a:pt x="143" y="200"/>
                  <a:pt x="135" y="219"/>
                </a:cubicBezTo>
                <a:close/>
                <a:moveTo>
                  <a:pt x="191" y="91"/>
                </a:moveTo>
                <a:cubicBezTo>
                  <a:pt x="200" y="102"/>
                  <a:pt x="192" y="115"/>
                  <a:pt x="185" y="124"/>
                </a:cubicBezTo>
                <a:cubicBezTo>
                  <a:pt x="186" y="117"/>
                  <a:pt x="189" y="102"/>
                  <a:pt x="189" y="102"/>
                </a:cubicBezTo>
                <a:lnTo>
                  <a:pt x="191" y="91"/>
                </a:lnTo>
                <a:close/>
                <a:moveTo>
                  <a:pt x="152" y="68"/>
                </a:moveTo>
                <a:cubicBezTo>
                  <a:pt x="157" y="77"/>
                  <a:pt x="165" y="85"/>
                  <a:pt x="173" y="91"/>
                </a:cubicBezTo>
                <a:cubicBezTo>
                  <a:pt x="176" y="93"/>
                  <a:pt x="180" y="95"/>
                  <a:pt x="180" y="95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7" y="101"/>
                  <a:pt x="168" y="138"/>
                  <a:pt x="153" y="151"/>
                </a:cubicBezTo>
                <a:cubicBezTo>
                  <a:pt x="144" y="160"/>
                  <a:pt x="126" y="162"/>
                  <a:pt x="117" y="151"/>
                </a:cubicBezTo>
                <a:cubicBezTo>
                  <a:pt x="102" y="137"/>
                  <a:pt x="96" y="117"/>
                  <a:pt x="93" y="98"/>
                </a:cubicBezTo>
                <a:cubicBezTo>
                  <a:pt x="116" y="95"/>
                  <a:pt x="137" y="84"/>
                  <a:pt x="152" y="68"/>
                </a:cubicBezTo>
                <a:close/>
                <a:moveTo>
                  <a:pt x="84" y="124"/>
                </a:moveTo>
                <a:cubicBezTo>
                  <a:pt x="78" y="115"/>
                  <a:pt x="74" y="105"/>
                  <a:pt x="74" y="95"/>
                </a:cubicBezTo>
                <a:cubicBezTo>
                  <a:pt x="86" y="99"/>
                  <a:pt x="82" y="114"/>
                  <a:pt x="84" y="124"/>
                </a:cubicBezTo>
                <a:close/>
                <a:moveTo>
                  <a:pt x="76" y="206"/>
                </a:moveTo>
                <a:cubicBezTo>
                  <a:pt x="76" y="206"/>
                  <a:pt x="82" y="186"/>
                  <a:pt x="92" y="172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100" y="186"/>
                  <a:pt x="109" y="199"/>
                  <a:pt x="113" y="206"/>
                </a:cubicBezTo>
                <a:cubicBezTo>
                  <a:pt x="101" y="207"/>
                  <a:pt x="76" y="206"/>
                  <a:pt x="76" y="206"/>
                </a:cubicBezTo>
                <a:close/>
                <a:moveTo>
                  <a:pt x="128" y="304"/>
                </a:moveTo>
                <a:cubicBezTo>
                  <a:pt x="128" y="304"/>
                  <a:pt x="104" y="248"/>
                  <a:pt x="94" y="219"/>
                </a:cubicBezTo>
                <a:cubicBezTo>
                  <a:pt x="103" y="219"/>
                  <a:pt x="112" y="220"/>
                  <a:pt x="121" y="220"/>
                </a:cubicBezTo>
                <a:cubicBezTo>
                  <a:pt x="126" y="232"/>
                  <a:pt x="130" y="245"/>
                  <a:pt x="135" y="257"/>
                </a:cubicBezTo>
                <a:cubicBezTo>
                  <a:pt x="140" y="245"/>
                  <a:pt x="145" y="232"/>
                  <a:pt x="149" y="220"/>
                </a:cubicBezTo>
                <a:cubicBezTo>
                  <a:pt x="158" y="220"/>
                  <a:pt x="167" y="219"/>
                  <a:pt x="176" y="219"/>
                </a:cubicBezTo>
                <a:cubicBezTo>
                  <a:pt x="166" y="246"/>
                  <a:pt x="143" y="304"/>
                  <a:pt x="143" y="304"/>
                </a:cubicBezTo>
                <a:lnTo>
                  <a:pt x="128" y="304"/>
                </a:lnTo>
                <a:close/>
                <a:moveTo>
                  <a:pt x="215" y="269"/>
                </a:moveTo>
                <a:cubicBezTo>
                  <a:pt x="201" y="273"/>
                  <a:pt x="186" y="275"/>
                  <a:pt x="171" y="275"/>
                </a:cubicBezTo>
                <a:cubicBezTo>
                  <a:pt x="171" y="273"/>
                  <a:pt x="173" y="270"/>
                  <a:pt x="174" y="269"/>
                </a:cubicBezTo>
                <a:cubicBezTo>
                  <a:pt x="188" y="268"/>
                  <a:pt x="203" y="268"/>
                  <a:pt x="216" y="261"/>
                </a:cubicBezTo>
                <a:cubicBezTo>
                  <a:pt x="216" y="263"/>
                  <a:pt x="216" y="267"/>
                  <a:pt x="215" y="26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0" name="AutoShape 300"/>
          <p:cNvSpPr/>
          <p:nvPr/>
        </p:nvSpPr>
        <p:spPr>
          <a:xfrm>
            <a:off x="692334" y="5368319"/>
            <a:ext cx="4775817" cy="98289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营销和售后服务团队之间的紧密协作，能够确保客户在遇到问题时迅速得到解决，提高客户满意度。</a:t>
            </a:r>
            <a:endParaRPr lang="en-US" sz="1100"/>
          </a:p>
        </p:txBody>
      </p:sp>
      <p:sp>
        <p:nvSpPr>
          <p:cNvPr id="301" name="AutoShape 301"/>
          <p:cNvSpPr/>
          <p:nvPr/>
        </p:nvSpPr>
        <p:spPr>
          <a:xfrm>
            <a:off x="6723849" y="5368319"/>
            <a:ext cx="4775817" cy="90486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通过客户数据共享，营销和售后服务团队可以更好地理解客户需求，提供个性化的服务和解决方案。</a:t>
            </a:r>
            <a:endParaRPr lang="en-US" sz="1100"/>
          </a:p>
        </p:txBody>
      </p:sp>
      <p:sp>
        <p:nvSpPr>
          <p:cNvPr id="302" name="AutoShape 30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3" name="AutoShape 30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4" name="AutoShape 30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5" name="AutoShape 30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6" name="AutoShape 30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7" name="AutoShape 30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8" name="AutoShape 30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9" name="AutoShape 30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0" name="AutoShape 31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1" name="AutoShape 31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2" name="AutoShape 31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3" name="AutoShape 31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4" name="AutoShape 31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5" name="AutoShape 31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6" name="AutoShape 31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7" name="AutoShape 31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8" name="AutoShape 31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9" name="AutoShape 31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0" name="AutoShape 32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1" name="AutoShape 32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2" name="TextBox 32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提高客户满意度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017" r="30017"/>
          <a:stretch>
            <a:fillRect/>
          </a:stretch>
        </p:blipFill>
        <p:spPr>
          <a:xfrm>
            <a:off x="3466720" y="3854863"/>
            <a:ext cx="2566605" cy="26214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875" r="18875"/>
          <a:stretch>
            <a:fillRect/>
          </a:stretch>
        </p:blipFill>
        <p:spPr>
          <a:xfrm>
            <a:off x="6221730" y="1144815"/>
            <a:ext cx="2495455" cy="25935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7996" r="17996"/>
          <a:stretch>
            <a:fillRect/>
          </a:stretch>
        </p:blipFill>
        <p:spPr>
          <a:xfrm>
            <a:off x="8842439" y="3854863"/>
            <a:ext cx="2558510" cy="262147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5281" r="15281"/>
          <a:stretch>
            <a:fillRect/>
          </a:stretch>
        </p:blipFill>
        <p:spPr>
          <a:xfrm>
            <a:off x="791051" y="1144815"/>
            <a:ext cx="2621496" cy="264710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91051" y="3854863"/>
            <a:ext cx="2621496" cy="26214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1194244" y="4394835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8842439" y="1144815"/>
            <a:ext cx="2558510" cy="259355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9245632" y="1719834"/>
            <a:ext cx="1754505" cy="73914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5149911" y="4014126"/>
            <a:ext cx="951111" cy="0"/>
          </a:xfrm>
          <a:prstGeom prst="line">
            <a:avLst/>
          </a:prstGeom>
          <a:ln w="6350">
            <a:solidFill>
              <a:schemeClr val="lt1"/>
            </a:solidFill>
            <a:prstDash val="dash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12" name="AutoShape 12"/>
          <p:cNvSpPr/>
          <p:nvPr/>
        </p:nvSpPr>
        <p:spPr>
          <a:xfrm>
            <a:off x="3521636" y="1144815"/>
            <a:ext cx="2511690" cy="259355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4270010" y="1499797"/>
            <a:ext cx="968121" cy="1047340"/>
          </a:xfrm>
          <a:custGeom>
            <a:rect l="l" t="t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3616000" y="2615731"/>
            <a:ext cx="2245023" cy="1006988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营销和售后服务团队共同遵循统一的服务标准，能够提升品牌形象的一致性。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158675" y="3854863"/>
            <a:ext cx="2558510" cy="262147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6906577" y="4602766"/>
            <a:ext cx="832294" cy="609981"/>
          </a:xfrm>
          <a:custGeom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 rot="18000000">
            <a:off x="7035165" y="4412837"/>
            <a:ext cx="403955" cy="124778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 rot="3600000" flipH="1">
            <a:off x="7446073" y="4324921"/>
            <a:ext cx="200978" cy="124778"/>
          </a:xfrm>
          <a:custGeom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499509" y="4488180"/>
            <a:ext cx="469678" cy="469678"/>
          </a:xfrm>
          <a:custGeom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221730" y="5263039"/>
            <a:ext cx="2432304" cy="88668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优质的售后服务能够赢得客户的信任和满意，通过口碑传播提升品牌形象。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791051" y="5326124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统一服务标准</a:t>
            </a:r>
          </a:p>
        </p:txBody>
      </p:sp>
      <p:cxnSp>
        <p:nvCxnSpPr>
          <p:cNvPr id="22" name="Connector 22"/>
          <p:cNvCxnSpPr/>
          <p:nvPr/>
        </p:nvCxnSpPr>
        <p:spPr>
          <a:xfrm>
            <a:off x="1194244" y="5191125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3" name="TextBox 23"/>
          <p:cNvSpPr txBox="1"/>
          <p:nvPr/>
        </p:nvSpPr>
        <p:spPr>
          <a:xfrm>
            <a:off x="8842439" y="2682135"/>
            <a:ext cx="2554605" cy="3486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传播正面口碑</a:t>
            </a:r>
          </a:p>
        </p:txBody>
      </p:sp>
      <p:cxnSp>
        <p:nvCxnSpPr>
          <p:cNvPr id="24" name="Connector 24"/>
          <p:cNvCxnSpPr/>
          <p:nvPr/>
        </p:nvCxnSpPr>
        <p:spPr>
          <a:xfrm>
            <a:off x="9245632" y="2547137"/>
            <a:ext cx="1754505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tailEnd type="triangle" w="lg" len="lg"/>
          </a:ln>
        </p:spPr>
      </p:cxnSp>
      <p:sp>
        <p:nvSpPr>
          <p:cNvPr id="25" name="AutoShape 2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TextBox 4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提升品牌形象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078" b="1007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通过深入了解客户需求，营销和售后服务团队可以提供交叉销售和增值服务，促进销售增长。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满意的客户更有可能向他人推荐该品牌，从而带来更多潜在客户和销售机会。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促进销售增长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客户推荐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交叉销售与增值服务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营销和售后服务协作的案例分析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高效协同、客户至上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某汽车品牌通过建立高效的营销和售后服务协作机制，实现了客户满意度的提升。该品牌注重跨部门沟通，确保营销和售后服务团队紧密合作，共同为客户提供优质的服务体验。同时，该品牌还通过数据分析和市场调研，精准定位客户需求，制定个性化的营销策略，进一步提高了客户满意度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案例一：某汽车品牌的营销和售后服务协作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数字化转型、快速响应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某电商平台通过数字化转型，实现了营销和售后服务的高效协作。该平台利用大数据和人工智能技术，实时分析用户行为和反馈，为营销和售后服务团队提供精准的数据支持。同时，该平台还建立了快速响应机制，确保客户问题能够得到及时解决，提高了客户满意度和忠诚度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案例二：某电商平台的营销和售后服务协作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https://d.book118.com/067023201136006042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2024-09-16T04:23:01.908</cp:lastPrinted>
  <dcterms:created xsi:type="dcterms:W3CDTF">2024-09-15T20:23:01Z</dcterms:created>
  <dcterms:modified xsi:type="dcterms:W3CDTF">2024-09-15T20:23:03Z</dcterms:modified>
</cp:coreProperties>
</file>