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39001E-5F21-4917-A965-206AE15EA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48C80-E03A-4087-BB8E-83727F543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D58C81-F0AA-4753-946B-0DF2E997A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9290F7-CBD4-4E46-B31A-2ECD17BD7C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CF2D70-53D5-42DC-9C35-AF36B6EE3E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3DE4CD-7663-46CD-89E9-3BC6C10F9B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FC1125-E2D9-44FE-802D-A4C5F89AE0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BF1978-D8C7-4197-8804-3931A42975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069A38-B57E-4A3D-B26B-AEA85A7B4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55563-09DA-4313-8637-FFE223939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F4FEC4-67C3-45C0-883D-4D3597668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04001414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民法典总则编解读之8周岁以上的未成年人为限制民事行为能力人\n## 1.民法典总则编的基本概念与背景\n### 1.1民法典总则编的地位与作用\n### 1.2民法典总则编的制定背景与意义\n### 1.3民法典总则编与其他法律法规的关系\n## 2.限制民事行为能力人的定义与分类\n### 2.1限制民事行为能力人的定义与特点\n### 2.2限制民事行为能力人的分类与适用范围\n### 2.3限制民事行为能力人的权利与义务\n## 3.8周岁以上未成年人为限制民事行为能力人的法律规定\n### 3.18周岁以上未成年人的民事行为能力范围\n### 3.28周岁以上未成年人的民事行为效力\n### 3.38周岁以上未成年人的民事行为责任承担\n## 4.限制民事行为能力人的监护与保护\n### 4.1限制民事行为能力人的监护制度\n### 4.2限制民事行为能力人的保护措施\n### 4.3限制民事行为能力人的法律责任\n## 5.限制民事行为能力人的教育与康复\n### 5.1限制民事行为能力人的教育途径与方式\n### 5.2限制民事行为能力人的康复措施与手段\n### 5.3限制民事行为能力人的教育与康复政策支持\n## 6.民法典总则编在实践中的应用与案例\n### 6.1民法典总则编在司法实践中的应用\n### 6.2民法典总则编在民事活动中的应用\n### 6.3民法典总则编在社会治理中的应用与案例\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4400"/>
              <a:t>民法典总则编解读之8周岁以上的未成年人为限制民事行为能力人</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5" name="" descr="{&quot;isTemplate&quot;:true,&quot;type&quot;:2}"/>
        <p:cNvGrpSpPr/>
        <p:nvPr/>
      </p:nvGrpSpPr>
      <p:grpSpPr>
        <a:xfrm>
          <a:off x="0" y="0"/>
          <a:ext cx="0" cy="0"/>
        </a:xfrm>
      </p:grpSpPr>
      <p:sp>
        <p:nvSpPr>
          <p:cNvPr id="86"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民法典总则编的基本概念与背景</a:t>
            </a:r>
            <a:endParaRPr/>
          </a:p>
        </p:txBody>
      </p:sp>
      <p:sp>
        <p:nvSpPr>
          <p:cNvPr id="8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1" name="" descr="{&quot;isTemplate&quot;:true,&quot;type&quot;:3}"/>
        <p:cNvGrpSpPr/>
        <p:nvPr/>
      </p:nvGrpSpPr>
      <p:grpSpPr>
        <a:xfrm>
          <a:off x="0" y="0"/>
          <a:ext cx="0" cy="0"/>
        </a:xfrm>
      </p:grpSpPr>
      <p:grpSp>
        <p:nvGrpSpPr>
          <p:cNvPr id="142"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43" name=""/>
            <p:cNvGrpSpPr/>
            <p:nvPr/>
          </p:nvGrpSpPr>
          <p:grpSpPr>
            <a:xfrm>
              <a:off x="4252327" y="1207692"/>
              <a:ext cx="8485777" cy="1440001"/>
              <a:chOff x="4252327" y="1207692"/>
              <a:chExt cx="8485777" cy="1440001"/>
            </a:xfrm>
          </p:grpSpPr>
          <p:sp>
            <p:nvSpPr>
              <p:cNvPr id="144"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5"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民法典总则编是民法典的开篇之作</a:t>
                </a:r>
                <a:endParaRPr lang="en-US" altLang="zh-CN" sz="2000" b="1">
                  <a:latin typeface="Microsoft YaHei" panose="020b0503020204020204" pitchFamily="34" charset="-122"/>
                  <a:ea typeface="Microsoft YaHei" panose="020b0503020204020204" pitchFamily="34" charset="-122"/>
                </a:endParaRPr>
              </a:p>
            </p:txBody>
          </p:sp>
          <p:sp>
            <p:nvSpPr>
              <p:cNvPr id="146"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规定了民法典的基本框架和基本原则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为民法典的其他各编提供指导和参照</a:t>
                </a:r>
                <a:endParaRPr/>
              </a:p>
            </p:txBody>
          </p:sp>
          <p:pic>
            <p:nvPicPr>
              <p:cNvPr id="147"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48" name=""/>
            <p:cNvGrpSpPr/>
            <p:nvPr/>
          </p:nvGrpSpPr>
          <p:grpSpPr>
            <a:xfrm>
              <a:off x="4252325" y="2998393"/>
              <a:ext cx="8485779" cy="1440000"/>
              <a:chOff x="4252325" y="2998393"/>
              <a:chExt cx="8485779" cy="1440000"/>
            </a:xfrm>
          </p:grpSpPr>
          <p:sp>
            <p:nvSpPr>
              <p:cNvPr id="149"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0"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民法典总则编在民事法律体系中具有举足轻重的地位</a:t>
                </a:r>
                <a:endParaRPr lang="en-US" altLang="zh-CN" sz="2000" b="1">
                  <a:latin typeface="Microsoft YaHei" panose="020b0503020204020204" pitchFamily="34" charset="-122"/>
                  <a:ea typeface="Microsoft YaHei" panose="020b0503020204020204" pitchFamily="34" charset="-122"/>
                </a:endParaRPr>
              </a:p>
            </p:txBody>
          </p:sp>
          <p:sp>
            <p:nvSpPr>
              <p:cNvPr id="151"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是民事法律规范的基础和核心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对民事法律实践具有指导和约束作用</a:t>
                </a:r>
                <a:endParaRPr/>
              </a:p>
            </p:txBody>
          </p:sp>
          <p:pic>
            <p:nvPicPr>
              <p:cNvPr id="152"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53" name=""/>
            <p:cNvGrpSpPr/>
            <p:nvPr/>
          </p:nvGrpSpPr>
          <p:grpSpPr>
            <a:xfrm>
              <a:off x="4252323" y="4789093"/>
              <a:ext cx="8485781" cy="1440002"/>
              <a:chOff x="4252323" y="4789093"/>
              <a:chExt cx="8485781" cy="1440002"/>
            </a:xfrm>
          </p:grpSpPr>
          <p:sp>
            <p:nvSpPr>
              <p:cNvPr id="154"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5"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民法典总则编对于保障民事主体合法权益具有重要意义</a:t>
                </a:r>
                <a:endParaRPr lang="en-US" altLang="zh-CN" sz="2000" b="1">
                  <a:latin typeface="Microsoft YaHei" panose="020b0503020204020204" pitchFamily="34" charset="-122"/>
                  <a:ea typeface="Microsoft YaHei" panose="020b0503020204020204" pitchFamily="34" charset="-122"/>
                </a:endParaRPr>
              </a:p>
            </p:txBody>
          </p:sp>
          <p:sp>
            <p:nvSpPr>
              <p:cNvPr id="156"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明确了民事主体的权利和义务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为民事纠纷的解决提供了法律依据</a:t>
                </a:r>
                <a:endParaRPr/>
              </a:p>
            </p:txBody>
          </p:sp>
          <p:pic>
            <p:nvPicPr>
              <p:cNvPr id="157"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58"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民法典总则编的地位与作用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descr="{&quot;isTemplate&quot;:true,&quot;type&quot;:3}"/>
        <p:cNvGrpSpPr/>
        <p:nvPr/>
      </p:nvGrpSpPr>
      <p:grpSpPr>
        <a:xfrm>
          <a:off x="0" y="0"/>
          <a:ext cx="0" cy="0"/>
        </a:xfrm>
      </p:grpSpPr>
      <p:cxnSp>
        <p:nvCxnSpPr>
          <p:cNvPr id="160" name="Connector 2"/>
          <p:cNvCxnSpPr/>
          <p:nvPr/>
        </p:nvCxnSpPr>
        <p:spPr>
          <a:xfrm flipH="1">
            <a:off x="1209188" y="1653698"/>
            <a:ext cx="0" cy="52504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1" name="AutoShape 4"/>
          <p:cNvSpPr/>
          <p:nvPr/>
        </p:nvSpPr>
        <p:spPr>
          <a:xfrm>
            <a:off x="988282" y="1447432"/>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62" name="Group 700" descr="{&quot;isTemplate&quot;:true,&quot;type&quot;:&quot;list&quot;,&quot;alignment&quot;:&quot;left&quot;,&quot;alignmentVertical&quot;:&quot;top&quot;,&quot;canOmit&quot;:false,&quot;scalable&quot;:false,&quot;minItemsCount&quot;:-1}"/>
          <p:cNvGrpSpPr/>
          <p:nvPr/>
        </p:nvGrpSpPr>
        <p:grpSpPr>
          <a:xfrm>
            <a:off x="2152036" y="1278744"/>
            <a:ext cx="9189734" cy="5185757"/>
            <a:chOff x="2152036" y="1278744"/>
            <a:chExt cx="9189734" cy="5185757"/>
          </a:xfrm>
        </p:grpSpPr>
        <p:grpSp>
          <p:nvGrpSpPr>
            <p:cNvPr id="163" name="Group 701"/>
            <p:cNvGrpSpPr/>
            <p:nvPr/>
          </p:nvGrpSpPr>
          <p:grpSpPr>
            <a:xfrm>
              <a:off x="2152036" y="1278744"/>
              <a:ext cx="9189734" cy="1690603"/>
              <a:chOff x="2152036" y="1278765"/>
              <a:chExt cx="9189734" cy="1690603"/>
            </a:xfrm>
          </p:grpSpPr>
          <p:sp>
            <p:nvSpPr>
              <p:cNvPr id="164" name="AutoShape 5"/>
              <p:cNvSpPr/>
              <p:nvPr/>
            </p:nvSpPr>
            <p:spPr>
              <a:xfrm>
                <a:off x="2152036" y="1308906"/>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TextBox 11" descr="{&quot;isTemplate&quot;:true,&quot;type&quot;:&quot;title&quot;,&quot;canOmit&quot;:false,&quot;range&quot;:0}"/>
              <p:cNvSpPr txBox="1"/>
              <p:nvPr/>
            </p:nvSpPr>
            <p:spPr>
              <a:xfrm>
                <a:off x="2373184" y="1278765"/>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民法典总则编的制定是对现行民事法律制度的完善和发展</a:t>
                </a:r>
                <a:endParaRPr/>
              </a:p>
            </p:txBody>
          </p:sp>
          <p:sp>
            <p:nvSpPr>
              <p:cNvPr id="166" name="TextBox 12" descr="{&quot;isTemplate&quot;:true,&quot;type&quot;:&quot;content&quot;,&quot;canOmit&quot;:false,&quot;range&quot;:0}"/>
              <p:cNvSpPr txBox="1"/>
              <p:nvPr/>
            </p:nvSpPr>
            <p:spPr>
              <a:xfrm>
                <a:off x="2272823" y="2048316"/>
                <a:ext cx="89725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整合了现行民事法律法规，避免了法律规范的碎片化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适应了社会发展的需要，为民事法律实践提供了有力支持</a:t>
                </a:r>
                <a:endParaRPr/>
              </a:p>
            </p:txBody>
          </p:sp>
        </p:grpSp>
        <p:grpSp>
          <p:nvGrpSpPr>
            <p:cNvPr id="167" name="Group 706"/>
            <p:cNvGrpSpPr/>
            <p:nvPr/>
          </p:nvGrpSpPr>
          <p:grpSpPr>
            <a:xfrm>
              <a:off x="2152036" y="3040683"/>
              <a:ext cx="9189734" cy="1665398"/>
              <a:chOff x="2152036" y="3040683"/>
              <a:chExt cx="9189734" cy="1665398"/>
            </a:xfrm>
          </p:grpSpPr>
          <p:sp>
            <p:nvSpPr>
              <p:cNvPr id="168" name="AutoShape 7"/>
              <p:cNvSpPr/>
              <p:nvPr/>
            </p:nvSpPr>
            <p:spPr>
              <a:xfrm>
                <a:off x="2152036" y="306732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TextBox 13" descr="{&quot;isTemplate&quot;:true,&quot;type&quot;:&quot;title&quot;,&quot;canOmit&quot;:false,&quot;range&quot;:0}"/>
              <p:cNvSpPr txBox="1"/>
              <p:nvPr/>
            </p:nvSpPr>
            <p:spPr>
              <a:xfrm>
                <a:off x="2393609" y="3040683"/>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民法典总则编的制定对于推进全面依法治国具有重要意义</a:t>
                </a:r>
                <a:endParaRPr/>
              </a:p>
            </p:txBody>
          </p:sp>
          <p:sp>
            <p:nvSpPr>
              <p:cNvPr id="170" name="TextBox 14" descr="{&quot;isTemplate&quot;:true,&quot;type&quot;:&quot;content&quot;,&quot;canOmit&quot;:false,&quot;range&quot;:0}"/>
              <p:cNvSpPr txBox="1"/>
              <p:nvPr/>
            </p:nvSpPr>
            <p:spPr>
              <a:xfrm>
                <a:off x="2272823" y="3785029"/>
                <a:ext cx="89471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强调了法治在国家治理中的重要地位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有助于提高全社会的法治意识和法律素养</a:t>
                </a:r>
                <a:endParaRPr/>
              </a:p>
            </p:txBody>
          </p:sp>
        </p:grpSp>
        <p:grpSp>
          <p:nvGrpSpPr>
            <p:cNvPr id="171" name="Group 711"/>
            <p:cNvGrpSpPr/>
            <p:nvPr/>
          </p:nvGrpSpPr>
          <p:grpSpPr>
            <a:xfrm>
              <a:off x="2152036" y="4805681"/>
              <a:ext cx="9189734" cy="1658820"/>
              <a:chOff x="2152036" y="4805681"/>
              <a:chExt cx="9189734" cy="1658820"/>
            </a:xfrm>
          </p:grpSpPr>
          <p:sp>
            <p:nvSpPr>
              <p:cNvPr id="172" name="AutoShape 9"/>
              <p:cNvSpPr/>
              <p:nvPr/>
            </p:nvSpPr>
            <p:spPr>
              <a:xfrm>
                <a:off x="2152036" y="482574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TextBox 15" descr="{&quot;isTemplate&quot;:true,&quot;type&quot;:&quot;title&quot;,&quot;canOmit&quot;:false,&quot;range&quot;:0}"/>
              <p:cNvSpPr txBox="1"/>
              <p:nvPr/>
            </p:nvSpPr>
            <p:spPr>
              <a:xfrm>
                <a:off x="2430185" y="4805681"/>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民法典总则编的制定对于保障民事主体合法权益具有深远影响</a:t>
                </a:r>
                <a:endParaRPr/>
              </a:p>
            </p:txBody>
          </p:sp>
          <p:sp>
            <p:nvSpPr>
              <p:cNvPr id="174" name="TextBox 16" descr="{&quot;isTemplate&quot;:true,&quot;type&quot;:&quot;content&quot;,&quot;canOmit&quot;:false,&quot;range&quot;:0}"/>
              <p:cNvSpPr txBox="1"/>
              <p:nvPr/>
            </p:nvSpPr>
            <p:spPr>
              <a:xfrm>
                <a:off x="2291111" y="5543449"/>
                <a:ext cx="891540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为民事主体提供了更加全面、系统的法律保障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有助于维护社会公平正义，促进社会和谐稳定</a:t>
                </a:r>
                <a:endParaRPr/>
              </a:p>
            </p:txBody>
          </p:sp>
        </p:grpSp>
      </p:grpSp>
      <p:sp>
        <p:nvSpPr>
          <p:cNvPr id="175" name="AutoShape 18"/>
          <p:cNvSpPr/>
          <p:nvPr/>
        </p:nvSpPr>
        <p:spPr>
          <a:xfrm>
            <a:off x="988282" y="318241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20"/>
          <p:cNvSpPr/>
          <p:nvPr/>
        </p:nvSpPr>
        <p:spPr>
          <a:xfrm>
            <a:off x="988282" y="494083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民法典总则编的制定背景与意义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8" name="" descr="{&quot;isTemplate&quot;:true,&quot;type&quot;:3}"/>
        <p:cNvGrpSpPr/>
        <p:nvPr/>
      </p:nvGrpSpPr>
      <p:grpSpPr>
        <a:xfrm>
          <a:off x="0" y="0"/>
          <a:ext cx="0" cy="0"/>
        </a:xfrm>
      </p:grpSpPr>
      <p:pic>
        <p:nvPicPr>
          <p:cNvPr id="17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8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81" name="Group 2"/>
            <p:cNvGrpSpPr/>
            <p:nvPr/>
          </p:nvGrpSpPr>
          <p:grpSpPr>
            <a:xfrm>
              <a:off x="5982796" y="3116804"/>
              <a:ext cx="5783287" cy="1610798"/>
              <a:chOff x="5982796" y="3116804"/>
              <a:chExt cx="5783287" cy="1610798"/>
            </a:xfrm>
          </p:grpSpPr>
          <p:sp>
            <p:nvSpPr>
              <p:cNvPr id="18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民法典总则编与宪法的关系</a:t>
                </a:r>
                <a:endParaRPr/>
              </a:p>
            </p:txBody>
          </p:sp>
          <p:sp>
            <p:nvSpPr>
              <p:cNvPr id="18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宪法是民法典的立法基础，民法典总则编体现了宪法精神</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民法典总则编的实施有助于落实宪法赋予公民的基本权利和义务</a:t>
                </a:r>
                <a:endParaRPr/>
              </a:p>
            </p:txBody>
          </p:sp>
        </p:grpSp>
        <p:grpSp>
          <p:nvGrpSpPr>
            <p:cNvPr id="184" name="Group 5"/>
            <p:cNvGrpSpPr/>
            <p:nvPr/>
          </p:nvGrpSpPr>
          <p:grpSpPr>
            <a:xfrm>
              <a:off x="5982796" y="4769459"/>
              <a:ext cx="5783287" cy="1610798"/>
              <a:chOff x="5982796" y="4769459"/>
              <a:chExt cx="5783287" cy="1610798"/>
            </a:xfrm>
          </p:grpSpPr>
          <p:sp>
            <p:nvSpPr>
              <p:cNvPr id="18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民法典总则编与民事特别法的关系</a:t>
                </a:r>
                <a:endParaRPr/>
              </a:p>
            </p:txBody>
          </p:sp>
          <p:sp>
            <p:nvSpPr>
              <p:cNvPr id="18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民法典总则编是民事特别法的基础，民事特别法是民法典总则编的补充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民法典总则编与民事特别法相互协调，共同构建完善的民事法律体系</a:t>
                </a:r>
                <a:endParaRPr/>
              </a:p>
            </p:txBody>
          </p:sp>
        </p:grpSp>
        <p:grpSp>
          <p:nvGrpSpPr>
            <p:cNvPr id="187" name="Group 407"/>
            <p:cNvGrpSpPr/>
            <p:nvPr/>
          </p:nvGrpSpPr>
          <p:grpSpPr>
            <a:xfrm>
              <a:off x="5982796" y="1468163"/>
              <a:ext cx="5700871" cy="1610798"/>
              <a:chOff x="5982796" y="1468163"/>
              <a:chExt cx="5700871" cy="1610798"/>
            </a:xfrm>
          </p:grpSpPr>
          <p:sp>
            <p:nvSpPr>
              <p:cNvPr id="18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民法典总则编与其他法律部门的关系</a:t>
                </a:r>
                <a:endParaRPr/>
              </a:p>
            </p:txBody>
          </p:sp>
          <p:sp>
            <p:nvSpPr>
              <p:cNvPr id="18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民法典总则编与其他法律部门相互关联，共同维护法治秩序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民法典总则编的实施有助于提高其他法律部门的立法质量和实施效果</a:t>
                </a:r>
                <a:endParaRPr/>
              </a:p>
            </p:txBody>
          </p:sp>
        </p:grpSp>
      </p:grpSp>
      <p:sp>
        <p:nvSpPr>
          <p:cNvPr id="19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民法典总则编与其他法律法规的关系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2}"/>
        <p:cNvGrpSpPr/>
        <p:nvPr/>
      </p:nvGrpSpPr>
      <p:grpSpPr>
        <a:xfrm>
          <a:off x="0" y="0"/>
          <a:ext cx="0" cy="0"/>
        </a:xfrm>
      </p:grpSpPr>
      <p:sp>
        <p:nvSpPr>
          <p:cNvPr id="192"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限制民事行为能力人的定义与分类</a:t>
            </a:r>
            <a:endParaRPr/>
          </a:p>
        </p:txBody>
      </p:sp>
      <p:sp>
        <p:nvSpPr>
          <p:cNvPr id="19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4" name="" descr="{&quot;isTemplate&quot;:true,&quot;type&quot;:3}"/>
        <p:cNvGrpSpPr/>
        <p:nvPr/>
      </p:nvGrpSpPr>
      <p:grpSpPr>
        <a:xfrm>
          <a:off x="0" y="0"/>
          <a:ext cx="0" cy="0"/>
        </a:xfrm>
      </p:grpSpPr>
      <p:pic>
        <p:nvPicPr>
          <p:cNvPr id="19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7" name="Group 598"/>
            <p:cNvGrpSpPr/>
            <p:nvPr/>
          </p:nvGrpSpPr>
          <p:grpSpPr>
            <a:xfrm>
              <a:off x="763829" y="1414808"/>
              <a:ext cx="6972294" cy="2337649"/>
              <a:chOff x="763829" y="1414808"/>
              <a:chExt cx="6972294" cy="2337649"/>
            </a:xfrm>
          </p:grpSpPr>
          <p:sp>
            <p:nvSpPr>
              <p:cNvPr id="19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限制民事行为能力人的定义</a:t>
                </a:r>
                <a:endParaRPr/>
              </a:p>
            </p:txBody>
          </p:sp>
          <p:sp>
            <p:nvSpPr>
              <p:cNvPr id="19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指年龄已满8周岁但不满18周岁的未成年人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其民事行为能力受到一定的限制，不能完全独立进行民事活动</a:t>
                </a:r>
                <a:endParaRPr/>
              </a:p>
            </p:txBody>
          </p:sp>
          <p:sp>
            <p:nvSpPr>
              <p:cNvPr id="20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4" name="Group 591"/>
            <p:cNvGrpSpPr/>
            <p:nvPr/>
          </p:nvGrpSpPr>
          <p:grpSpPr>
            <a:xfrm>
              <a:off x="689593" y="3949139"/>
              <a:ext cx="7078256" cy="2128975"/>
              <a:chOff x="689593" y="3949139"/>
              <a:chExt cx="7078256" cy="2128975"/>
            </a:xfrm>
          </p:grpSpPr>
          <p:sp>
            <p:nvSpPr>
              <p:cNvPr id="20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限制民事行为能力人的特点</a:t>
                </a:r>
                <a:endParaRPr/>
              </a:p>
            </p:txBody>
          </p:sp>
          <p:sp>
            <p:nvSpPr>
              <p:cNvPr id="20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具有一定的民事行为能力，可以进行与年龄、智力相适应的民事活动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在民事活动中需要由法定代理人代理或监护</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民事行为的效力受到法律的特殊规定</a:t>
                </a:r>
                <a:endParaRPr/>
              </a:p>
            </p:txBody>
          </p:sp>
          <p:sp>
            <p:nvSpPr>
              <p:cNvPr id="20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限制民事行为能力人的定义与特点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sp>
        <p:nvSpPr>
          <p:cNvPr id="21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限制民事行为能力人的分类与适用范围</a:t>
            </a:r>
            <a:endParaRPr lang="en-US" altLang="zh-CN" sz="2800" b="1">
              <a:latin typeface="+mj-ea"/>
              <a:ea typeface="+mj-ea"/>
            </a:endParaRPr>
          </a:p>
        </p:txBody>
      </p:sp>
      <p:grpSp>
        <p:nvGrpSpPr>
          <p:cNvPr id="21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5" name=""/>
            <p:cNvGrpSpPr/>
            <p:nvPr/>
          </p:nvGrpSpPr>
          <p:grpSpPr>
            <a:xfrm>
              <a:off x="660399" y="2074672"/>
              <a:ext cx="5100082" cy="4536540"/>
              <a:chOff x="660399" y="2074672"/>
              <a:chExt cx="5100082" cy="4536540"/>
            </a:xfrm>
          </p:grpSpPr>
          <p:sp>
            <p:nvSpPr>
              <p:cNvPr id="21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限制民事行为能力人的分类</a:t>
                </a:r>
                <a:endParaRPr lang="en-US" altLang="zh-CN" sz="2000" b="1">
                  <a:latin typeface="Microsoft YaHei" panose="020b0503020204020204" pitchFamily="34" charset="-122"/>
                  <a:ea typeface="Microsoft YaHei" panose="020b0503020204020204" pitchFamily="34" charset="-122"/>
                </a:endParaRPr>
              </a:p>
            </p:txBody>
          </p:sp>
          <p:sp>
            <p:nvSpPr>
              <p:cNvPr id="21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根据年龄、智力等因素，将限制民事行为能力人分为两类：8周岁以上不满18周岁的未成年人和不能完全辨认自己行为的成年人</a:t>
                </a:r>
                <a:endParaRPr/>
              </a:p>
            </p:txBody>
          </p:sp>
          <p:pic>
            <p:nvPicPr>
              <p:cNvPr id="21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0" name=""/>
            <p:cNvGrpSpPr/>
            <p:nvPr/>
          </p:nvGrpSpPr>
          <p:grpSpPr>
            <a:xfrm>
              <a:off x="6431519" y="2074672"/>
              <a:ext cx="5100082" cy="4536540"/>
              <a:chOff x="660399" y="2074672"/>
              <a:chExt cx="5100082" cy="4536540"/>
            </a:xfrm>
          </p:grpSpPr>
          <p:sp>
            <p:nvSpPr>
              <p:cNvPr id="22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限制民事行为能力人的适用范围</a:t>
                </a:r>
                <a:endParaRPr lang="en-US" altLang="zh-CN" sz="2000" b="1">
                  <a:latin typeface="Microsoft YaHei" panose="020b0503020204020204" pitchFamily="34" charset="-122"/>
                  <a:ea typeface="Microsoft YaHei" panose="020b0503020204020204" pitchFamily="34" charset="-122"/>
                </a:endParaRPr>
              </a:p>
            </p:txBody>
          </p:sp>
          <p:sp>
            <p:nvSpPr>
              <p:cNvPr id="22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限制民事行为能力人只能进行与年龄、智力相适应的民事活动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对于超出其能力范围的民事活动，需要由法定代理人代理或监护</a:t>
                </a:r>
                <a:endParaRPr/>
              </a:p>
            </p:txBody>
          </p:sp>
          <p:pic>
            <p:nvPicPr>
              <p:cNvPr id="22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pic>
        <p:nvPicPr>
          <p:cNvPr id="22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8" name="Group 598"/>
            <p:cNvGrpSpPr/>
            <p:nvPr/>
          </p:nvGrpSpPr>
          <p:grpSpPr>
            <a:xfrm>
              <a:off x="763829" y="1414808"/>
              <a:ext cx="6972294" cy="2337649"/>
              <a:chOff x="763829" y="1414808"/>
              <a:chExt cx="6972294" cy="2337649"/>
            </a:xfrm>
          </p:grpSpPr>
          <p:sp>
            <p:nvSpPr>
              <p:cNvPr id="22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限制民事行为能力人的权利</a:t>
                </a:r>
                <a:endParaRPr/>
              </a:p>
            </p:txBody>
          </p:sp>
          <p:sp>
            <p:nvSpPr>
              <p:cNvPr id="23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享有民事权利能力，可以进行与年龄、智力相适应的民事活动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在合法权益受到侵害时，有权请求法律保护</a:t>
                </a:r>
                <a:endParaRPr/>
              </a:p>
            </p:txBody>
          </p:sp>
          <p:sp>
            <p:nvSpPr>
              <p:cNvPr id="23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5" name="Group 591"/>
            <p:cNvGrpSpPr/>
            <p:nvPr/>
          </p:nvGrpSpPr>
          <p:grpSpPr>
            <a:xfrm>
              <a:off x="689593" y="3949139"/>
              <a:ext cx="7078256" cy="2128975"/>
              <a:chOff x="689593" y="3949139"/>
              <a:chExt cx="7078256" cy="2128975"/>
            </a:xfrm>
          </p:grpSpPr>
          <p:sp>
            <p:nvSpPr>
              <p:cNvPr id="23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限制民事行为能力人的义务</a:t>
                </a:r>
                <a:endParaRPr/>
              </a:p>
            </p:txBody>
          </p:sp>
          <p:sp>
            <p:nvSpPr>
              <p:cNvPr id="23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遵守法律、行政法规，尊重社会公德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合法行使民事权利，不损害国家、集体和他人利益</a:t>
                </a:r>
                <a:endParaRPr/>
              </a:p>
            </p:txBody>
          </p:sp>
          <p:sp>
            <p:nvSpPr>
              <p:cNvPr id="23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限制民事行为能力人的权利与义务</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周岁以上未成年人为限制民事行为能力人的法律规定</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2" name="Group 686"/>
            <p:cNvGrpSpPr/>
            <p:nvPr/>
          </p:nvGrpSpPr>
          <p:grpSpPr>
            <a:xfrm>
              <a:off x="1075314" y="1520189"/>
              <a:ext cx="9868911" cy="2072418"/>
              <a:chOff x="1075314" y="1520189"/>
              <a:chExt cx="9868911" cy="2072418"/>
            </a:xfrm>
          </p:grpSpPr>
          <p:sp>
            <p:nvSpPr>
              <p:cNvPr id="1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如购买学习用品、参加教育培训等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在民事活动中需要由法定代理人代理或监护</a:t>
                </a:r>
                <a:endParaRPr/>
              </a:p>
            </p:txBody>
          </p:sp>
          <p:sp>
            <p:nvSpPr>
              <p:cNvPr id="1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8周岁以上未成年人可以进行与年龄、智力相适应的民事活动</a:t>
                </a:r>
                <a:endParaRPr/>
              </a:p>
            </p:txBody>
          </p:sp>
          <p:sp>
            <p:nvSpPr>
              <p:cNvPr id="1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91"/>
            <p:cNvGrpSpPr/>
            <p:nvPr/>
          </p:nvGrpSpPr>
          <p:grpSpPr>
            <a:xfrm>
              <a:off x="1075314" y="3881882"/>
              <a:ext cx="9868911" cy="2072418"/>
              <a:chOff x="1075314" y="3881882"/>
              <a:chExt cx="9868911" cy="2072418"/>
            </a:xfrm>
          </p:grpSpPr>
          <p:sp>
            <p:nvSpPr>
              <p:cNvPr id="1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如接受赠与、领取奖金等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但需要在法定代理人或监护人的指导下进行</a:t>
                </a:r>
                <a:endParaRPr/>
              </a:p>
            </p:txBody>
          </p:sp>
          <p:sp>
            <p:nvSpPr>
              <p:cNvPr id="1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8周岁以上未成年人在特定情况下可以独立进行民事活动</a:t>
                </a:r>
                <a:endParaRPr/>
              </a:p>
            </p:txBody>
          </p:sp>
          <p:sp>
            <p:nvSpPr>
              <p:cNvPr id="2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8周岁以上未成年人的民事行为能力范围</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pic>
        <p:nvPicPr>
          <p:cNvPr id="2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 name="Group 598"/>
            <p:cNvGrpSpPr/>
            <p:nvPr/>
          </p:nvGrpSpPr>
          <p:grpSpPr>
            <a:xfrm>
              <a:off x="763829" y="1414808"/>
              <a:ext cx="6972294" cy="2337649"/>
              <a:chOff x="763829" y="1414808"/>
              <a:chExt cx="6972294" cy="2337649"/>
            </a:xfrm>
          </p:grpSpPr>
          <p:sp>
            <p:nvSpPr>
              <p:cNvPr id="2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8周岁以上未成年人的民事行为原则上有效</a:t>
                </a:r>
                <a:endParaRPr/>
              </a:p>
            </p:txBody>
          </p:sp>
          <p:sp>
            <p:nvSpPr>
              <p:cNvPr id="2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但需要符合法律、行政法规的规定，不损害国家、集体和他人利益</a:t>
                </a:r>
                <a:endParaRPr/>
              </a:p>
            </p:txBody>
          </p:sp>
          <p:sp>
            <p:nvSpPr>
              <p:cNvPr id="2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3" name="Group 591"/>
            <p:cNvGrpSpPr/>
            <p:nvPr/>
          </p:nvGrpSpPr>
          <p:grpSpPr>
            <a:xfrm>
              <a:off x="689593" y="3949139"/>
              <a:ext cx="7078256" cy="2128975"/>
              <a:chOff x="689593" y="3949139"/>
              <a:chExt cx="7078256" cy="2128975"/>
            </a:xfrm>
          </p:grpSpPr>
          <p:sp>
            <p:nvSpPr>
              <p:cNvPr id="3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8周岁以上未成年人的民事行为在以下情况下无效</a:t>
                </a:r>
                <a:endParaRPr/>
              </a:p>
            </p:txBody>
          </p:sp>
          <p:sp>
            <p:nvSpPr>
              <p:cNvPr id="3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行为人与相对人恶意串通，损害他人合法权益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以欺诈、胁迫手段订立民事行为，损害国家利益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以恶意串通、损害国家、集体或者第三人利益为目的订立民事行为</a:t>
                </a:r>
                <a:endParaRPr/>
              </a:p>
            </p:txBody>
          </p:sp>
          <p:sp>
            <p:nvSpPr>
              <p:cNvPr id="3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4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8周岁以上未成年人的民事行为效力</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pic>
        <p:nvPicPr>
          <p:cNvPr id="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4" name="Group 598"/>
            <p:cNvGrpSpPr/>
            <p:nvPr/>
          </p:nvGrpSpPr>
          <p:grpSpPr>
            <a:xfrm>
              <a:off x="763829" y="1414808"/>
              <a:ext cx="6972294" cy="2337649"/>
              <a:chOff x="763829" y="1414808"/>
              <a:chExt cx="6972294" cy="2337649"/>
            </a:xfrm>
          </p:grpSpPr>
          <p:sp>
            <p:nvSpPr>
              <p:cNvPr id="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8周岁以上未成年人对其民事行为承担民事责任</a:t>
                </a:r>
                <a:endParaRPr/>
              </a:p>
            </p:txBody>
          </p:sp>
          <p:sp>
            <p:nvSpPr>
              <p:cNvPr id="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需要以自己的财产承担民事赔偿责任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在法定代理人或监护人代理民事活动时，法定代理人或监护人承担连带责任</a:t>
                </a:r>
                <a:endParaRPr/>
              </a:p>
            </p:txBody>
          </p:sp>
          <p:sp>
            <p:nvSpPr>
              <p:cNvPr id="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1" name="Group 591"/>
            <p:cNvGrpSpPr/>
            <p:nvPr/>
          </p:nvGrpSpPr>
          <p:grpSpPr>
            <a:xfrm>
              <a:off x="689593" y="3949139"/>
              <a:ext cx="7078256" cy="2128975"/>
              <a:chOff x="689593" y="3949139"/>
              <a:chExt cx="7078256" cy="2128975"/>
            </a:xfrm>
          </p:grpSpPr>
          <p:sp>
            <p:nvSpPr>
              <p:cNvPr id="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8周岁以上未成年人在以下情况下不承担民事责任</a:t>
                </a:r>
                <a:endParaRPr/>
              </a:p>
            </p:txBody>
          </p:sp>
          <p:sp>
            <p:nvSpPr>
              <p:cNvPr id="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行为时不满8周岁，民事行为无效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行为人在无民事行为能力或者限制民事行为能力状态下进行民事行为，民事行为无效</a:t>
                </a:r>
                <a:endParaRPr/>
              </a:p>
            </p:txBody>
          </p:sp>
          <p:sp>
            <p:nvSpPr>
              <p:cNvPr id="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8周岁以上未成年人的民事行为责任承担</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https://d.book118.com/067040014142006044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民法典总则编解读之8周岁以上的未成年人为限制民事行为能力人</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2024-09-19T07:45:05.921</cp:lastPrinted>
  <dcterms:created xsi:type="dcterms:W3CDTF">2024-09-18T23:45:05Z</dcterms:created>
  <dcterms:modified xsi:type="dcterms:W3CDTF">2024-09-18T23:45:07Z</dcterms:modified>
</cp:coreProperties>
</file>