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2916B2-6572-40D5-AD47-99FE975F84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0B3477-7B77-430B-A47A-DF72AF2A87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D34AAF-3653-43E2-8F60-F6C21EE40D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9D12A03-8539-4130-B85F-F4433B9AED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3F941A7-FEDC-4611-A519-E1B830D841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5BCB89-2C69-4724-AA1D-A5857F43151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72B347-716D-4CA8-9362-278788B1DE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3F0917E-AF1F-4D04-BA3F-1F6D756CDF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0650A8-E715-4599-B440-54C557A019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5EDE6BE-A883-4A7A-8DAE-00BD29B6DA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89FCE92-E234-47F1-A280-A3E6D8F130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5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704103313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853792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27646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DATE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300171" y="542407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ANALYSIS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732903" y="542407"/>
            <a:ext cx="1459097" cy="39230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SUMMARY</a:t>
            </a:r>
          </a:p>
        </p:txBody>
      </p:sp>
      <p:sp>
        <p:nvSpPr>
          <p:cNvPr id="7" name="TextBox 7"/>
          <p:cNvSpPr txBox="1"/>
          <p:nvPr/>
        </p:nvSpPr>
        <p:spPr>
          <a:xfrm rot="-5400000">
            <a:off x="-882015" y="2957769"/>
            <a:ext cx="3416065" cy="1053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5700" b="1">
                <a:solidFill>
                  <a:srgbClr val="FFFFFF">
                    <a:alpha val="31000"/>
                  </a:srgbClr>
                </a:solidFill>
                <a:latin typeface="Microsoft Yahei"/>
                <a:ea typeface="Microsoft Yahei"/>
                <a:cs typeface="Microsoft Yahei"/>
              </a:rPr>
              <a:t>RESUME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59207" y="2071532"/>
            <a:ext cx="59055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商贸仓储企业隐患排查治理的规范与流程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575687" y="4281643"/>
            <a:ext cx="223837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7177067" y="4281643"/>
            <a:ext cx="201930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4520"/>
            <a:ext cx="12192000" cy="68489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39506" y="296929"/>
            <a:ext cx="1562100" cy="10572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76641" y="1276914"/>
            <a:ext cx="1687830" cy="3962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801415" y="834288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220555" y="1806496"/>
            <a:ext cx="5326684" cy="475457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商贸仓储企业隐患概述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隐患排查的规范与流程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隐患治理的规范与流程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隐患排查治理的监督与考核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23441" y="1251402"/>
            <a:ext cx="3253071" cy="4621451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01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4292" b="1429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商贸仓储企业涉及大量物资和人员的流动，隐患排查治理对于保障企业安全运营至关重要。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保障企业安全运营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企业作为社会的重要组成部分，有责任确保自身运营不对社会和环境造成不良影响。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履行社会责任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通过规范的隐患排查治理，企业可以展现出对社会责任的担当，提升企业形象和品牌价值。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预防事故发生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通过定期排查和及时治理隐患，可以有效预防事故的发生，降低人员伤亡和财产损失。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提高运营效率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隐患的存在可能导致物资损失、设备损坏等问题，排查治理有助于保障企业正常运营，提高运营效率。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符合法规要求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国家和地方政府对于企业安全运营有严格的法规要求，规范的隐患排查治理是企业合规运营的必要条件。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排查治理的重要性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02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商贸仓储企业隐患概述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隐患的定义与分类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隐患是指在商贸仓储企业运营过程中，可能导致人员伤亡、财产损失或环境破坏的潜在不安全因素。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隐患分类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根据性质不同，隐患可分为物的不安全状态、人的不安全行为、管理缺陷三类。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78588" y="4047424"/>
            <a:ext cx="5505365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99673" y="4047424"/>
            <a:ext cx="5613739" cy="169879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799673" y="1935245"/>
            <a:ext cx="5613739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78588" y="1935245"/>
            <a:ext cx="5505365" cy="170962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14495" y="2158706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火灾隐患</a:t>
            </a:r>
          </a:p>
        </p:txBody>
      </p:sp>
      <p:sp>
        <p:nvSpPr>
          <p:cNvPr id="7" name="AutoShape 7"/>
          <p:cNvSpPr/>
          <p:nvPr/>
        </p:nvSpPr>
        <p:spPr>
          <a:xfrm>
            <a:off x="4208189" y="1910609"/>
            <a:ext cx="3775622" cy="3858888"/>
          </a:xfrm>
          <a:prstGeom prst="ellipse">
            <a:avLst/>
          </a:prstGeom>
          <a:gradFill>
            <a:gsLst>
              <a:gs pos="0">
                <a:schemeClr val="lt1">
                  <a:alpha val="100000"/>
                </a:schemeClr>
              </a:gs>
              <a:gs pos="100000">
                <a:schemeClr val="lt1">
                  <a:alpha val="100000"/>
                </a:schemeClr>
              </a:gs>
            </a:gsLst>
            <a:path path="circle">
              <a:fillToRect l="50000" t="50000" r="50000" b="50000"/>
            </a:path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954763" y="2673647"/>
            <a:ext cx="2282475" cy="233281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2366" y="3347887"/>
            <a:ext cx="927269" cy="98433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94053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098384" y="1747648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811074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如安防设施不完善、出入库管理不严格等。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68342" y="2166108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盗窃隐患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114495" y="4270522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交通事故隐患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668342" y="4277924"/>
            <a:ext cx="2409807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6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环境污染隐患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54963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11059294" y="5401184"/>
            <a:ext cx="602811" cy="62645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497434" y="1795882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1098377" y="1797101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1049615" y="5464454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666" y="5452263"/>
            <a:ext cx="1141839" cy="51187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  <a:spcBef>
                <a:spcPts val="450"/>
              </a:spcBef>
            </a:pPr>
            <a:r>
              <a:rPr lang="en-US" sz="26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11074" y="4762272"/>
            <a:ext cx="3267075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如危化品泄漏、废水废气排放不达标等。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1114495" y="2673647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如电气设备老化、易燃物品堆积等。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1114495" y="4762272"/>
            <a:ext cx="326707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如叉车操作不规范、货物堆放超高导致倾倒等。</a:t>
            </a:r>
          </a:p>
        </p:txBody>
      </p:sp>
      <p:grpSp>
        <p:nvGrpSpPr>
          <p:cNvPr id="25" name="Group 2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6" name="AutoShape 2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TextBox 4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商贸仓储企业常见隐患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076105" y="2148223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TextBox 3"/>
          <p:cNvSpPr txBox="1"/>
          <p:nvPr/>
        </p:nvSpPr>
        <p:spPr>
          <a:xfrm>
            <a:off x="2130122" y="1133367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设备设施老化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67265" y="1629392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长时间使用导致设备设施性能下降，易引发事故。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869478" y="1627599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106151" y="1893154"/>
            <a:ext cx="513241" cy="513241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2454057" y="3429801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2508074" y="2414945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人员操作不规范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545217" y="2910971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员工安全意识薄弱，操作不符合安全规程。</a:t>
            </a:r>
          </a:p>
        </p:txBody>
      </p:sp>
      <p:sp>
        <p:nvSpPr>
          <p:cNvPr id="10" name="AutoShape 10"/>
          <p:cNvSpPr/>
          <p:nvPr/>
        </p:nvSpPr>
        <p:spPr>
          <a:xfrm rot="2700000">
            <a:off x="1247430" y="2909177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2076105" y="4711380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2130122" y="369652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管理制度不完善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167265" y="4192549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企业安全管理制度不健全，执行力度不够。</a:t>
            </a:r>
          </a:p>
        </p:txBody>
      </p:sp>
      <p:sp>
        <p:nvSpPr>
          <p:cNvPr id="14" name="AutoShape 14"/>
          <p:cNvSpPr/>
          <p:nvPr/>
        </p:nvSpPr>
        <p:spPr>
          <a:xfrm rot="2700000">
            <a:off x="869478" y="4190755"/>
            <a:ext cx="1044352" cy="1044352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5" name="Connector 15"/>
          <p:cNvCxnSpPr/>
          <p:nvPr/>
        </p:nvCxnSpPr>
        <p:spPr>
          <a:xfrm>
            <a:off x="2454057" y="5992957"/>
            <a:ext cx="9119960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TextBox 16"/>
          <p:cNvSpPr txBox="1"/>
          <p:nvPr/>
        </p:nvSpPr>
        <p:spPr>
          <a:xfrm>
            <a:off x="2508074" y="4978101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自然灾害等不可抗力因素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45217" y="5474127"/>
            <a:ext cx="10138810" cy="35090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如地震、洪水等自然灾害导致的事故。</a:t>
            </a:r>
          </a:p>
        </p:txBody>
      </p:sp>
      <p:sp>
        <p:nvSpPr>
          <p:cNvPr id="18" name="AutoShape 18"/>
          <p:cNvSpPr/>
          <p:nvPr/>
        </p:nvSpPr>
        <p:spPr>
          <a:xfrm rot="2700000">
            <a:off x="1247430" y="5472333"/>
            <a:ext cx="1044352" cy="1044352"/>
          </a:xfrm>
          <a:prstGeom prst="teardrop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-2700000">
            <a:off x="1437430" y="3136214"/>
            <a:ext cx="604615" cy="604615"/>
          </a:xfrm>
          <a:custGeom>
            <a:rect l="l" t="t" r="r" b="b"/>
            <a:pathLst>
              <a:path w="304800" h="304800">
                <a:moveTo>
                  <a:pt x="222609" y="281264"/>
                </a:moveTo>
                <a:cubicBezTo>
                  <a:pt x="222609" y="281264"/>
                  <a:pt x="225800" y="262099"/>
                  <a:pt x="206121" y="238696"/>
                </a:cubicBezTo>
                <a:cubicBezTo>
                  <a:pt x="225276" y="184966"/>
                  <a:pt x="227933" y="136036"/>
                  <a:pt x="227933" y="136036"/>
                </a:cubicBezTo>
                <a:cubicBezTo>
                  <a:pt x="227933" y="136036"/>
                  <a:pt x="267300" y="145085"/>
                  <a:pt x="267300" y="183909"/>
                </a:cubicBezTo>
                <a:cubicBezTo>
                  <a:pt x="267291" y="250403"/>
                  <a:pt x="222609" y="281264"/>
                  <a:pt x="222609" y="281264"/>
                </a:cubicBezTo>
                <a:close/>
                <a:moveTo>
                  <a:pt x="114100" y="257918"/>
                </a:moveTo>
                <a:cubicBezTo>
                  <a:pt x="114100" y="257918"/>
                  <a:pt x="87735" y="173307"/>
                  <a:pt x="87735" y="138208"/>
                </a:cubicBezTo>
                <a:cubicBezTo>
                  <a:pt x="87735" y="122415"/>
                  <a:pt x="89516" y="108366"/>
                  <a:pt x="92288" y="95612"/>
                </a:cubicBezTo>
                <a:lnTo>
                  <a:pt x="212398" y="95612"/>
                </a:lnTo>
                <a:cubicBezTo>
                  <a:pt x="215189" y="108375"/>
                  <a:pt x="216980" y="122434"/>
                  <a:pt x="216980" y="138217"/>
                </a:cubicBezTo>
                <a:cubicBezTo>
                  <a:pt x="216980" y="172784"/>
                  <a:pt x="190691" y="257918"/>
                  <a:pt x="190691" y="257918"/>
                </a:cubicBezTo>
                <a:lnTo>
                  <a:pt x="114100" y="257918"/>
                </a:lnTo>
                <a:close/>
                <a:moveTo>
                  <a:pt x="152305" y="114957"/>
                </a:moveTo>
                <a:cubicBezTo>
                  <a:pt x="138798" y="114957"/>
                  <a:pt x="127845" y="125911"/>
                  <a:pt x="127845" y="139427"/>
                </a:cubicBezTo>
                <a:cubicBezTo>
                  <a:pt x="127845" y="152933"/>
                  <a:pt x="138798" y="163897"/>
                  <a:pt x="152305" y="163897"/>
                </a:cubicBezTo>
                <a:cubicBezTo>
                  <a:pt x="165811" y="163897"/>
                  <a:pt x="176774" y="152943"/>
                  <a:pt x="176774" y="139427"/>
                </a:cubicBezTo>
                <a:cubicBezTo>
                  <a:pt x="176784" y="125911"/>
                  <a:pt x="165821" y="114957"/>
                  <a:pt x="152305" y="114957"/>
                </a:cubicBezTo>
                <a:close/>
                <a:moveTo>
                  <a:pt x="147047" y="5677"/>
                </a:moveTo>
                <a:lnTo>
                  <a:pt x="147047" y="-27642"/>
                </a:lnTo>
                <a:lnTo>
                  <a:pt x="156572" y="-27642"/>
                </a:lnTo>
                <a:lnTo>
                  <a:pt x="156572" y="4829"/>
                </a:lnTo>
                <a:cubicBezTo>
                  <a:pt x="167459" y="12754"/>
                  <a:pt x="196920" y="37957"/>
                  <a:pt x="210245" y="86506"/>
                </a:cubicBezTo>
                <a:lnTo>
                  <a:pt x="94421" y="86506"/>
                </a:lnTo>
                <a:cubicBezTo>
                  <a:pt x="107299" y="39291"/>
                  <a:pt x="135341" y="14364"/>
                  <a:pt x="147047" y="5677"/>
                </a:cubicBezTo>
                <a:close/>
                <a:moveTo>
                  <a:pt x="82191" y="281264"/>
                </a:moveTo>
                <a:cubicBezTo>
                  <a:pt x="82191" y="281264"/>
                  <a:pt x="37509" y="250403"/>
                  <a:pt x="37509" y="183909"/>
                </a:cubicBezTo>
                <a:cubicBezTo>
                  <a:pt x="37509" y="145085"/>
                  <a:pt x="76876" y="136036"/>
                  <a:pt x="76876" y="136036"/>
                </a:cubicBezTo>
                <a:cubicBezTo>
                  <a:pt x="76876" y="136036"/>
                  <a:pt x="79534" y="184966"/>
                  <a:pt x="98679" y="238697"/>
                </a:cubicBezTo>
                <a:cubicBezTo>
                  <a:pt x="78991" y="262109"/>
                  <a:pt x="82191" y="281264"/>
                  <a:pt x="82191" y="281264"/>
                </a:cubicBezTo>
                <a:close/>
                <a:moveTo>
                  <a:pt x="168507" y="286179"/>
                </a:moveTo>
                <a:lnTo>
                  <a:pt x="160525" y="278197"/>
                </a:lnTo>
                <a:lnTo>
                  <a:pt x="152019" y="304800"/>
                </a:lnTo>
                <a:lnTo>
                  <a:pt x="141903" y="278197"/>
                </a:lnTo>
                <a:lnTo>
                  <a:pt x="134988" y="292017"/>
                </a:lnTo>
                <a:lnTo>
                  <a:pt x="124873" y="267014"/>
                </a:lnTo>
                <a:lnTo>
                  <a:pt x="179661" y="267014"/>
                </a:lnTo>
                <a:lnTo>
                  <a:pt x="168507" y="28617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103936" y="4387558"/>
            <a:ext cx="575435" cy="575435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532320" y="5719567"/>
            <a:ext cx="474573" cy="474573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隐患产生的原因分析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60000"/>
          </a:blip>
          <a:stretch>
            <a:fillRect/>
          </a:stretch>
        </p:blipFill>
        <p:spPr>
          <a:xfrm>
            <a:off x="7300951" y="0"/>
            <a:ext cx="4891049" cy="6948433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60448" y="1329916"/>
            <a:ext cx="7309353" cy="4408102"/>
          </a:xfrm>
          <a:prstGeom prst="rect">
            <a:avLst/>
          </a:pr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66530" y="2211515"/>
            <a:ext cx="3038473" cy="14097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450"/>
              </a:spcBef>
            </a:pPr>
            <a:r>
              <a:rPr lang="en-US" sz="6600" b="1">
                <a:solidFill>
                  <a:schemeClr val="accent3">
                    <a:lumMod val="50000"/>
                    <a:alpha val="100000"/>
                  </a:schemeClr>
                </a:solidFill>
                <a:latin typeface="PingFang SC"/>
                <a:ea typeface="PingFang SC"/>
                <a:cs typeface="PingFang SC"/>
              </a:rPr>
              <a:t>03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91439" y="3383471"/>
            <a:ext cx="6572563" cy="193931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40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隐患排查的规范与流程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33380" y="614674"/>
            <a:ext cx="1116330" cy="3200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REPORT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配置专业排查人员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根据企业规模和业务需求，配置具备相应专业知识和技能的排查人员，如电气、消防、机械等方面的专业人员。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建立协作机制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建立各部门之间的协作机制，确保在隐患排查过程中能够相互支持、密切配合。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明确排查责任主体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商贸仓储企业应明确隐患排查的责任主体，如安全管理部门或专兼职安全管理人员等。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排查组织与人员配置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04218" y="1856025"/>
            <a:ext cx="5000625" cy="6858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根据企业实际情况和隐患特点，制定科学、合理的排查方法，如定期检查、专项检查、季节性检查等。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04218" y="1281858"/>
            <a:ext cx="26955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制定排查方法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17525" y="4933656"/>
            <a:ext cx="354330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针对不同的隐患类型和排查需求，选择适用的排查工具，如检测仪器、测量设备、安全检查表等。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17525" y="4336015"/>
            <a:ext cx="2924175" cy="5143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选择适用工具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052157" y="4933656"/>
            <a:ext cx="3448050" cy="9715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利用信息化手段提高排查效率和准确性，如使用安全隐患排查治理信息系统等。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052157" y="4336015"/>
            <a:ext cx="2409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应用信息化手段</a:t>
            </a:r>
          </a:p>
        </p:txBody>
      </p:sp>
      <p:sp>
        <p:nvSpPr>
          <p:cNvPr id="8" name="AutoShape 8"/>
          <p:cNvSpPr/>
          <p:nvPr/>
        </p:nvSpPr>
        <p:spPr>
          <a:xfrm>
            <a:off x="7141821" y="1572575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315385" y="1749966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0" y="3001454"/>
            <a:ext cx="7893795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333930" y="3588291"/>
            <a:ext cx="1540002" cy="157396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07493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0" y="3588291"/>
            <a:ext cx="5123802" cy="14508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298196" y="3588291"/>
            <a:ext cx="1540002" cy="15739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471760" y="3765683"/>
            <a:ext cx="1192874" cy="1219182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068198" y="3588291"/>
            <a:ext cx="5123802" cy="1450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TextBox 17"/>
          <p:cNvSpPr txBox="1"/>
          <p:nvPr/>
        </p:nvSpPr>
        <p:spPr>
          <a:xfrm>
            <a:off x="7415174" y="1794662"/>
            <a:ext cx="1141839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579791" y="3829137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61734" y="3833165"/>
            <a:ext cx="1232768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排查方法与工具选择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88790" y="1727965"/>
            <a:ext cx="2223892" cy="222389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40189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确定排查周期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39979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根据企业规模、业务特点和隐患类型等因素，合理确定隐患排查的周期，如每周、每月或每季度等。</a:t>
            </a:r>
          </a:p>
        </p:txBody>
      </p:sp>
      <p:sp>
        <p:nvSpPr>
          <p:cNvPr id="5" name="Freeform 5"/>
          <p:cNvSpPr/>
          <p:nvPr/>
        </p:nvSpPr>
        <p:spPr>
          <a:xfrm>
            <a:off x="1944903" y="2376958"/>
            <a:ext cx="1111666" cy="1111666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905753" y="1727965"/>
            <a:ext cx="2223892" cy="222389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5461866" y="2284078"/>
            <a:ext cx="1111666" cy="1111666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35453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调整排查频率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435243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针对重大危险源、重要设施和高风险区域等，应适当增加排查频率，确保及时发现和处理隐患。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695449" y="1727965"/>
            <a:ext cx="2223892" cy="2223892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9368750" y="2352498"/>
            <a:ext cx="902208" cy="926058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7546848" y="425640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灵活应对变化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46638" y="4812281"/>
            <a:ext cx="3321514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根据企业实际情况和外部环境变化，灵活调整排查周期和频率，确保隐患排查工作的及时性和有效性。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排查周期与频率设定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9" name="AutoShape 9"/>
          <p:cNvSpPr/>
          <p:nvPr/>
        </p:nvSpPr>
        <p:spPr>
          <a:xfrm>
            <a:off x="1171292" y="2749588"/>
            <a:ext cx="2088928" cy="2088928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1" name="Freeform 11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排查记录与报告编制</a:t>
              </a:r>
            </a:p>
          </p:txBody>
        </p:sp>
      </p:grpSp>
      <p:sp>
        <p:nvSpPr>
          <p:cNvPr id="37" name="AutoShape 37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TextBox 39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规范记录格式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制定统一的隐患排查记录格式，包括排查时间、地点、人员、发现的隐患及处理情况等。</a:t>
            </a:r>
          </a:p>
        </p:txBody>
      </p:sp>
      <p:sp>
        <p:nvSpPr>
          <p:cNvPr id="41" name="AutoShape 41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及时记录并更新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排查人员应及时记录发现的隐患，并定期更新排查记录，确保信息的准确性和完整性。</a:t>
            </a:r>
          </a:p>
        </p:txBody>
      </p:sp>
      <p:sp>
        <p:nvSpPr>
          <p:cNvPr id="45" name="AutoShape 45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AutoShape 46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TextBox 47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编制排查报告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定期汇总和分析排查记录，编制隐患排查报告，提出针对性的治理措施和建议。</a:t>
            </a:r>
          </a:p>
        </p:txBody>
      </p:sp>
      <p:sp>
        <p:nvSpPr>
          <p:cNvPr id="49" name="AutoShape 49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AutoShape 50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TextBox 51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报告审核与存档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对排查报告进行审核和存档，确保报告的规范性和可追溯性。同时，将排查结果及时上报企业领导层和相关监管部门。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https://d.book118.com/067041033131006042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4F4"/>
      </a:lt1>
      <a:dk2>
        <a:srgbClr val="040226"/>
      </a:dk2>
      <a:lt2>
        <a:srgbClr val="FFFFFF"/>
      </a:lt2>
      <a:accent1>
        <a:srgbClr val="312C7F"/>
      </a:accent1>
      <a:accent2>
        <a:srgbClr val="5C55C6"/>
      </a:accent2>
      <a:accent3>
        <a:srgbClr val="5577C6"/>
      </a:accent3>
      <a:accent4>
        <a:srgbClr val="605E9D"/>
      </a:accent4>
      <a:accent5>
        <a:srgbClr val="738ECA"/>
      </a:accent5>
      <a:accent6>
        <a:srgbClr val="658BE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PingFang SC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2024-09-16T02:51:29.314</cp:lastPrinted>
  <dcterms:created xsi:type="dcterms:W3CDTF">2024-09-15T18:51:29Z</dcterms:created>
  <dcterms:modified xsi:type="dcterms:W3CDTF">2024-09-15T18:51:31Z</dcterms:modified>
</cp:coreProperties>
</file>