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61D3B-76A9-464B-9D17-013A02656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746F9-CC99-431F-B1DC-ED649452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8B18A-78D4-4EE7-8C19-A78A81097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3008C-16CA-48F5-9F3E-A477A6B15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ACC1BE-E5CD-43CD-84ED-BDB9366DD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C0FF26-50CC-43A9-9A75-B664C502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CE77B9-6243-43BB-A767-BE39405A1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909F2-9950-45A9-A9DC-26916E409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36A5E-BAFC-46D1-A4C5-6B8C096F8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7FAB2-939C-41F5-B646-F7369B77A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72DC7-FEE0-4135-87F2-AA5F3B40C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784332"/>
            <a:ext cx="3497684" cy="3774095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3853565" y="1681684"/>
            <a:ext cx="3657600" cy="1990089"/>
          </a:xfrm>
          <a:custGeom>
            <a:rect l="l" t="t" r="r" b="b"/>
            <a:pathLst>
              <a:path w="3657600" h="1990089">
                <a:moveTo>
                  <a:pt x="3657600" y="1989695"/>
                </a:moveTo>
                <a:lnTo>
                  <a:pt x="0" y="1989695"/>
                </a:lnTo>
                <a:lnTo>
                  <a:pt x="0" y="0"/>
                </a:lnTo>
                <a:lnTo>
                  <a:pt x="3657600" y="0"/>
                </a:lnTo>
                <a:lnTo>
                  <a:pt x="3657600" y="1989695"/>
                </a:lnTo>
                <a:close/>
              </a:path>
            </a:pathLst>
          </a:custGeom>
          <a:solidFill>
            <a:srgbClr val="0F8BFF">
              <a:alpha val="7882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3853565" y="1300997"/>
            <a:ext cx="3657600" cy="719455"/>
          </a:xfrm>
          <a:custGeom>
            <a:rect l="l" t="t" r="r" b="b"/>
            <a:pathLst>
              <a:path w="3657600" h="719455">
                <a:moveTo>
                  <a:pt x="3537710" y="719327"/>
                </a:moveTo>
                <a:lnTo>
                  <a:pt x="119890" y="719327"/>
                </a:lnTo>
                <a:lnTo>
                  <a:pt x="73223" y="709906"/>
                </a:lnTo>
                <a:lnTo>
                  <a:pt x="35115" y="684212"/>
                </a:lnTo>
                <a:lnTo>
                  <a:pt x="9421" y="646104"/>
                </a:lnTo>
                <a:lnTo>
                  <a:pt x="0" y="599437"/>
                </a:lnTo>
                <a:lnTo>
                  <a:pt x="0" y="119890"/>
                </a:lnTo>
                <a:lnTo>
                  <a:pt x="9421" y="73223"/>
                </a:lnTo>
                <a:lnTo>
                  <a:pt x="35115" y="35114"/>
                </a:lnTo>
                <a:lnTo>
                  <a:pt x="73224" y="9421"/>
                </a:lnTo>
                <a:lnTo>
                  <a:pt x="119890" y="0"/>
                </a:lnTo>
                <a:lnTo>
                  <a:pt x="3537709" y="0"/>
                </a:lnTo>
                <a:lnTo>
                  <a:pt x="3584375" y="9421"/>
                </a:lnTo>
                <a:lnTo>
                  <a:pt x="3622484" y="35115"/>
                </a:lnTo>
                <a:lnTo>
                  <a:pt x="3648178" y="73223"/>
                </a:lnTo>
                <a:lnTo>
                  <a:pt x="3657600" y="119890"/>
                </a:lnTo>
                <a:lnTo>
                  <a:pt x="3657600" y="599437"/>
                </a:lnTo>
                <a:lnTo>
                  <a:pt x="3648179" y="646104"/>
                </a:lnTo>
                <a:lnTo>
                  <a:pt x="3622485" y="684212"/>
                </a:lnTo>
                <a:lnTo>
                  <a:pt x="3584376" y="709906"/>
                </a:lnTo>
                <a:lnTo>
                  <a:pt x="3537710" y="719327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411199" y="1591237"/>
            <a:ext cx="9359900" cy="17100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8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.png" /><Relationship Id="rId11" Type="http://schemas.openxmlformats.org/officeDocument/2006/relationships/image" Target="../media/image10.png" /><Relationship Id="rId12" Type="http://schemas.openxmlformats.org/officeDocument/2006/relationships/image" Target="../media/image9.png" /><Relationship Id="rId13" Type="http://schemas.openxmlformats.org/officeDocument/2006/relationships/image" Target="../media/image11.png" /><Relationship Id="rId14" Type="http://schemas.openxmlformats.org/officeDocument/2006/relationships/image" Target="../media/image12.png" /><Relationship Id="rId15" Type="http://schemas.openxmlformats.org/officeDocument/2006/relationships/image" Target="../media/image14.png" /><Relationship Id="rId16" Type="http://schemas.openxmlformats.org/officeDocument/2006/relationships/image" Target="../media/image13.png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Relationship Id="rId8" Type="http://schemas.openxmlformats.org/officeDocument/2006/relationships/image" Target="../media/image6.png" /><Relationship Id="rId9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8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image" Target="../media/image14.png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6104102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311556" y="3754266"/>
            <a:ext cx="9380220" cy="0"/>
          </a:xfrm>
          <a:custGeom>
            <a:rect l="l" t="t" r="r" b="b"/>
            <a:pathLst>
              <a:path w="9380220">
                <a:moveTo>
                  <a:pt x="0" y="0"/>
                </a:moveTo>
                <a:lnTo>
                  <a:pt x="9379661" y="0"/>
                </a:lnTo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311557" y="1950146"/>
            <a:ext cx="9400540" cy="1715135"/>
          </a:xfrm>
          <a:custGeom>
            <a:rect l="l" t="t" r="r" b="b"/>
            <a:pathLst>
              <a:path w="9400540" h="1715135">
                <a:moveTo>
                  <a:pt x="9400475" y="1714909"/>
                </a:moveTo>
                <a:lnTo>
                  <a:pt x="0" y="1714909"/>
                </a:lnTo>
                <a:lnTo>
                  <a:pt x="0" y="0"/>
                </a:lnTo>
                <a:lnTo>
                  <a:pt x="9400475" y="0"/>
                </a:lnTo>
                <a:lnTo>
                  <a:pt x="9400475" y="1714909"/>
                </a:lnTo>
                <a:close/>
              </a:path>
            </a:pathLst>
          </a:custGeom>
          <a:solidFill>
            <a:srgbClr val="FFFFFF">
              <a:alpha val="18823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113145" y="2203452"/>
            <a:ext cx="37973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10">
                <a:solidFill>
                  <a:srgbClr val="FFFCFC"/>
                </a:solidFill>
              </a:rPr>
              <a:t>红绿融合方案</a:t>
            </a:r>
            <a:endParaRPr sz="4950"/>
          </a:p>
        </p:txBody>
      </p:sp>
      <p:sp>
        <p:nvSpPr>
          <p:cNvPr id="5" name="object 5"/>
          <p:cNvSpPr/>
          <p:nvPr/>
        </p:nvSpPr>
        <p:spPr>
          <a:xfrm>
            <a:off x="1311556" y="1848442"/>
            <a:ext cx="9380220" cy="0"/>
          </a:xfrm>
          <a:custGeom>
            <a:rect l="l" t="t" r="r" b="b"/>
            <a:pathLst>
              <a:path w="9380220">
                <a:moveTo>
                  <a:pt x="0" y="0"/>
                </a:moveTo>
                <a:lnTo>
                  <a:pt x="9379661" y="0"/>
                </a:lnTo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80834" y="3614246"/>
            <a:ext cx="278574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4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58959" y="2520950"/>
            <a:ext cx="2065655" cy="993775"/>
          </a:xfrm>
          <a:prstGeom prst="rect">
            <a:avLst/>
          </a:prstGeom>
          <a:solidFill>
            <a:srgbClr val="FFFFFF">
              <a:alpha val="18038"/>
            </a:srgbClr>
          </a:solidFill>
        </p:spPr>
        <p:txBody>
          <a:bodyPr vert="horz" wrap="square" lIns="0" tIns="140335" rIns="0" bIns="0" rtlCol="0">
            <a:spAutoFit/>
          </a:bodyPr>
          <a:lstStyle/>
          <a:p>
            <a:pPr marL="422909">
              <a:lnSpc>
                <a:spcPct val="100000"/>
              </a:lnSpc>
              <a:spcBef>
                <a:spcPts val="1105"/>
              </a:spcBef>
            </a:pPr>
            <a:r>
              <a:rPr sz="480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4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54172" y="1633782"/>
            <a:ext cx="5029200" cy="3720465"/>
          </a:xfrm>
          <a:prstGeom prst="rect">
            <a:avLst/>
          </a:prstGeom>
        </p:spPr>
        <p:txBody>
          <a:bodyPr vert="horz" wrap="square" lIns="0" tIns="208279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639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10">
                <a:solidFill>
                  <a:srgbClr val="FFFFFF"/>
                </a:solidFill>
                <a:latin typeface="微软雅黑"/>
                <a:cs typeface="微软雅黑"/>
              </a:rPr>
              <a:t>红绿融合方案概述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FFFFFF"/>
                </a:solidFill>
                <a:latin typeface="微软雅黑"/>
                <a:cs typeface="微软雅黑"/>
              </a:rPr>
              <a:t>红绿融合方案的核心内容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FFFFFF"/>
                </a:solidFill>
                <a:latin typeface="微软雅黑"/>
                <a:cs typeface="微软雅黑"/>
              </a:rPr>
              <a:t>红绿融合方案的实施步骤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FFFFFF"/>
                </a:solidFill>
                <a:latin typeface="微软雅黑"/>
                <a:cs typeface="微软雅黑"/>
              </a:rPr>
              <a:t>红绿融合方案的挑战与解决方案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FFFFFF"/>
                </a:solidFill>
                <a:latin typeface="微软雅黑"/>
                <a:cs typeface="微软雅黑"/>
              </a:rPr>
              <a:t>红绿融合方案的案例分析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FFFFFF"/>
                </a:solidFill>
                <a:latin typeface="微软雅黑"/>
                <a:cs typeface="微软雅黑"/>
              </a:rPr>
              <a:t>红绿融合方案的未来展望</a:t>
            </a:r>
            <a:endParaRPr sz="27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61112" y="2474335"/>
            <a:ext cx="6169025" cy="1715135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4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3600" b="0" spc="-10">
                <a:solidFill>
                  <a:srgbClr val="FFFFFF"/>
                </a:solidFill>
                <a:latin typeface="微软雅黑"/>
                <a:cs typeface="微软雅黑"/>
              </a:rPr>
              <a:t>红绿融合方案概述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059312" y="2656719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310956" y="2387805"/>
            <a:ext cx="9520555" cy="0"/>
          </a:xfrm>
          <a:custGeom>
            <a:rect l="l" t="t" r="r" b="b"/>
            <a:pathLst>
              <a:path w="9520555">
                <a:moveTo>
                  <a:pt x="0" y="0"/>
                </a:moveTo>
                <a:lnTo>
                  <a:pt x="9520123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310956" y="4280470"/>
            <a:ext cx="9520555" cy="0"/>
          </a:xfrm>
          <a:custGeom>
            <a:rect l="l" t="t" r="r" b="b"/>
            <a:pathLst>
              <a:path w="9520555">
                <a:moveTo>
                  <a:pt x="0" y="0"/>
                </a:moveTo>
                <a:lnTo>
                  <a:pt x="9520123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定义与目标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086AFF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目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标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通过红绿融合，促进旅游产业转型升级，提高旅游品质，同时保护和改善生态环境，实现经济、社会和环境的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可持续发展。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342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609FFF"/>
                </a:solidFill>
                <a:latin typeface="微软雅黑"/>
                <a:cs typeface="微软雅黑"/>
              </a:rPr>
              <a:t>定</a:t>
            </a:r>
            <a:r>
              <a:rPr sz="1550" b="1" spc="-50">
                <a:solidFill>
                  <a:srgbClr val="609FFF"/>
                </a:solidFill>
                <a:latin typeface="微软雅黑"/>
                <a:cs typeface="微软雅黑"/>
              </a:rPr>
              <a:t>义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红绿融合方案是指将红色旅游资源与绿色生态资源相结合，实现旅游产业与生态环境的和谐发展。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pc="-15"/>
              <a:t>实施背景</a:t>
            </a: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450"/>
          </a:p>
          <a:p>
            <a:pPr marL="12700" marR="5080" algn="just">
              <a:lnSpc>
                <a:spcPct val="150000"/>
              </a:lnSpc>
            </a:pPr>
            <a:r>
              <a:rPr sz="1500" b="0" spc="-5">
                <a:latin typeface="微软雅黑"/>
                <a:cs typeface="微软雅黑"/>
              </a:rPr>
              <a:t>随着人们生活水平的提高，旅游成为人们休闲娱乐的重要方式。红色旅游作为一种特殊的旅游形式，具有丰富的文化内涵和教育意义，而绿色生态旅游则注重环境保护和可持续发展。因此，将两者融合具有很大的现实意义和</a:t>
            </a:r>
            <a:r>
              <a:rPr sz="1500" b="0" spc="-10">
                <a:latin typeface="微软雅黑"/>
                <a:cs typeface="微软雅黑"/>
              </a:rPr>
              <a:t>市场前景。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DFEC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609FFF"/>
                </a:solidFill>
                <a:latin typeface="微软雅黑"/>
                <a:cs typeface="微软雅黑"/>
              </a:rPr>
              <a:t>意义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0046B0"/>
                </a:solidFill>
                <a:latin typeface="微软雅黑"/>
                <a:cs typeface="微软雅黑"/>
              </a:rPr>
              <a:t>红绿融合方案的实施有助于推动旅游业创新发展，提高旅游业整体竞争力；同时有利于保护和改善生态环境，提升人们的旅游体验和生活品质，促进经济、社会和环境的可持续发展。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实施背景与意义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75049" y="1355266"/>
            <a:ext cx="287020" cy="4472940"/>
            <a:chOff x="575049" y="1355266"/>
            <a:chExt cx="287020" cy="447294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06315" y="1516114"/>
              <a:ext cx="24384" cy="431209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75049" y="1355266"/>
              <a:ext cx="287020" cy="321945"/>
            </a:xfrm>
            <a:custGeom>
              <a:rect l="l" t="t" r="r" b="b"/>
              <a:pathLst>
                <a:path w="287019" h="321944">
                  <a:moveTo>
                    <a:pt x="286917" y="321695"/>
                  </a:moveTo>
                  <a:lnTo>
                    <a:pt x="0" y="321695"/>
                  </a:lnTo>
                  <a:lnTo>
                    <a:pt x="143458" y="0"/>
                  </a:lnTo>
                  <a:lnTo>
                    <a:pt x="286917" y="321695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049128" y="2367439"/>
            <a:ext cx="2768600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20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世纪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90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年代末期，随着红色旅游的兴起，一些地区开始尝试将红色旅游资源与绿色生态资源相结合，形成了红绿融合的初步探索。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316086" y="1355266"/>
            <a:ext cx="287020" cy="4472940"/>
            <a:chOff x="4316086" y="1355266"/>
            <a:chExt cx="287020" cy="4472940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447354" y="1516114"/>
              <a:ext cx="24383" cy="431209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316086" y="1355266"/>
              <a:ext cx="287020" cy="321945"/>
            </a:xfrm>
            <a:custGeom>
              <a:rect l="l" t="t" r="r" b="b"/>
              <a:pathLst>
                <a:path w="287020" h="321944">
                  <a:moveTo>
                    <a:pt x="286918" y="321695"/>
                  </a:moveTo>
                  <a:lnTo>
                    <a:pt x="0" y="321695"/>
                  </a:lnTo>
                  <a:lnTo>
                    <a:pt x="143459" y="0"/>
                  </a:lnTo>
                  <a:lnTo>
                    <a:pt x="286918" y="321695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790166" y="2367439"/>
            <a:ext cx="2798445" cy="2185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进入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21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世纪，随着旅游业的发展和人们对生态环境的关注增加，红绿融合方案逐渐得到重视和推广。国家相关部门出台了一系列政策措施，鼓励和支持红绿融合发展，许多地区开始制定红绿融合发展规划，开展相关项目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建设。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8057126" y="1355266"/>
            <a:ext cx="287020" cy="4472940"/>
            <a:chOff x="8057126" y="1355266"/>
            <a:chExt cx="287020" cy="4472940"/>
          </a:xfrm>
        </p:grpSpPr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188393" y="1516114"/>
              <a:ext cx="24383" cy="4312094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8057126" y="1355266"/>
              <a:ext cx="287020" cy="321945"/>
            </a:xfrm>
            <a:custGeom>
              <a:rect l="l" t="t" r="r" b="b"/>
              <a:pathLst>
                <a:path w="287020" h="321944">
                  <a:moveTo>
                    <a:pt x="286918" y="321695"/>
                  </a:moveTo>
                  <a:lnTo>
                    <a:pt x="0" y="321695"/>
                  </a:lnTo>
                  <a:lnTo>
                    <a:pt x="143458" y="0"/>
                  </a:lnTo>
                  <a:lnTo>
                    <a:pt x="286918" y="321695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8628740" y="2367439"/>
            <a:ext cx="2768600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近年来，随着生态文明建设和旅游业转型升级的需要，红绿融合方案进一步深化。各地纷纷加大投入力度，推动红绿融合发展模式创新，打造具有地方特色的红绿融合品牌。同时，学术界也对红绿融合进行了深入研究，为红绿融合发展提供了理论支持和实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践指导。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49128" y="1398108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起步阶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段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804152" y="1398108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发展阶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段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619889" y="1398108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深化阶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段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红绿融合方案的发展历程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61112" y="2474335"/>
            <a:ext cx="6169025" cy="1715135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4000">
              <a:latin typeface="Times New Roman"/>
              <a:cs typeface="Times New Roman"/>
            </a:endParaRPr>
          </a:p>
          <a:p>
            <a:pPr marL="569595">
              <a:lnSpc>
                <a:spcPct val="100000"/>
              </a:lnSpc>
            </a:pPr>
            <a:r>
              <a:rPr sz="3600" b="0" spc="-5">
                <a:solidFill>
                  <a:srgbClr val="FFFFFF"/>
                </a:solidFill>
                <a:latin typeface="微软雅黑"/>
                <a:cs typeface="微软雅黑"/>
              </a:rPr>
              <a:t>红绿融合方案的核心内容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059312" y="2656719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310956" y="2387805"/>
            <a:ext cx="9520555" cy="0"/>
          </a:xfrm>
          <a:custGeom>
            <a:rect l="l" t="t" r="r" b="b"/>
            <a:pathLst>
              <a:path w="9520555">
                <a:moveTo>
                  <a:pt x="0" y="0"/>
                </a:moveTo>
                <a:lnTo>
                  <a:pt x="9520123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310956" y="4280470"/>
            <a:ext cx="9520555" cy="0"/>
          </a:xfrm>
          <a:custGeom>
            <a:rect l="l" t="t" r="r" b="b"/>
            <a:pathLst>
              <a:path w="9520555">
                <a:moveTo>
                  <a:pt x="0" y="0"/>
                </a:moveTo>
                <a:lnTo>
                  <a:pt x="9520123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4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2" y="1490308"/>
            <a:ext cx="44831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红色文化是中国共产党领导人民在革命、建设和改革开放时期所形成的先进文化，具有丰富的历史内涵和时代价值。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2" y="3786285"/>
            <a:ext cx="44831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在红绿融合方案中，红色文化的融合旨在将红色资源转化为绿色发展资源，通过红色旅游、红色教育等方式传承红色基因，弘扬革命精神，促进地区经济社会发展。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红色文化的融合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72404" y="1168477"/>
            <a:ext cx="11247755" cy="4906645"/>
            <a:chOff x="472404" y="1168477"/>
            <a:chExt cx="11247755" cy="4906645"/>
          </a:xfrm>
        </p:grpSpPr>
        <p:sp>
          <p:nvSpPr>
            <p:cNvPr id="3" name="object 3"/>
            <p:cNvSpPr/>
            <p:nvPr/>
          </p:nvSpPr>
          <p:spPr>
            <a:xfrm>
              <a:off x="4073226" y="1168477"/>
              <a:ext cx="455930" cy="207010"/>
            </a:xfrm>
            <a:custGeom>
              <a:rect l="l" t="t" r="r" b="b"/>
              <a:pathLst>
                <a:path w="455929" h="207009">
                  <a:moveTo>
                    <a:pt x="455409" y="206922"/>
                  </a:moveTo>
                  <a:lnTo>
                    <a:pt x="113852" y="206922"/>
                  </a:lnTo>
                  <a:lnTo>
                    <a:pt x="0" y="0"/>
                  </a:lnTo>
                  <a:lnTo>
                    <a:pt x="341556" y="0"/>
                  </a:lnTo>
                  <a:lnTo>
                    <a:pt x="455409" y="206922"/>
                  </a:lnTo>
                  <a:close/>
                </a:path>
              </a:pathLst>
            </a:custGeom>
            <a:solidFill>
              <a:srgbClr val="3620BA">
                <a:alpha val="8313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2404" y="1375399"/>
              <a:ext cx="11247755" cy="4699635"/>
            </a:xfrm>
            <a:custGeom>
              <a:rect l="l" t="t" r="r" b="b"/>
              <a:pathLst>
                <a:path w="11247755" h="4699635">
                  <a:moveTo>
                    <a:pt x="11247191" y="4699510"/>
                  </a:moveTo>
                  <a:lnTo>
                    <a:pt x="0" y="4699510"/>
                  </a:lnTo>
                  <a:lnTo>
                    <a:pt x="0" y="0"/>
                  </a:lnTo>
                  <a:lnTo>
                    <a:pt x="11247191" y="0"/>
                  </a:lnTo>
                  <a:lnTo>
                    <a:pt x="11247191" y="4699510"/>
                  </a:lnTo>
                  <a:close/>
                </a:path>
              </a:pathLst>
            </a:custGeom>
            <a:solidFill>
              <a:srgbClr val="609F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0687" y="1168478"/>
              <a:ext cx="3679823" cy="4906430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2499429" y="6236294"/>
            <a:ext cx="9220200" cy="67945"/>
          </a:xfrm>
          <a:custGeom>
            <a:rect l="l" t="t" r="r" b="b"/>
            <a:pathLst>
              <a:path w="9220200" h="67945">
                <a:moveTo>
                  <a:pt x="9220164" y="67345"/>
                </a:moveTo>
                <a:lnTo>
                  <a:pt x="0" y="67345"/>
                </a:lnTo>
                <a:lnTo>
                  <a:pt x="0" y="0"/>
                </a:lnTo>
                <a:lnTo>
                  <a:pt x="9220164" y="0"/>
                </a:lnTo>
                <a:lnTo>
                  <a:pt x="9220164" y="67345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83810" y="6236294"/>
            <a:ext cx="740410" cy="67945"/>
          </a:xfrm>
          <a:custGeom>
            <a:rect l="l" t="t" r="r" b="b"/>
            <a:pathLst>
              <a:path w="740410" h="67945">
                <a:moveTo>
                  <a:pt x="740059" y="67345"/>
                </a:moveTo>
                <a:lnTo>
                  <a:pt x="0" y="67345"/>
                </a:lnTo>
                <a:lnTo>
                  <a:pt x="0" y="0"/>
                </a:lnTo>
                <a:lnTo>
                  <a:pt x="740059" y="0"/>
                </a:lnTo>
                <a:lnTo>
                  <a:pt x="740059" y="67345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375876" y="6200640"/>
            <a:ext cx="158718" cy="15871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607198" y="6207252"/>
            <a:ext cx="147382" cy="1473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1827184" y="6213862"/>
            <a:ext cx="136044" cy="13604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2027322" y="6220475"/>
            <a:ext cx="124707" cy="12470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2224635" y="6214893"/>
            <a:ext cx="113370" cy="11337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866005" y="2215937"/>
            <a:ext cx="60261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绿色发展是以资源节约、环境友好、生态保育为基础的发展模式，是实现可持续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发展的重要途径。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66005" y="4199290"/>
            <a:ext cx="60261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在红绿融合方案中，绿色发展的融合旨在将绿色发展理念融入地区发展规划中，通过发展生态旅游、绿色产业等方式推动地区经济绿色转型，提高地区可持续发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展能力。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绿色发展的融合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165914" y="2172343"/>
            <a:ext cx="32639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在制定地区发展规划时，应将红色资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源和绿色发展相结合，明确发展目标、重点任务和保障措施。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177976" y="1487997"/>
            <a:ext cx="206502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5">
                <a:solidFill>
                  <a:srgbClr val="FFFFFF"/>
                </a:solidFill>
                <a:latin typeface="微软雅黑"/>
                <a:cs typeface="微软雅黑"/>
              </a:rPr>
              <a:t>制定红绿融合发展规划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873178" y="1300997"/>
            <a:ext cx="3657600" cy="2370455"/>
            <a:chOff x="7873178" y="1300997"/>
            <a:chExt cx="3657600" cy="2370455"/>
          </a:xfrm>
        </p:grpSpPr>
        <p:sp>
          <p:nvSpPr>
            <p:cNvPr id="5" name="object 5"/>
            <p:cNvSpPr/>
            <p:nvPr/>
          </p:nvSpPr>
          <p:spPr>
            <a:xfrm>
              <a:off x="7873179" y="1681684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0F8BFF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873178" y="1300997"/>
              <a:ext cx="3657600" cy="719455"/>
            </a:xfrm>
            <a:custGeom>
              <a:rect l="l" t="t" r="r" b="b"/>
              <a:pathLst>
                <a:path w="3657600" h="719455">
                  <a:moveTo>
                    <a:pt x="3537710" y="719327"/>
                  </a:moveTo>
                  <a:lnTo>
                    <a:pt x="119891" y="719327"/>
                  </a:lnTo>
                  <a:lnTo>
                    <a:pt x="73224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4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10" y="0"/>
                  </a:lnTo>
                  <a:lnTo>
                    <a:pt x="3584376" y="9421"/>
                  </a:lnTo>
                  <a:lnTo>
                    <a:pt x="3622485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2"/>
                  </a:lnTo>
                  <a:lnTo>
                    <a:pt x="3584376" y="709906"/>
                  </a:lnTo>
                  <a:lnTo>
                    <a:pt x="3537710" y="719327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8197590" y="1487997"/>
            <a:ext cx="124968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挖掘红色资源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853565" y="3895298"/>
            <a:ext cx="3657600" cy="2308225"/>
            <a:chOff x="3853565" y="3895298"/>
            <a:chExt cx="3657600" cy="2308225"/>
          </a:xfrm>
        </p:grpSpPr>
        <p:sp>
          <p:nvSpPr>
            <p:cNvPr id="9" name="object 9"/>
            <p:cNvSpPr/>
            <p:nvPr/>
          </p:nvSpPr>
          <p:spPr>
            <a:xfrm>
              <a:off x="3853565" y="4213235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0F8B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853565" y="3895298"/>
              <a:ext cx="3657600" cy="719455"/>
            </a:xfrm>
            <a:custGeom>
              <a:rect l="l" t="t" r="r" b="b"/>
              <a:pathLst>
                <a:path w="3657600" h="719454">
                  <a:moveTo>
                    <a:pt x="3537710" y="719328"/>
                  </a:moveTo>
                  <a:lnTo>
                    <a:pt x="119890" y="719328"/>
                  </a:lnTo>
                  <a:lnTo>
                    <a:pt x="73223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5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09" y="0"/>
                  </a:lnTo>
                  <a:lnTo>
                    <a:pt x="3584376" y="9421"/>
                  </a:lnTo>
                  <a:lnTo>
                    <a:pt x="3622484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3"/>
                  </a:lnTo>
                  <a:lnTo>
                    <a:pt x="3584376" y="709906"/>
                  </a:lnTo>
                  <a:lnTo>
                    <a:pt x="3537710" y="719328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4177976" y="4082298"/>
            <a:ext cx="124968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培育绿色产业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7873178" y="3895298"/>
            <a:ext cx="3657600" cy="2308225"/>
            <a:chOff x="7873178" y="3895298"/>
            <a:chExt cx="3657600" cy="2308225"/>
          </a:xfrm>
        </p:grpSpPr>
        <p:sp>
          <p:nvSpPr>
            <p:cNvPr id="13" name="object 13"/>
            <p:cNvSpPr/>
            <p:nvPr/>
          </p:nvSpPr>
          <p:spPr>
            <a:xfrm>
              <a:off x="7873179" y="4213235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0F8BFF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873178" y="3895298"/>
              <a:ext cx="3657600" cy="719455"/>
            </a:xfrm>
            <a:custGeom>
              <a:rect l="l" t="t" r="r" b="b"/>
              <a:pathLst>
                <a:path w="3657600" h="719454">
                  <a:moveTo>
                    <a:pt x="3537710" y="719328"/>
                  </a:moveTo>
                  <a:lnTo>
                    <a:pt x="119891" y="719328"/>
                  </a:lnTo>
                  <a:lnTo>
                    <a:pt x="73224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5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10" y="0"/>
                  </a:lnTo>
                  <a:lnTo>
                    <a:pt x="3584376" y="9421"/>
                  </a:lnTo>
                  <a:lnTo>
                    <a:pt x="3622485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3"/>
                  </a:lnTo>
                  <a:lnTo>
                    <a:pt x="3584376" y="709906"/>
                  </a:lnTo>
                  <a:lnTo>
                    <a:pt x="3537710" y="719328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8197590" y="4082298"/>
            <a:ext cx="124968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加强宣传推广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185528" y="2172343"/>
            <a:ext cx="3073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深入挖掘地区红色资源，包括革命遗址、历史文物等，对其进行保护和开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发利用。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165914" y="4766309"/>
            <a:ext cx="3073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优先发展生态旅游、绿色农业、节能环保等绿色产业，推动地区经济绿色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转型。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185528" y="4769909"/>
            <a:ext cx="3073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通过各种渠道宣传红绿融合发展的意义和成果，提高公众对红绿融合发展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的认识和支持。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红绿融合的策略与方法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61112" y="2474335"/>
            <a:ext cx="6169025" cy="1715135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4000">
              <a:latin typeface="Times New Roman"/>
              <a:cs typeface="Times New Roman"/>
            </a:endParaRPr>
          </a:p>
          <a:p>
            <a:pPr marL="569595">
              <a:lnSpc>
                <a:spcPct val="100000"/>
              </a:lnSpc>
            </a:pPr>
            <a:r>
              <a:rPr sz="3600" b="0" spc="-5">
                <a:solidFill>
                  <a:srgbClr val="FFFFFF"/>
                </a:solidFill>
                <a:latin typeface="微软雅黑"/>
                <a:cs typeface="微软雅黑"/>
              </a:rPr>
              <a:t>红绿融合方案的实施步骤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059312" y="2656719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310956" y="2387805"/>
            <a:ext cx="9520555" cy="0"/>
          </a:xfrm>
          <a:custGeom>
            <a:rect l="l" t="t" r="r" b="b"/>
            <a:pathLst>
              <a:path w="9520555">
                <a:moveTo>
                  <a:pt x="0" y="0"/>
                </a:moveTo>
                <a:lnTo>
                  <a:pt x="9520123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310956" y="4280470"/>
            <a:ext cx="9520555" cy="0"/>
          </a:xfrm>
          <a:custGeom>
            <a:rect l="l" t="t" r="r" b="b"/>
            <a:pathLst>
              <a:path w="9520555">
                <a:moveTo>
                  <a:pt x="0" y="0"/>
                </a:moveTo>
                <a:lnTo>
                  <a:pt x="9520123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3828" y="1628257"/>
            <a:ext cx="230515" cy="23051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095996" y="1153982"/>
            <a:ext cx="5194482" cy="519429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95945" y="1532638"/>
            <a:ext cx="4216400" cy="43402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确定目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标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明确红绿融合方案的目标，如提高资源利用效率、降低能耗、减少环境污染等。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调研分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析</a:t>
            </a:r>
            <a:endParaRPr sz="23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3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对现有设施、技术、人员等进行调研分析，了解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现状和存在的问题。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制定计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划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0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根据目标，制定具体的实施计划，包括时间安排、人员分工、资源需求等。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763829" y="3237601"/>
            <a:ext cx="230515" cy="23051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763829" y="4874038"/>
            <a:ext cx="230515" cy="230515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制定红绿融合方案计划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F8B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0F8B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F8B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4025900" cy="818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采购与安装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按照计划采购所需的设备、材料，并进行安装。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CFE8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0069C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38354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培训与指导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对相关人员进行培训和指导，确保他们能够正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确操作和维护设备。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6502400" cy="1068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监控与调整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7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对红绿融合方案的实施过程进行监控，及时发现和解决问题，并根据实际情况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进行调整。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实施红绿融合方案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https://d.book118.com/067061041025006051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Office Theme</vt:lpstr>
      <vt:lpstr>红绿融合方案</vt:lpstr>
      <vt:lpstr>PowerPoint Presentation</vt:lpstr>
      <vt:lpstr>
红绿融合方案概述</vt:lpstr>
      <vt:lpstr>定义与目标</vt:lpstr>
      <vt:lpstr>实施背景与意义</vt:lpstr>
      <vt:lpstr>红绿融合方案的发展历程</vt:lpstr>
      <vt:lpstr>
红绿融合方案的核心内容</vt:lpstr>
      <vt:lpstr>红色文化的融合</vt:lpstr>
      <vt:lpstr>绿色发展的融合</vt:lpstr>
      <vt:lpstr>红绿融合的策略与方法</vt:lpstr>
      <vt:lpstr>
红绿融合方案的实施步骤</vt:lpstr>
      <vt:lpstr>制定红绿融合方案计划</vt:lpstr>
      <vt:lpstr>实施红绿融合方案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2024-09-24T01:37:03.353</cp:lastPrinted>
  <dcterms:created xsi:type="dcterms:W3CDTF">2024-09-23T17:37:03Z</dcterms:created>
  <dcterms:modified xsi:type="dcterms:W3CDTF">2024-09-23T17:37:04Z</dcterms:modified>
</cp:coreProperties>
</file>