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B8955-538A-4E03-92FB-792DFE117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AE072-D76B-4177-8938-A3F44B46C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483371-A8F7-448D-A651-BF5CB7D4D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AD769C-BFE0-4556-8F9A-55BC50008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9EE37D-9AC9-437B-B97C-656956558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AB1574-8E60-4336-A678-12A3445AF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55994E-DE83-4851-A47A-433F63C0F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542246-1F88-4781-BCCF-39B709C64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912312-9AFD-464B-98DF-72CF2E439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1CE10-E1CA-430B-BF0B-90CA73686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22102-F607-41BB-B2F5-D309D491F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04115110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1140739" y="1154057"/>
            <a:ext cx="5267325" cy="7385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58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5100" spc="6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工具五金行业报</a:t>
            </a:r>
            <a:r>
              <a:rPr sz="5100" spc="5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9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297488" y="810385"/>
            <a:ext cx="5298182" cy="5298185"/>
            <a:chExt cx="5298182" cy="5298185"/>
          </a:xfrm>
        </p:grpSpPr>
        <p:grpSp>
          <p:nvGrpSpPr>
            <p:cNvPr id="4" name="group 4"/>
            <p:cNvGrpSpPr/>
            <p:nvPr/>
          </p:nvGrpSpPr>
          <p:grpSpPr>
            <a:xfrm rot="21600000">
              <a:off x="0" y="0"/>
              <a:ext cx="5298182" cy="5298185"/>
              <a:chExt cx="5298182" cy="5298185"/>
            </a:xfrm>
          </p:grpSpPr>
          <p:sp>
            <p:nvSpPr>
              <p:cNvPr id="11" name="path"/>
              <p:cNvSpPr/>
              <p:nvPr/>
            </p:nvSpPr>
            <p:spPr>
              <a:xfrm>
                <a:off x="0" y="0"/>
                <a:ext cx="5298182" cy="5298185"/>
              </a:xfrm>
              <a:custGeom>
                <a:rect l="0" t="0" r="0" b="0"/>
                <a:pathLst>
                  <a:path w="8343" h="8343">
                    <a:moveTo>
                      <a:pt x="0" y="4171"/>
                    </a:moveTo>
                    <a:cubicBezTo>
                      <a:pt x="0" y="1867"/>
                      <a:pt x="1867" y="0"/>
                      <a:pt x="4171" y="0"/>
                    </a:cubicBezTo>
                    <a:lnTo>
                      <a:pt x="4171" y="0"/>
                    </a:lnTo>
                    <a:lnTo>
                      <a:pt x="4171" y="0"/>
                    </a:lnTo>
                    <a:lnTo>
                      <a:pt x="4171" y="0"/>
                    </a:lnTo>
                    <a:cubicBezTo>
                      <a:pt x="6475" y="0"/>
                      <a:pt x="8343" y="1867"/>
                      <a:pt x="8343" y="4171"/>
                    </a:cubicBezTo>
                    <a:lnTo>
                      <a:pt x="8343" y="4171"/>
                    </a:lnTo>
                    <a:cubicBezTo>
                      <a:pt x="8343" y="4171"/>
                      <a:pt x="8343" y="4171"/>
                      <a:pt x="8343" y="4171"/>
                    </a:cubicBezTo>
                    <a:lnTo>
                      <a:pt x="8343" y="4171"/>
                    </a:lnTo>
                    <a:lnTo>
                      <a:pt x="8343" y="4171"/>
                    </a:lnTo>
                    <a:lnTo>
                      <a:pt x="8343" y="4171"/>
                    </a:lnTo>
                    <a:cubicBezTo>
                      <a:pt x="8343" y="6475"/>
                      <a:pt x="6475" y="8343"/>
                      <a:pt x="4171" y="8343"/>
                    </a:cubicBezTo>
                    <a:lnTo>
                      <a:pt x="4171" y="8343"/>
                    </a:lnTo>
                    <a:lnTo>
                      <a:pt x="4171" y="8343"/>
                    </a:lnTo>
                    <a:lnTo>
                      <a:pt x="4171" y="8343"/>
                    </a:lnTo>
                    <a:cubicBezTo>
                      <a:pt x="1867" y="8343"/>
                      <a:pt x="0" y="6475"/>
                      <a:pt x="0" y="4171"/>
                    </a:cubicBezTo>
                    <a:lnTo>
                      <a:pt x="0" y="4171"/>
                    </a:lnTo>
                    <a:close/>
                  </a:path>
                </a:pathLst>
              </a:custGeom>
              <a:solidFill>
                <a:srgbClr val="3045FD">
                  <a:alpha val="14117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" name="path"/>
              <p:cNvSpPr/>
              <p:nvPr/>
            </p:nvSpPr>
            <p:spPr>
              <a:xfrm>
                <a:off x="640909" y="640910"/>
                <a:ext cx="4016364" cy="4016367"/>
              </a:xfrm>
              <a:custGeom>
                <a:rect l="0" t="0" r="0" b="0"/>
                <a:pathLst>
                  <a:path w="6324" h="6324">
                    <a:moveTo>
                      <a:pt x="0" y="3162"/>
                    </a:moveTo>
                    <a:cubicBezTo>
                      <a:pt x="0" y="1415"/>
                      <a:pt x="1415" y="0"/>
                      <a:pt x="3162" y="0"/>
                    </a:cubicBezTo>
                    <a:lnTo>
                      <a:pt x="3162" y="0"/>
                    </a:lnTo>
                    <a:lnTo>
                      <a:pt x="3162" y="0"/>
                    </a:lnTo>
                    <a:lnTo>
                      <a:pt x="3162" y="0"/>
                    </a:lnTo>
                    <a:cubicBezTo>
                      <a:pt x="4909" y="0"/>
                      <a:pt x="6324" y="1415"/>
                      <a:pt x="6324" y="3162"/>
                    </a:cubicBezTo>
                    <a:lnTo>
                      <a:pt x="6324" y="3162"/>
                    </a:lnTo>
                    <a:cubicBezTo>
                      <a:pt x="6324" y="3162"/>
                      <a:pt x="6324" y="3162"/>
                      <a:pt x="6324" y="3162"/>
                    </a:cubicBezTo>
                    <a:lnTo>
                      <a:pt x="6324" y="3162"/>
                    </a:lnTo>
                    <a:lnTo>
                      <a:pt x="6324" y="3162"/>
                    </a:lnTo>
                    <a:lnTo>
                      <a:pt x="6324" y="3162"/>
                    </a:lnTo>
                    <a:cubicBezTo>
                      <a:pt x="6324" y="4909"/>
                      <a:pt x="4909" y="6324"/>
                      <a:pt x="3162" y="6324"/>
                    </a:cubicBezTo>
                    <a:lnTo>
                      <a:pt x="3162" y="6324"/>
                    </a:lnTo>
                    <a:lnTo>
                      <a:pt x="3162" y="6324"/>
                    </a:lnTo>
                    <a:lnTo>
                      <a:pt x="3162" y="6324"/>
                    </a:lnTo>
                    <a:cubicBezTo>
                      <a:pt x="1415" y="6324"/>
                      <a:pt x="0" y="4909"/>
                      <a:pt x="0" y="3162"/>
                    </a:cubicBezTo>
                    <a:lnTo>
                      <a:pt x="0" y="3162"/>
                    </a:lnTo>
                    <a:close/>
                  </a:path>
                </a:pathLst>
              </a:custGeom>
              <a:solidFill>
                <a:srgbClr val="3045FD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6" name="textbox 6"/>
            <p:cNvSpPr/>
            <p:nvPr/>
          </p:nvSpPr>
          <p:spPr>
            <a:xfrm>
              <a:off x="-12700" y="-12700"/>
              <a:ext cx="5323840" cy="543940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6247"/>
                </a:lnSpc>
              </a:pPr>
              <a:endParaRPr lang="Arial" altLang="Arial" sz="100"/>
            </a:p>
            <a:p>
              <a:pPr marL="2001270" algn="l" rtl="0" eaLnBrk="0">
                <a:lnSpc>
                  <a:spcPts val="3485"/>
                </a:lnSpc>
              </a:pPr>
              <a:r>
                <a:rPr sz="27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conten</a:t>
              </a:r>
              <a:r>
                <a:rPr sz="27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27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endParaRPr lang="Microsoft YaHei" altLang="Microsoft YaHei" sz="2700"/>
            </a:p>
            <a:p>
              <a:pPr algn="l" rtl="0" eaLnBrk="0">
                <a:lnSpc>
                  <a:spcPct val="161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900"/>
            </a:p>
            <a:p>
              <a:pPr algn="l" rtl="0" eaLnBrk="0">
                <a:lnSpc>
                  <a:spcPct val="8902"/>
                </a:lnSpc>
              </a:pPr>
              <a:endParaRPr lang="Arial" altLang="Arial" sz="100"/>
            </a:p>
            <a:p>
              <a:pPr marL="1933457" algn="l" rtl="0" eaLnBrk="0">
                <a:lnSpc>
                  <a:spcPct val="89000"/>
                </a:lnSpc>
              </a:pPr>
              <a:r>
                <a:rPr sz="7600" spc="-200">
                  <a:ln w="222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</a:t>
              </a:r>
              <a:r>
                <a:rPr sz="7600" spc="-190">
                  <a:ln w="222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</a:t>
              </a:r>
              <a:endParaRPr lang="Microsoft YaHei" altLang="Microsoft YaHei" sz="7600"/>
            </a:p>
          </p:txBody>
        </p:sp>
      </p:grpSp>
      <p:sp>
        <p:nvSpPr>
          <p:cNvPr id="7" name="textbox 7"/>
          <p:cNvSpPr/>
          <p:nvPr/>
        </p:nvSpPr>
        <p:spPr>
          <a:xfrm>
            <a:off x="6050183" y="1660404"/>
            <a:ext cx="4175125" cy="3649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294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概述与发展趋势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78"/>
              </a:spcBef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场需求分析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9"/>
              </a:spcBef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格局与主要厂商分析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4"/>
              </a:spcBef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创新及研发能力评估</a:t>
            </a:r>
            <a:endParaRPr lang="Microsoft YaHei" altLang="Microsoft YaHei" sz="2400"/>
          </a:p>
          <a:p>
            <a:pPr marL="12700" algn="l" rtl="0" eaLnBrk="0">
              <a:lnSpc>
                <a:spcPct val="92000"/>
              </a:lnSpc>
              <a:spcBef>
                <a:spcPts val="1673"/>
              </a:spcBef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法规影响及行业标准解读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85"/>
              </a:spcBef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链协同与产业链整合探讨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2400" spc="-10">
                <a:solidFill>
                  <a:srgbClr val="3045FD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挑战与机遇并存</a:t>
            </a:r>
            <a:endParaRPr lang="Microsoft YaHei" altLang="Microsoft YaHei" sz="2400"/>
          </a:p>
        </p:txBody>
      </p:sp>
      <p:sp>
        <p:nvSpPr>
          <p:cNvPr id="8" name="rect"/>
          <p:cNvSpPr/>
          <p:nvPr/>
        </p:nvSpPr>
        <p:spPr>
          <a:xfrm>
            <a:off x="11307389" y="332231"/>
            <a:ext cx="518849" cy="86430"/>
          </a:xfrm>
          <a:prstGeom prst="rect">
            <a:avLst/>
          </a:prstGeom>
          <a:solidFill>
            <a:srgbClr val="0085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rect"/>
          <p:cNvSpPr/>
          <p:nvPr/>
        </p:nvSpPr>
        <p:spPr>
          <a:xfrm>
            <a:off x="11307389" y="508549"/>
            <a:ext cx="518849" cy="86429"/>
          </a:xfrm>
          <a:prstGeom prst="rect">
            <a:avLst/>
          </a:prstGeom>
          <a:solidFill>
            <a:srgbClr val="0085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"/>
          <p:cNvSpPr/>
          <p:nvPr/>
        </p:nvSpPr>
        <p:spPr>
          <a:xfrm>
            <a:off x="11307389" y="684869"/>
            <a:ext cx="518849" cy="86429"/>
          </a:xfrm>
          <a:prstGeom prst="rect">
            <a:avLst/>
          </a:prstGeom>
          <a:solidFill>
            <a:srgbClr val="0085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067656" y="1580398"/>
            <a:ext cx="4391659" cy="22942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43303" algn="l" rtl="0" eaLnBrk="0">
              <a:lnSpc>
                <a:spcPct val="86000"/>
              </a:lnSpc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6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6513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9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05500" y="1866900"/>
            <a:ext cx="2050689" cy="391643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sp>
        <p:nvSpPr>
          <p:cNvPr id="17" name="textbox 17"/>
          <p:cNvSpPr/>
          <p:nvPr/>
        </p:nvSpPr>
        <p:spPr>
          <a:xfrm>
            <a:off x="8487554" y="4650398"/>
            <a:ext cx="2562225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94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根据使用功能和特点，工具五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endParaRPr lang="Microsoft YaHei" altLang="Microsoft YaHei" sz="1300"/>
          </a:p>
          <a:p>
            <a:pPr marL="13556" algn="l" rtl="0" eaLnBrk="0">
              <a:lnSpc>
                <a:spcPct val="159000"/>
              </a:lnSpc>
              <a:spcBef>
                <a:spcPts val="28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可分为手动工具、电动工具、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动工具、测量工具、切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削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工具等。</a:t>
            </a:r>
            <a:endParaRPr lang="Microsoft YaHei" altLang="Microsoft YaHei" sz="1300"/>
          </a:p>
        </p:txBody>
      </p:sp>
      <p:sp>
        <p:nvSpPr>
          <p:cNvPr id="18" name="textbox 18"/>
          <p:cNvSpPr/>
          <p:nvPr/>
        </p:nvSpPr>
        <p:spPr>
          <a:xfrm>
            <a:off x="8487382" y="2548984"/>
            <a:ext cx="2562225" cy="8280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573"/>
              </a:lnSpc>
            </a:pPr>
            <a:endParaRPr lang="Arial" altLang="Arial" sz="100"/>
          </a:p>
          <a:p>
            <a:pPr marL="15271" algn="l" rtl="0" eaLnBrk="0">
              <a:lnSpc>
                <a:spcPct val="85000"/>
              </a:lnSpc>
            </a:pP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工具五金是指用于加工、制造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300"/>
          </a:p>
          <a:p>
            <a:pPr marL="12872" indent="-172" algn="l" rtl="0" eaLnBrk="0">
              <a:lnSpc>
                <a:spcPct val="159000"/>
              </a:lnSpc>
              <a:spcBef>
                <a:spcPts val="28"/>
              </a:spcBef>
            </a:pP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维修等领域的各种手动、电动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    </a:t>
            </a: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气动工具及其附件、耗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的总称。</a:t>
            </a:r>
            <a:endParaRPr lang="Microsoft YaHei" altLang="Microsoft YaHei" sz="1300"/>
          </a:p>
        </p:txBody>
      </p:sp>
      <p:sp>
        <p:nvSpPr>
          <p:cNvPr id="19" name="textbox 19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5494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工具五金定义及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Microsoft YaHei" altLang="Microsoft YaHei" sz="30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0" name="textbox 40"/>
          <p:cNvSpPr/>
          <p:nvPr/>
        </p:nvSpPr>
        <p:spPr>
          <a:xfrm>
            <a:off x="9336133" y="1991372"/>
            <a:ext cx="1221105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97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工具五金定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1500"/>
          </a:p>
        </p:txBody>
      </p:sp>
      <p:sp>
        <p:nvSpPr>
          <p:cNvPr id="41" name="textbox 41"/>
          <p:cNvSpPr/>
          <p:nvPr/>
        </p:nvSpPr>
        <p:spPr>
          <a:xfrm>
            <a:off x="9336133" y="4136719"/>
            <a:ext cx="1221105" cy="2406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39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工具五金分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 lang="Microsoft YaHei" altLang="Microsoft YaHei" sz="1500"/>
          </a:p>
        </p:txBody>
      </p:sp>
      <p:sp>
        <p:nvSpPr>
          <p:cNvPr id="42" name="path"/>
          <p:cNvSpPr/>
          <p:nvPr/>
        </p:nvSpPr>
        <p:spPr>
          <a:xfrm>
            <a:off x="8497344" y="1869244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0219E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path"/>
          <p:cNvSpPr/>
          <p:nvPr/>
        </p:nvSpPr>
        <p:spPr>
          <a:xfrm>
            <a:off x="8503615" y="4081478"/>
            <a:ext cx="334477" cy="307944"/>
          </a:xfrm>
          <a:custGeom>
            <a:rect l="0" t="0" r="0" b="0"/>
            <a:pathLst>
              <a:path w="526" h="482">
                <a:moveTo>
                  <a:pt x="148" y="475"/>
                </a:moveTo>
                <a:cubicBezTo>
                  <a:pt x="156" y="484"/>
                  <a:pt x="168" y="484"/>
                  <a:pt x="178" y="476"/>
                </a:cubicBezTo>
                <a:lnTo>
                  <a:pt x="178" y="476"/>
                </a:lnTo>
                <a:lnTo>
                  <a:pt x="517" y="169"/>
                </a:lnTo>
                <a:lnTo>
                  <a:pt x="517" y="169"/>
                </a:lnTo>
                <a:cubicBezTo>
                  <a:pt x="525" y="162"/>
                  <a:pt x="526" y="149"/>
                  <a:pt x="519" y="140"/>
                </a:cubicBezTo>
                <a:lnTo>
                  <a:pt x="519" y="140"/>
                </a:lnTo>
                <a:lnTo>
                  <a:pt x="431" y="44"/>
                </a:lnTo>
                <a:lnTo>
                  <a:pt x="431" y="44"/>
                </a:lnTo>
                <a:cubicBezTo>
                  <a:pt x="423" y="35"/>
                  <a:pt x="410" y="35"/>
                  <a:pt x="402" y="42"/>
                </a:cubicBezTo>
                <a:lnTo>
                  <a:pt x="402" y="42"/>
                </a:lnTo>
                <a:lnTo>
                  <a:pt x="112" y="303"/>
                </a:lnTo>
                <a:lnTo>
                  <a:pt x="112" y="303"/>
                </a:lnTo>
                <a:cubicBezTo>
                  <a:pt x="104" y="311"/>
                  <a:pt x="103" y="324"/>
                  <a:pt x="111" y="332"/>
                </a:cubicBezTo>
                <a:lnTo>
                  <a:pt x="111" y="332"/>
                </a:lnTo>
                <a:lnTo>
                  <a:pt x="158" y="385"/>
                </a:lnTo>
                <a:lnTo>
                  <a:pt x="158" y="385"/>
                </a:lnTo>
                <a:cubicBezTo>
                  <a:pt x="166" y="393"/>
                  <a:pt x="179" y="394"/>
                  <a:pt x="187" y="386"/>
                </a:cubicBezTo>
                <a:lnTo>
                  <a:pt x="187" y="386"/>
                </a:lnTo>
                <a:lnTo>
                  <a:pt x="309" y="276"/>
                </a:lnTo>
                <a:lnTo>
                  <a:pt x="309" y="276"/>
                </a:lnTo>
                <a:cubicBezTo>
                  <a:pt x="317" y="269"/>
                  <a:pt x="318" y="255"/>
                  <a:pt x="311" y="247"/>
                </a:cubicBezTo>
                <a:lnTo>
                  <a:pt x="311" y="247"/>
                </a:lnTo>
                <a:lnTo>
                  <a:pt x="296" y="232"/>
                </a:lnTo>
                <a:lnTo>
                  <a:pt x="175" y="342"/>
                </a:lnTo>
                <a:lnTo>
                  <a:pt x="156" y="320"/>
                </a:lnTo>
                <a:lnTo>
                  <a:pt x="415" y="87"/>
                </a:lnTo>
                <a:lnTo>
                  <a:pt x="474" y="153"/>
                </a:lnTo>
                <a:lnTo>
                  <a:pt x="165" y="433"/>
                </a:lnTo>
                <a:lnTo>
                  <a:pt x="52" y="308"/>
                </a:lnTo>
                <a:lnTo>
                  <a:pt x="366" y="23"/>
                </a:lnTo>
                <a:lnTo>
                  <a:pt x="353" y="9"/>
                </a:lnTo>
                <a:lnTo>
                  <a:pt x="353" y="9"/>
                </a:lnTo>
                <a:cubicBezTo>
                  <a:pt x="345" y="0"/>
                  <a:pt x="332" y="0"/>
                  <a:pt x="324" y="7"/>
                </a:cubicBezTo>
                <a:lnTo>
                  <a:pt x="324" y="7"/>
                </a:lnTo>
                <a:lnTo>
                  <a:pt x="9" y="291"/>
                </a:lnTo>
                <a:lnTo>
                  <a:pt x="9" y="291"/>
                </a:lnTo>
                <a:cubicBezTo>
                  <a:pt x="0" y="299"/>
                  <a:pt x="0" y="311"/>
                  <a:pt x="8" y="320"/>
                </a:cubicBezTo>
                <a:lnTo>
                  <a:pt x="8" y="320"/>
                </a:lnTo>
                <a:lnTo>
                  <a:pt x="148" y="475"/>
                </a:lnTo>
                <a:close/>
              </a:path>
            </a:pathLst>
          </a:custGeom>
          <a:solidFill>
            <a:srgbClr val="0219E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9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45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3CD6D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3CD6D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3CD6D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1" name="textbox 51"/>
          <p:cNvSpPr/>
          <p:nvPr/>
        </p:nvSpPr>
        <p:spPr>
          <a:xfrm>
            <a:off x="7865757" y="1528323"/>
            <a:ext cx="3138804" cy="43484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045"/>
              </a:lnSpc>
            </a:pPr>
            <a:endParaRPr lang="Arial" altLang="Arial" sz="100"/>
          </a:p>
          <a:p>
            <a:pPr marL="12919" algn="l" rtl="0" eaLnBrk="0">
              <a:lnSpc>
                <a:spcPct val="92000"/>
              </a:lnSpc>
            </a:pPr>
            <a:r>
              <a:rPr sz="17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</a:t>
            </a:r>
            <a:endParaRPr lang="Microsoft YaHei" altLang="Microsoft YaHei" sz="1700"/>
          </a:p>
          <a:p>
            <a:pPr marL="65485" indent="3047" algn="l" rtl="0" eaLnBrk="0">
              <a:lnSpc>
                <a:spcPct val="186000"/>
              </a:lnSpc>
              <a:spcBef>
                <a:spcPts val="617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业经历了从手工制作到机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械化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生产，再到自动化、智能化生产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的历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程。随着技术的不断进步和市场 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需求的变化，行业不断发展和壮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522"/>
              </a:spcBef>
            </a:pPr>
            <a:r>
              <a:rPr sz="17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状</a:t>
            </a:r>
            <a:endParaRPr lang="Microsoft YaHei" altLang="Microsoft YaHei" sz="17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300"/>
          </a:p>
          <a:p>
            <a:pPr marL="50854" indent="21859" algn="l" rtl="0" eaLnBrk="0">
              <a:lnSpc>
                <a:spcPct val="198000"/>
              </a:lnSpc>
              <a:spcBef>
                <a:spcPts val="2"/>
              </a:spcBef>
            </a:pPr>
            <a:r>
              <a:rPr sz="1200" spc="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目前，工具五金行业已经形成了完整的</a:t>
            </a:r>
            <a:r>
              <a:rPr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 </a:t>
            </a:r>
            <a:r>
              <a:rPr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链，包括原材料供应、生产制造、销售</a:t>
            </a:r>
            <a:r>
              <a:rPr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</a:t>
            </a:r>
            <a:r>
              <a:rPr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 </a:t>
            </a:r>
            <a:r>
              <a:rPr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等环节。行业内的企业数量众多，但整</a:t>
            </a:r>
            <a:r>
              <a:rPr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r>
              <a:rPr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 </a:t>
            </a:r>
            <a:r>
              <a:rPr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呈现出规模化、专业化的发展趋势</a:t>
            </a:r>
            <a:r>
              <a:rPr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52" name="textbox 52"/>
          <p:cNvSpPr/>
          <p:nvPr/>
        </p:nvSpPr>
        <p:spPr>
          <a:xfrm>
            <a:off x="442263" y="318468"/>
            <a:ext cx="4218304" cy="5054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1050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行业发展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历程及现状</a:t>
            </a:r>
            <a:endParaRPr lang="Microsoft YaHei" altLang="Microsoft YaHei" sz="300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5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9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4" name="textbox 74"/>
          <p:cNvSpPr/>
          <p:nvPr/>
        </p:nvSpPr>
        <p:spPr>
          <a:xfrm>
            <a:off x="715855" y="3911003"/>
            <a:ext cx="5242559" cy="2211704"/>
          </a:xfrm>
          <a:prstGeom prst="rect">
            <a:avLst/>
          </a:prstGeom>
          <a:solidFill>
            <a:srgbClr val="0085FF">
              <a:alpha val="96862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marL="509730" algn="l" rtl="0" eaLnBrk="0">
              <a:lnSpc>
                <a:spcPct val="91000"/>
              </a:lnSpc>
              <a:spcBef>
                <a:spcPts val="7"/>
              </a:spcBef>
            </a:pP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  <a:endParaRPr lang="Microsoft YaHei" altLang="Microsoft YaHei" sz="16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300"/>
          </a:p>
          <a:p>
            <a:pPr marL="508214" indent="857" algn="l" rtl="0" eaLnBrk="0">
              <a:lnSpc>
                <a:spcPct val="157000"/>
              </a:lnSpc>
              <a:spcBef>
                <a:spcPts val="1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消费者需求的多样化将推动工具五金行业朝着个性化定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方向发展，满足不同消费者的个性化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求。</a:t>
            </a:r>
            <a:endParaRPr lang="Microsoft YaHei" altLang="Microsoft YaHei" sz="1300"/>
          </a:p>
        </p:txBody>
      </p:sp>
      <p:sp>
        <p:nvSpPr>
          <p:cNvPr id="75" name="textbox 75"/>
          <p:cNvSpPr/>
          <p:nvPr/>
        </p:nvSpPr>
        <p:spPr>
          <a:xfrm>
            <a:off x="6303258" y="3911003"/>
            <a:ext cx="5242559" cy="2211704"/>
          </a:xfrm>
          <a:prstGeom prst="rect">
            <a:avLst/>
          </a:prstGeom>
          <a:solidFill>
            <a:srgbClr val="CCE7FF">
              <a:alpha val="94117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algn="l" rtl="0" eaLnBrk="0">
              <a:lnSpc>
                <a:spcPct val="148000"/>
              </a:lnSpc>
            </a:pPr>
            <a:endParaRPr lang="Arial" altLang="Arial" sz="1000"/>
          </a:p>
          <a:p>
            <a:pPr algn="l" rtl="0" eaLnBrk="0">
              <a:lnSpc>
                <a:spcPct val="8941"/>
              </a:lnSpc>
            </a:pPr>
            <a:endParaRPr lang="Arial" altLang="Arial" sz="100"/>
          </a:p>
          <a:p>
            <a:pPr marL="534994" algn="l" rtl="0" eaLnBrk="0">
              <a:lnSpc>
                <a:spcPct val="91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国际化发展</a:t>
            </a:r>
            <a:endParaRPr lang="Microsoft YaHei" altLang="Microsoft YaHei" sz="16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300"/>
          </a:p>
          <a:p>
            <a:pPr marL="526315" indent="7715" algn="l" rtl="0" eaLnBrk="0">
              <a:lnSpc>
                <a:spcPct val="156000"/>
              </a:lnSpc>
              <a:spcBef>
                <a:spcPts val="3"/>
              </a:spcBef>
            </a:pPr>
            <a:r>
              <a:rPr sz="1300" spc="5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随着全球化的深入发展，工具五金行业将积极参与国</a:t>
            </a:r>
            <a:r>
              <a:rPr sz="1300" spc="1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际</a:t>
            </a:r>
            <a:r>
              <a:rPr sz="13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         </a:t>
            </a:r>
            <a:r>
              <a:rPr sz="1300" spc="4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争和合作，拓展海外市场，提高国际竞</a:t>
            </a:r>
            <a:r>
              <a:rPr sz="1300" spc="1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</a:t>
            </a:r>
            <a:r>
              <a:rPr sz="13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力。</a:t>
            </a:r>
            <a:endParaRPr lang="Microsoft YaHei" altLang="Microsoft YaHei" sz="1300"/>
          </a:p>
        </p:txBody>
      </p:sp>
      <p:sp>
        <p:nvSpPr>
          <p:cNvPr id="76" name="textbox 76"/>
          <p:cNvSpPr/>
          <p:nvPr/>
        </p:nvSpPr>
        <p:spPr>
          <a:xfrm>
            <a:off x="6303258" y="1394814"/>
            <a:ext cx="5242559" cy="2211704"/>
          </a:xfrm>
          <a:prstGeom prst="rect">
            <a:avLst/>
          </a:prstGeom>
          <a:solidFill>
            <a:srgbClr val="0085FF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algn="l" rtl="0" eaLnBrk="0">
              <a:lnSpc>
                <a:spcPct val="147000"/>
              </a:lnSpc>
            </a:pPr>
            <a:endParaRPr lang="Arial" altLang="Arial" sz="1000"/>
          </a:p>
          <a:p>
            <a:pPr algn="l" rtl="0" eaLnBrk="0">
              <a:lnSpc>
                <a:spcPct val="8150"/>
              </a:lnSpc>
            </a:pPr>
            <a:endParaRPr lang="Arial" altLang="Arial" sz="100"/>
          </a:p>
          <a:p>
            <a:pPr marL="508915" algn="l" rtl="0" eaLnBrk="0">
              <a:lnSpc>
                <a:spcPct val="91000"/>
              </a:lnSpc>
            </a:pP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  <a:endParaRPr lang="Microsoft YaHei" altLang="Microsoft YaHei" sz="16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10000"/>
              </a:lnSpc>
            </a:pPr>
            <a:endParaRPr lang="Arial" altLang="Arial" sz="300"/>
          </a:p>
          <a:p>
            <a:pPr marL="509415" indent="-171" algn="l" rtl="0" eaLnBrk="0">
              <a:lnSpc>
                <a:spcPct val="157000"/>
              </a:lnSpc>
              <a:spcBef>
                <a:spcPts val="2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环保意识的提高将促使工具五金行业朝着绿色环保方向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展，推广环保材料和生产工艺，减少对环境的影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响。</a:t>
            </a:r>
            <a:endParaRPr lang="Microsoft YaHei" altLang="Microsoft YaHei" sz="1300"/>
          </a:p>
        </p:txBody>
      </p:sp>
      <p:sp>
        <p:nvSpPr>
          <p:cNvPr id="77" name="textbox 77"/>
          <p:cNvSpPr/>
          <p:nvPr/>
        </p:nvSpPr>
        <p:spPr>
          <a:xfrm>
            <a:off x="715855" y="1378941"/>
            <a:ext cx="5242559" cy="2211704"/>
          </a:xfrm>
          <a:prstGeom prst="rect">
            <a:avLst/>
          </a:prstGeom>
          <a:solidFill>
            <a:srgbClr val="CCE7FF">
              <a:alpha val="98823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7093"/>
              </a:lnSpc>
            </a:pPr>
            <a:endParaRPr lang="Arial" altLang="Arial" sz="100"/>
          </a:p>
          <a:p>
            <a:pPr marL="510954" algn="l" rtl="0" eaLnBrk="0">
              <a:lnSpc>
                <a:spcPct val="92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能化发展</a:t>
            </a:r>
            <a:endParaRPr lang="Microsoft YaHei" altLang="Microsoft YaHei" sz="16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11000"/>
              </a:lnSpc>
            </a:pPr>
            <a:endParaRPr lang="Arial" altLang="Arial" sz="300"/>
          </a:p>
          <a:p>
            <a:pPr marL="507356" indent="9772" algn="l" rtl="0" eaLnBrk="0">
              <a:lnSpc>
                <a:spcPct val="156000"/>
              </a:lnSpc>
              <a:spcBef>
                <a:spcPts val="1"/>
              </a:spcBef>
            </a:pPr>
            <a:r>
              <a:rPr sz="1300" spc="5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随着人工智能、大数据等技术的不断发展，工具五金</a:t>
            </a:r>
            <a:r>
              <a:rPr sz="1300" spc="1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sz="13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         </a:t>
            </a:r>
            <a:r>
              <a:rPr sz="1300" spc="5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将朝着智能化方向发展，实现生产自动化、智能化，提</a:t>
            </a:r>
            <a:r>
              <a:rPr sz="1300" spc="4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r>
              <a:rPr sz="13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1300" spc="3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生产效率和产品</a:t>
            </a:r>
            <a:r>
              <a:rPr sz="1300" spc="0">
                <a:solidFill>
                  <a:srgbClr val="00428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质量。</a:t>
            </a:r>
            <a:endParaRPr lang="Microsoft YaHei" altLang="Microsoft YaHei" sz="1300"/>
          </a:p>
        </p:txBody>
      </p:sp>
      <p:sp>
        <p:nvSpPr>
          <p:cNvPr id="78" name="textbox 78"/>
          <p:cNvSpPr/>
          <p:nvPr/>
        </p:nvSpPr>
        <p:spPr>
          <a:xfrm>
            <a:off x="442263" y="318468"/>
            <a:ext cx="3837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1684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趋势预测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7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9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1078828" y="1584284"/>
            <a:ext cx="2922904" cy="22860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32130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6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610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场需求分析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picture 1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466495" y="3766753"/>
            <a:ext cx="3974465" cy="2473325"/>
          </a:xfrm>
          <a:prstGeom prst="rect">
            <a:avLst/>
          </a:prstGeom>
          <a:solidFill>
            <a:srgbClr val="0219E0">
              <a:alpha val="76862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82000"/>
              </a:lnSpc>
            </a:pPr>
            <a:endParaRPr lang="Arial" altLang="Arial" sz="1000"/>
          </a:p>
          <a:p>
            <a:pPr marL="237869" algn="l" rtl="0" eaLnBrk="0">
              <a:lnSpc>
                <a:spcPct val="95000"/>
              </a:lnSpc>
              <a:spcBef>
                <a:spcPts val="5"/>
              </a:spcBef>
            </a:pP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国际市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</a:t>
            </a:r>
            <a:endParaRPr lang="Microsoft YaHei" altLang="Microsoft YaHei" sz="1500"/>
          </a:p>
          <a:p>
            <a:pPr marL="237469" algn="l" rtl="0" eaLnBrk="0">
              <a:lnSpc>
                <a:spcPct val="86000"/>
              </a:lnSpc>
              <a:spcBef>
                <a:spcPts val="1502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欧美等发达国家对工具五金产品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</a:t>
            </a:r>
            <a:endParaRPr lang="Microsoft YaHei" altLang="Microsoft YaHei" sz="1300"/>
          </a:p>
          <a:p>
            <a:pPr marL="230268" algn="l" rtl="0" eaLnBrk="0">
              <a:lnSpc>
                <a:spcPts val="2434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求稳定，但受全球经济形势和贸易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</a:t>
            </a:r>
            <a:endParaRPr lang="Microsoft YaHei" altLang="Microsoft YaHei" sz="1300"/>
          </a:p>
          <a:p>
            <a:pPr marL="228725" algn="l" rtl="0" eaLnBrk="0">
              <a:lnSpc>
                <a:spcPts val="243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策的影响，出口市场存在一定的不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</a:t>
            </a:r>
            <a:endParaRPr lang="Microsoft YaHei" altLang="Microsoft YaHei" sz="1300"/>
          </a:p>
          <a:p>
            <a:pPr marL="228896" algn="l" rtl="0" eaLnBrk="0">
              <a:lnSpc>
                <a:spcPts val="2425"/>
              </a:lnSpc>
            </a:pP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定性。</a:t>
            </a:r>
            <a:endParaRPr lang="Microsoft YaHei" altLang="Microsoft YaHei" sz="1200"/>
          </a:p>
        </p:txBody>
      </p:sp>
      <p:sp>
        <p:nvSpPr>
          <p:cNvPr id="103" name="textbox 103"/>
          <p:cNvSpPr/>
          <p:nvPr/>
        </p:nvSpPr>
        <p:spPr>
          <a:xfrm>
            <a:off x="644592" y="1460739"/>
            <a:ext cx="2904489" cy="1625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699"/>
              </a:lnSpc>
            </a:pPr>
            <a:endParaRPr lang="Arial" altLang="Arial" sz="100"/>
          </a:p>
          <a:p>
            <a:pPr marL="21672" algn="l" rtl="0" eaLnBrk="0">
              <a:lnSpc>
                <a:spcPct val="95000"/>
              </a:lnSpc>
            </a:pP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国内市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</a:t>
            </a:r>
            <a:endParaRPr lang="Microsoft YaHei" altLang="Microsoft YaHei" sz="1500"/>
          </a:p>
          <a:p>
            <a:pPr algn="l" rtl="0" eaLnBrk="0">
              <a:lnSpc>
                <a:spcPct val="146000"/>
              </a:lnSpc>
            </a:pPr>
            <a:endParaRPr lang="Arial" altLang="Arial" sz="1000"/>
          </a:p>
          <a:p>
            <a:pPr marL="20929" algn="l" rtl="0" eaLnBrk="0">
              <a:lnSpc>
                <a:spcPct val="94000"/>
              </a:lnSpc>
              <a:spcBef>
                <a:spcPts val="392"/>
              </a:spcBef>
            </a:pP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随着国内制造业和建筑业的快速发展，</a:t>
            </a:r>
            <a:endParaRPr lang="Microsoft YaHei" altLang="Microsoft YaHei" sz="1300"/>
          </a:p>
          <a:p>
            <a:pPr marL="15271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工具五金产品的需求不断增长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。同时，</a:t>
            </a:r>
            <a:endParaRPr lang="Microsoft YaHei" altLang="Microsoft YaHei" sz="1300"/>
          </a:p>
          <a:p>
            <a:pPr marL="12871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消费者对产品品质和品牌的要求也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</a:t>
            </a:r>
            <a:endParaRPr lang="Microsoft YaHei" altLang="Microsoft YaHei" sz="1300"/>
          </a:p>
          <a:p>
            <a:pPr algn="l" rtl="0" eaLnBrk="0">
              <a:lnSpc>
                <a:spcPct val="113000"/>
              </a:lnSpc>
            </a:pPr>
            <a:endParaRPr lang="Arial" altLang="Arial" sz="700"/>
          </a:p>
          <a:p>
            <a:pPr marL="12700" algn="l" rtl="0" eaLnBrk="0">
              <a:lnSpc>
                <a:spcPts val="1463"/>
              </a:lnSpc>
              <a:spcBef>
                <a:spcPts val="7"/>
              </a:spcBef>
            </a:pPr>
            <a:r>
              <a:rPr sz="12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提高。</a:t>
            </a:r>
            <a:endParaRPr lang="Microsoft YaHei" altLang="Microsoft YaHei" sz="1200"/>
          </a:p>
        </p:txBody>
      </p:sp>
      <p:sp>
        <p:nvSpPr>
          <p:cNvPr id="104" name="textbox 104"/>
          <p:cNvSpPr/>
          <p:nvPr/>
        </p:nvSpPr>
        <p:spPr>
          <a:xfrm>
            <a:off x="442263" y="318468"/>
            <a:ext cx="4218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2000"/>
              </a:lnSpc>
              <a:tabLst>
                <a:tab pos="797559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国内外市场需求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</a:t>
            </a:r>
            <a:endParaRPr lang="Microsoft YaHei" altLang="Microsoft YaHei" sz="30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0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5" name="picture 1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6188173" y="5072842"/>
            <a:ext cx="5166995" cy="10579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96"/>
              </a:lnSpc>
            </a:pPr>
            <a:endParaRPr lang="Arial" altLang="Arial" sz="100"/>
          </a:p>
          <a:p>
            <a:pPr marL="13079" algn="l" rtl="0" eaLnBrk="0">
              <a:lnSpc>
                <a:spcPct val="91000"/>
              </a:lnSpc>
            </a:pP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维修服务业</a:t>
            </a:r>
            <a:endParaRPr lang="Microsoft YaHei" altLang="Microsoft YaHei" sz="1600"/>
          </a:p>
          <a:p>
            <a:pPr algn="l" rtl="0" eaLnBrk="0">
              <a:lnSpc>
                <a:spcPct val="133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服务业对工具五金产品的多样性需求较高，且要求产品易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4033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于携带和使用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27" name="textbox 127"/>
          <p:cNvSpPr/>
          <p:nvPr/>
        </p:nvSpPr>
        <p:spPr>
          <a:xfrm>
            <a:off x="6187982" y="2216555"/>
            <a:ext cx="5166995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02"/>
              </a:lnSpc>
            </a:pPr>
            <a:endParaRPr lang="Arial" altLang="Arial" sz="100"/>
          </a:p>
          <a:p>
            <a:pPr marL="13842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制造业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是工具五金产品的主要应用领域，对产品的精度、耐用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性和稳定性要求较高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28" name="textbox 128"/>
          <p:cNvSpPr/>
          <p:nvPr/>
        </p:nvSpPr>
        <p:spPr>
          <a:xfrm>
            <a:off x="6187982" y="3879319"/>
            <a:ext cx="5166995" cy="5765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493"/>
              </a:lnSpc>
            </a:pPr>
            <a:endParaRPr lang="Arial" altLang="Arial" sz="100"/>
          </a:p>
          <a:p>
            <a:pPr marL="13271" algn="l" rtl="0" eaLnBrk="0">
              <a:lnSpc>
                <a:spcPct val="91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建筑业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对工具五金产品的需求量大，且对产品的安全性和可靠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性有严格要求。</a:t>
            </a:r>
            <a:endParaRPr lang="Microsoft YaHei" altLang="Microsoft YaHei" sz="1500"/>
          </a:p>
        </p:txBody>
      </p:sp>
      <p:sp>
        <p:nvSpPr>
          <p:cNvPr id="129" name="textbox 129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不同领域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需求特点</a:t>
            </a:r>
            <a:endParaRPr lang="Microsoft YaHei" altLang="Microsoft YaHei" sz="3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3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150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textbox 151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152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textbox 153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154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textbox 155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  <p:sp>
        <p:nvSpPr>
          <p:cNvPr id="156" name="textbox 156"/>
          <p:cNvSpPr/>
          <p:nvPr/>
        </p:nvSpPr>
        <p:spPr>
          <a:xfrm>
            <a:off x="6188755" y="3410267"/>
            <a:ext cx="634365" cy="2489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953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筑业</a:t>
            </a:r>
            <a:endParaRPr lang="Microsoft YaHei" altLang="Microsoft YaHei" sz="1600"/>
          </a:p>
        </p:txBody>
      </p:sp>
      <p:sp>
        <p:nvSpPr>
          <p:cNvPr id="157" name="textbox 157"/>
          <p:cNvSpPr/>
          <p:nvPr/>
        </p:nvSpPr>
        <p:spPr>
          <a:xfrm>
            <a:off x="6189571" y="1760497"/>
            <a:ext cx="633730" cy="2470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90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造业</a:t>
            </a:r>
            <a:endParaRPr lang="Microsoft YaHei" altLang="Microsoft YaHei" sz="16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9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763570" y="1751286"/>
            <a:ext cx="10664857" cy="4234459"/>
            <a:chExt cx="10664857" cy="4234459"/>
          </a:xfrm>
        </p:grpSpPr>
        <p:sp>
          <p:nvSpPr>
            <p:cNvPr id="159" name="path"/>
            <p:cNvSpPr/>
            <p:nvPr/>
          </p:nvSpPr>
          <p:spPr>
            <a:xfrm>
              <a:off x="5422195" y="0"/>
              <a:ext cx="5242662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CCE7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0" y="0"/>
              <a:ext cx="5242663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3767145" y="679269"/>
              <a:ext cx="3130563" cy="3130565"/>
            </a:xfrm>
            <a:custGeom>
              <a:rect l="0" t="0" r="0" b="0"/>
              <a:pathLst>
                <a:path w="4930" h="4930">
                  <a:moveTo>
                    <a:pt x="0" y="2465"/>
                  </a:moveTo>
                  <a:cubicBezTo>
                    <a:pt x="0" y="1103"/>
                    <a:pt x="1103" y="0"/>
                    <a:pt x="2465" y="0"/>
                  </a:cubicBezTo>
                  <a:lnTo>
                    <a:pt x="2465" y="0"/>
                  </a:lnTo>
                  <a:lnTo>
                    <a:pt x="2465" y="0"/>
                  </a:lnTo>
                  <a:lnTo>
                    <a:pt x="2465" y="0"/>
                  </a:lnTo>
                  <a:cubicBezTo>
                    <a:pt x="3826" y="0"/>
                    <a:pt x="4930" y="1103"/>
                    <a:pt x="4930" y="2465"/>
                  </a:cubicBezTo>
                  <a:lnTo>
                    <a:pt x="4930" y="2465"/>
                  </a:lnTo>
                  <a:cubicBezTo>
                    <a:pt x="4930" y="2465"/>
                    <a:pt x="4930" y="2465"/>
                    <a:pt x="4930" y="2465"/>
                  </a:cubicBezTo>
                  <a:lnTo>
                    <a:pt x="4930" y="2465"/>
                  </a:lnTo>
                  <a:lnTo>
                    <a:pt x="4930" y="2465"/>
                  </a:lnTo>
                  <a:lnTo>
                    <a:pt x="4930" y="2465"/>
                  </a:lnTo>
                  <a:cubicBezTo>
                    <a:pt x="4930" y="3826"/>
                    <a:pt x="3826" y="4930"/>
                    <a:pt x="2465" y="4930"/>
                  </a:cubicBezTo>
                  <a:lnTo>
                    <a:pt x="2465" y="4930"/>
                  </a:lnTo>
                  <a:lnTo>
                    <a:pt x="2465" y="4930"/>
                  </a:lnTo>
                  <a:lnTo>
                    <a:pt x="2465" y="4930"/>
                  </a:lnTo>
                  <a:cubicBezTo>
                    <a:pt x="1103" y="4930"/>
                    <a:pt x="0" y="3826"/>
                    <a:pt x="0" y="2465"/>
                  </a:cubicBezTo>
                  <a:lnTo>
                    <a:pt x="0" y="2465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3957971" y="870096"/>
              <a:ext cx="2748909" cy="2748908"/>
            </a:xfrm>
            <a:custGeom>
              <a:rect l="0" t="0" r="0" b="0"/>
              <a:pathLst>
                <a:path w="4328" h="4328">
                  <a:moveTo>
                    <a:pt x="0" y="2164"/>
                  </a:moveTo>
                  <a:cubicBezTo>
                    <a:pt x="0" y="969"/>
                    <a:pt x="969" y="0"/>
                    <a:pt x="2164" y="0"/>
                  </a:cubicBezTo>
                  <a:lnTo>
                    <a:pt x="2164" y="0"/>
                  </a:lnTo>
                  <a:lnTo>
                    <a:pt x="2164" y="0"/>
                  </a:lnTo>
                  <a:lnTo>
                    <a:pt x="2164" y="0"/>
                  </a:lnTo>
                  <a:cubicBezTo>
                    <a:pt x="3359" y="0"/>
                    <a:pt x="4328" y="969"/>
                    <a:pt x="4328" y="2164"/>
                  </a:cubicBezTo>
                  <a:lnTo>
                    <a:pt x="4328" y="2164"/>
                  </a:lnTo>
                  <a:cubicBezTo>
                    <a:pt x="4328" y="2164"/>
                    <a:pt x="4328" y="2164"/>
                    <a:pt x="4328" y="2164"/>
                  </a:cubicBezTo>
                  <a:lnTo>
                    <a:pt x="4328" y="2164"/>
                  </a:lnTo>
                  <a:lnTo>
                    <a:pt x="4328" y="2164"/>
                  </a:lnTo>
                  <a:lnTo>
                    <a:pt x="4328" y="2164"/>
                  </a:lnTo>
                  <a:cubicBezTo>
                    <a:pt x="4328" y="3359"/>
                    <a:pt x="3359" y="4328"/>
                    <a:pt x="2164" y="4328"/>
                  </a:cubicBezTo>
                  <a:lnTo>
                    <a:pt x="2164" y="4328"/>
                  </a:lnTo>
                  <a:lnTo>
                    <a:pt x="2164" y="4328"/>
                  </a:lnTo>
                  <a:lnTo>
                    <a:pt x="2164" y="4328"/>
                  </a:lnTo>
                  <a:cubicBezTo>
                    <a:pt x="969" y="4328"/>
                    <a:pt x="0" y="3359"/>
                    <a:pt x="0" y="2164"/>
                  </a:cubicBezTo>
                  <a:lnTo>
                    <a:pt x="0" y="2164"/>
                  </a:lnTo>
                  <a:close/>
                </a:path>
              </a:pathLst>
            </a:custGeom>
            <a:solidFill>
              <a:srgbClr val="2947E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63" name="textbox 163"/>
          <p:cNvSpPr/>
          <p:nvPr/>
        </p:nvSpPr>
        <p:spPr>
          <a:xfrm>
            <a:off x="7930865" y="3135291"/>
            <a:ext cx="3109595" cy="1137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01"/>
              </a:lnSpc>
            </a:pPr>
            <a:endParaRPr lang="Arial" altLang="Arial" sz="100"/>
          </a:p>
          <a:p>
            <a:pPr marL="21101" algn="l" rtl="0" eaLnBrk="0">
              <a:lnSpc>
                <a:spcPct val="94000"/>
              </a:lnSpc>
            </a:pPr>
            <a:r>
              <a:rPr sz="1300" spc="5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随着互联网的发展，越来越多的消费</a:t>
            </a:r>
            <a:r>
              <a:rPr sz="1300" spc="1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r>
              <a:rPr sz="1300" spc="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</a:t>
            </a:r>
            <a:endParaRPr lang="Microsoft YaHei" altLang="Microsoft YaHei" sz="1300"/>
          </a:p>
          <a:p>
            <a:pPr marL="13043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择在线购买工具五金产品。同时，消费</a:t>
            </a:r>
            <a:r>
              <a:rPr sz="1300" spc="3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在购买前会进行充分的市场调研和产品</a:t>
            </a:r>
            <a:r>
              <a:rPr sz="1300" spc="3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</a:t>
            </a:r>
            <a:endParaRPr lang="Microsoft YaHei" altLang="Microsoft YaHei" sz="1300"/>
          </a:p>
          <a:p>
            <a:pPr algn="l" rtl="0" eaLnBrk="0">
              <a:lnSpc>
                <a:spcPct val="112000"/>
              </a:lnSpc>
            </a:pPr>
            <a:endParaRPr lang="Arial" altLang="Arial" sz="700"/>
          </a:p>
          <a:p>
            <a:pPr algn="l" rtl="0" eaLnBrk="0">
              <a:lnSpc>
                <a:spcPct val="6057"/>
              </a:lnSpc>
            </a:pPr>
            <a:endParaRPr lang="Arial" altLang="Arial" sz="100"/>
          </a:p>
          <a:p>
            <a:pPr marL="12871" algn="l" rtl="0" eaLnBrk="0">
              <a:lnSpc>
                <a:spcPct val="95000"/>
              </a:lnSpc>
            </a:pPr>
            <a:r>
              <a:rPr sz="1300" spc="-2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较，以选择性价比最高的产</a:t>
            </a:r>
            <a:r>
              <a:rPr sz="1300" spc="0">
                <a:solidFill>
                  <a:srgbClr val="01119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品。</a:t>
            </a:r>
            <a:endParaRPr lang="Microsoft YaHei" altLang="Microsoft YaHei" sz="1300"/>
          </a:p>
        </p:txBody>
      </p:sp>
      <p:sp>
        <p:nvSpPr>
          <p:cNvPr id="164" name="textbox 164"/>
          <p:cNvSpPr/>
          <p:nvPr/>
        </p:nvSpPr>
        <p:spPr>
          <a:xfrm>
            <a:off x="1198254" y="3135291"/>
            <a:ext cx="2938145" cy="829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232"/>
              </a:lnSpc>
            </a:pPr>
            <a:endParaRPr lang="Arial" altLang="Arial" sz="100"/>
          </a:p>
          <a:p>
            <a:pPr marL="13042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消费者越来越注重工具五金产品的品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和品牌，对产品的设计感和创新性也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3385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一定的要求</a:t>
            </a:r>
            <a:r>
              <a:rPr sz="13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65" name="textbox 165"/>
          <p:cNvSpPr/>
          <p:nvPr/>
        </p:nvSpPr>
        <p:spPr>
          <a:xfrm>
            <a:off x="442263" y="318468"/>
            <a:ext cx="4599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消费者偏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好及购买行为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6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6" name="textbox 186"/>
          <p:cNvSpPr/>
          <p:nvPr/>
        </p:nvSpPr>
        <p:spPr>
          <a:xfrm>
            <a:off x="5392252" y="3661530"/>
            <a:ext cx="1298575" cy="10153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25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sz="7600" spc="24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7600"/>
          </a:p>
        </p:txBody>
      </p:sp>
      <p:sp>
        <p:nvSpPr>
          <p:cNvPr id="187" name="textbox 187"/>
          <p:cNvSpPr/>
          <p:nvPr/>
        </p:nvSpPr>
        <p:spPr>
          <a:xfrm>
            <a:off x="1199778" y="2314091"/>
            <a:ext cx="1301114" cy="303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5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消费者偏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好</a:t>
            </a:r>
            <a:endParaRPr lang="Microsoft YaHei" altLang="Microsoft YaHei" sz="2000"/>
          </a:p>
        </p:txBody>
      </p:sp>
      <p:sp>
        <p:nvSpPr>
          <p:cNvPr id="188" name="textbox 188"/>
          <p:cNvSpPr/>
          <p:nvPr/>
        </p:nvSpPr>
        <p:spPr>
          <a:xfrm>
            <a:off x="10013958" y="2314347"/>
            <a:ext cx="1045844" cy="303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0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购买行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</a:t>
            </a:r>
            <a:endParaRPr lang="Microsoft YaHei" altLang="Microsoft YaHei" sz="2000"/>
          </a:p>
        </p:txBody>
      </p:sp>
      <p:pic>
        <p:nvPicPr>
          <p:cNvPr id="189" name="picture 1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17660" y="2817090"/>
            <a:ext cx="2894156" cy="76200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6414" y="2817090"/>
            <a:ext cx="2894155" cy="762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1" name="picture 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2" name="textbox 192"/>
          <p:cNvSpPr/>
          <p:nvPr/>
        </p:nvSpPr>
        <p:spPr>
          <a:xfrm>
            <a:off x="1068627" y="1584284"/>
            <a:ext cx="4876165" cy="29864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2332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6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6539"/>
              </a:lnSpc>
            </a:pPr>
            <a:endParaRPr lang="Arial" altLang="Arial" sz="100"/>
          </a:p>
          <a:p>
            <a:pPr marL="12700" algn="l" rtl="0" eaLnBrk="0">
              <a:lnSpc>
                <a:spcPct val="124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竞争格局与主要厂商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38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9F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5127" y="1258732"/>
            <a:ext cx="5140490" cy="5140490"/>
          </a:xfrm>
          <a:prstGeom prst="rect">
            <a:avLst/>
          </a:prstGeom>
        </p:spPr>
      </p:pic>
      <p:sp>
        <p:nvSpPr>
          <p:cNvPr id="195" name="textbox 195"/>
          <p:cNvSpPr/>
          <p:nvPr/>
        </p:nvSpPr>
        <p:spPr>
          <a:xfrm>
            <a:off x="6525018" y="1567495"/>
            <a:ext cx="4787265" cy="45269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885"/>
              </a:lnSpc>
            </a:pPr>
            <a:endParaRPr lang="Arial" altLang="Arial" sz="100"/>
          </a:p>
          <a:p>
            <a:pPr marL="23169" algn="l" rtl="0" eaLnBrk="0">
              <a:lnSpc>
                <a:spcPct val="91000"/>
              </a:lnSpc>
            </a:pPr>
            <a:r>
              <a:rPr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</a:t>
            </a: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</a:t>
            </a:r>
            <a:endParaRPr lang="Microsoft YaHei" altLang="Microsoft YaHei" sz="1600"/>
          </a:p>
          <a:p>
            <a:pPr marL="16128" indent="9525" algn="l" rtl="0" eaLnBrk="0">
              <a:lnSpc>
                <a:spcPct val="121000"/>
              </a:lnSpc>
              <a:spcBef>
                <a:spcPts val="1260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国际知名工具五金品牌如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史丹利、博世、牧田等，凭借其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品牌影响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力、技术优势和全球化布局，在全球市场中占据 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主导地位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23169" algn="l" rtl="0" eaLnBrk="0">
              <a:lnSpc>
                <a:spcPct val="91000"/>
              </a:lnSpc>
              <a:spcBef>
                <a:spcPts val="486"/>
              </a:spcBef>
            </a:pPr>
            <a:r>
              <a:rPr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</a:t>
            </a:r>
            <a:r>
              <a:rPr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</a:t>
            </a:r>
            <a:endParaRPr lang="Microsoft YaHei" altLang="Microsoft YaHei" sz="1600"/>
          </a:p>
          <a:p>
            <a:pPr marL="12700" indent="12953" algn="l" rtl="0" eaLnBrk="0">
              <a:lnSpc>
                <a:spcPct val="121000"/>
              </a:lnSpc>
              <a:spcBef>
                <a:spcPts val="97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国内工具五金企业数量众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多，但整体实力较弱。一些优秀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业通过技术创新、品牌建设和市场拓展，逐渐在国内市 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场中崭露头角，如长城精工、巨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星科技等。</a:t>
            </a:r>
            <a:endParaRPr lang="Microsoft YaHei" altLang="Microsoft YaHei" sz="15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marL="14806" algn="l" rtl="0" eaLnBrk="0">
              <a:lnSpc>
                <a:spcPct val="91000"/>
              </a:lnSpc>
              <a:spcBef>
                <a:spcPts val="483"/>
              </a:spcBef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争格局特点</a:t>
            </a:r>
            <a:endParaRPr lang="Microsoft YaHei" altLang="Microsoft YaHei" sz="16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22415" indent="-381" algn="l" rtl="0" eaLnBrk="0">
              <a:lnSpc>
                <a:spcPct val="121000"/>
              </a:lnSpc>
              <a:spcBef>
                <a:spcPts val="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当前，工具五金行业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呈现出国际品牌主导、国内品牌追赶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的竞争格局。国际品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牌在高端市场具有明显优势，而国内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品牌则在中低端市场逐步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力。</a:t>
            </a:r>
            <a:endParaRPr lang="Microsoft YaHei" altLang="Microsoft YaHei" sz="1500"/>
          </a:p>
        </p:txBody>
      </p:sp>
      <p:sp>
        <p:nvSpPr>
          <p:cNvPr id="196" name="textbox 196"/>
          <p:cNvSpPr/>
          <p:nvPr/>
        </p:nvSpPr>
        <p:spPr>
          <a:xfrm>
            <a:off x="442263" y="318468"/>
            <a:ext cx="4980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97559"/>
              </a:tabLst>
            </a:pPr>
            <a:r>
              <a:rPr sz="3000" spc="0"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国内外厂商竞争格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3045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局概述</a:t>
            </a:r>
            <a:endParaRPr lang="Microsoft YaHei" altLang="Microsoft YaHei" sz="3000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9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3045F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3045FD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3045FD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3045FD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3045FD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https://d.book118.com/067104115110006053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2024-09-27T11:02:03.268</cp:lastPrinted>
  <dcterms:created xsi:type="dcterms:W3CDTF">2024-09-27T03:02:03Z</dcterms:created>
  <dcterms:modified xsi:type="dcterms:W3CDTF">2024-09-27T03:02:04Z</dcterms:modified>
</cp:coreProperties>
</file>