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DMHBLV+MS-UIGothic"/>
      <p:regular r:id="rId15"/>
    </p:embeddedFont>
    <p:embeddedFont>
      <p:font typeface="ALMCRN+VVMTJF+MicrosoftYaHei-Bold"/>
      <p:regular r:id="rId16"/>
    </p:embeddedFont>
    <p:embeddedFont>
      <p:font typeface="MMBOGD+THJVUB+ArialMT"/>
      <p:regular r:id="rId17"/>
    </p:embeddedFont>
    <p:embeddedFont>
      <p:font typeface="TSRVKG+BVNQEI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D5D88-8A87-4814-8F1C-6A05D79AC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BD1C9-2B69-4D00-BE57-D1D47C02A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DE702-EE43-4A1C-AF3E-A5501C2B6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89B00A-5548-4E65-9A6C-EA40CBDF0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416EF5-047B-4BD7-BA26-1C2B2E0F0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387610-2EB0-4624-8AA9-909CE9B7F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38A46D-8874-4EA0-AD6B-A3F091339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5C07A9-9AD5-4B90-8E81-897B12A44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0A392-8C8A-4BFE-94F3-C1EFF3899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66C9E-8DC7-4143-A05A-D08600C8B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71165-07E6-4BB2-9230-2747FDA6B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20064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2" cy="26227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DMHBLV+MS-UIGothic"/>
                <a:cs typeface="DMHBLV+MS-UIGothic"/>
              </a:rPr>
              <a:t>消化系</a:t>
            </a:r>
            <a:r>
              <a:rPr sz="5150" spc="2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5150" spc="25">
                <a:solidFill>
                  <a:srgbClr val="00B6FF"/>
                </a:solidFill>
                <a:latin typeface="DMHBLV+MS-UIGothic"/>
                <a:cs typeface="DMHBLV+MS-UIGothic"/>
              </a:rPr>
              <a:t>基本病</a:t>
            </a:r>
            <a:r>
              <a:rPr sz="5150">
                <a:solidFill>
                  <a:srgbClr val="00B6FF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5366"/>
              </a:lnSpc>
              <a:spcBef>
                <a:spcPts val="2083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DMHBLV+MS-UIGothic"/>
                <a:cs typeface="DMHBLV+MS-UIGothic"/>
              </a:rPr>
              <a:t>的</a:t>
            </a:r>
            <a:r>
              <a:rPr sz="5150" spc="25">
                <a:solidFill>
                  <a:srgbClr val="00B6FF"/>
                </a:solidFill>
                <a:latin typeface="ALMCRN+VVMTJF+MicrosoftYaHei-Bold"/>
                <a:cs typeface="ALMCRN+VVMTJF+MicrosoftYaHei-Bold"/>
              </a:rPr>
              <a:t>X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5150" spc="25">
                <a:solidFill>
                  <a:srgbClr val="00B6FF"/>
                </a:solidFill>
                <a:latin typeface="DMHBLV+MS-UIGothic"/>
                <a:cs typeface="DMHBLV+MS-UIGothic"/>
              </a:rPr>
              <a:t>表</a:t>
            </a:r>
            <a:r>
              <a:rPr sz="5150" spc="23">
                <a:solidFill>
                  <a:srgbClr val="00B6FF"/>
                </a:solidFill>
                <a:latin typeface="SimSun"/>
                <a:cs typeface="SimSun"/>
              </a:rPr>
              <a:t>现课</a:t>
            </a:r>
            <a:r>
              <a:rPr sz="5150">
                <a:solidFill>
                  <a:srgbClr val="00B6FF"/>
                </a:solidFill>
                <a:latin typeface="DMHBLV+MS-UIGothic"/>
                <a:cs typeface="DMHBL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6087305" cy="1880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MBOGD+THJVUB+ArialMT"/>
                <a:cs typeface="MMBOGD+THJVU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LMCRN+VVMTJF+MicrosoftYaHei-Bold"/>
                <a:cs typeface="ALMCRN+VVMTJF+MicrosoftYaHei-Bold"/>
              </a:rPr>
              <a:t>X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线检查</a:t>
            </a:r>
            <a:r>
              <a:rPr sz="2400">
                <a:solidFill>
                  <a:srgbClr val="00B6FF"/>
                </a:solidFill>
                <a:latin typeface="DMHBLV+MS-UIGothic"/>
                <a:cs typeface="DMHBLV+MS-UIGothic"/>
              </a:rPr>
              <a:t>在消化系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DMHBLV+MS-UIGothic"/>
                <a:cs typeface="DMHBLV+MS-UIGothic"/>
              </a:rPr>
              <a:t>病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变诊</a:t>
            </a:r>
            <a:r>
              <a:rPr sz="2400">
                <a:solidFill>
                  <a:srgbClr val="00B6FF"/>
                </a:solidFill>
                <a:latin typeface="DMHBLV+MS-UIGothic"/>
                <a:cs typeface="DMHBLV+MS-UIGothic"/>
              </a:rPr>
              <a:t>断中的意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MBOGD+THJVUB+ArialMT"/>
                <a:cs typeface="MMBOGD+THJVU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MHBLV+MS-UIGothic"/>
                <a:cs typeface="DMHBLV+MS-UIGothic"/>
              </a:rPr>
              <a:t>消化系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DMHBLV+MS-UIGothic"/>
                <a:cs typeface="DMHBLV+MS-UIGothic"/>
              </a:rPr>
              <a:t>常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见</a:t>
            </a:r>
            <a:r>
              <a:rPr sz="2400">
                <a:solidFill>
                  <a:srgbClr val="00B6FF"/>
                </a:solidFill>
                <a:latin typeface="DMHBLV+MS-UIGothic"/>
                <a:cs typeface="DMHBLV+MS-UIGothic"/>
              </a:rPr>
              <a:t>基本病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变</a:t>
            </a:r>
            <a:r>
              <a:rPr sz="2400">
                <a:solidFill>
                  <a:srgbClr val="00B6FF"/>
                </a:solidFill>
                <a:latin typeface="DMHBLV+MS-UIGothic"/>
                <a:cs typeface="DMHBLV+MS-UIGothic"/>
              </a:rPr>
              <a:t>的</a:t>
            </a:r>
            <a:r>
              <a:rPr sz="2400">
                <a:solidFill>
                  <a:srgbClr val="00B6FF"/>
                </a:solidFill>
                <a:latin typeface="ALMCRN+VVMTJF+MicrosoftYaHei-Bold"/>
                <a:cs typeface="ALMCRN+VVMTJF+MicrosoftYaHei-Bold"/>
              </a:rPr>
              <a:t>X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00B6FF"/>
                </a:solidFill>
                <a:latin typeface="DMHBLV+MS-UIGothic"/>
                <a:cs typeface="DMHBLV+MS-UIGothic"/>
              </a:rPr>
              <a:t>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MBOGD+THJVUB+ArialMT"/>
                <a:cs typeface="MMBOGD+THJVU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MHBLV+MS-UIGothic"/>
                <a:cs typeface="DMHBLV+MS-UIGothic"/>
              </a:rPr>
              <a:t>消化系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DMHBLV+MS-UIGothic"/>
                <a:cs typeface="DMHBLV+MS-UIGothic"/>
              </a:rPr>
              <a:t>常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见</a:t>
            </a:r>
            <a:r>
              <a:rPr sz="2400">
                <a:solidFill>
                  <a:srgbClr val="00B6FF"/>
                </a:solidFill>
                <a:latin typeface="DMHBLV+MS-UIGothic"/>
                <a:cs typeface="DMHBLV+MS-UIGothic"/>
              </a:rPr>
              <a:t>疾病的</a:t>
            </a:r>
            <a:r>
              <a:rPr sz="2400">
                <a:solidFill>
                  <a:srgbClr val="00B6FF"/>
                </a:solidFill>
                <a:latin typeface="ALMCRN+VVMTJF+MicrosoftYaHei-Bold"/>
                <a:cs typeface="ALMCRN+VVMTJF+MicrosoftYaHei-Bold"/>
              </a:rPr>
              <a:t>X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线诊</a:t>
            </a:r>
            <a:r>
              <a:rPr sz="2400">
                <a:solidFill>
                  <a:srgbClr val="00B6FF"/>
                </a:solidFill>
                <a:latin typeface="DMHBLV+MS-UIGothic"/>
                <a:cs typeface="DMHBLV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3234880"/>
            <a:ext cx="5035745" cy="7832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MBOGD+THJVUB+ArialMT"/>
                <a:cs typeface="MMBOGD+THJVU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MHBLV+MS-UIGothic"/>
                <a:cs typeface="DMHBLV+MS-UIGothic"/>
              </a:rPr>
              <a:t>消化系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DMHBLV+MS-UIGothic"/>
                <a:cs typeface="DMHBLV+MS-UIGothic"/>
              </a:rPr>
              <a:t>病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变</a:t>
            </a:r>
            <a:r>
              <a:rPr sz="2400">
                <a:solidFill>
                  <a:srgbClr val="00B6FF"/>
                </a:solidFill>
                <a:latin typeface="ALMCRN+VVMTJF+MicrosoftYaHei-Bold"/>
                <a:cs typeface="ALMCRN+VVMTJF+MicrosoftYaHei-Bold"/>
              </a:rPr>
              <a:t>X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00B6FF"/>
                </a:solidFill>
                <a:latin typeface="DMHBLV+MS-UIGothic"/>
                <a:cs typeface="DMHBLV+MS-UIGothic"/>
              </a:rPr>
              <a:t>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现鉴别诊</a:t>
            </a:r>
            <a:r>
              <a:rPr sz="2400">
                <a:solidFill>
                  <a:srgbClr val="00B6FF"/>
                </a:solidFill>
                <a:latin typeface="DMHBLV+MS-UIGothic"/>
                <a:cs typeface="DMHBLV+MS-UIGothic"/>
              </a:rPr>
              <a:t>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ALMCRN+VVMTJF+MicrosoftYaHei-Bold"/>
                <a:cs typeface="ALMCRN+VVMTJF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9620" y="3559476"/>
            <a:ext cx="9326606" cy="12371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ALMCRN+VVMTJF+MicrosoftYaHei-Bold"/>
                <a:cs typeface="ALMCRN+VVMTJF+MicrosoftYaHei-Bold"/>
              </a:rPr>
              <a:t>X</a:t>
            </a: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线检查</a:t>
            </a:r>
            <a:r>
              <a:rPr sz="3800" spc="25">
                <a:solidFill>
                  <a:srgbClr val="00B6FF"/>
                </a:solidFill>
                <a:latin typeface="DMHBLV+MS-UIGothic"/>
                <a:cs typeface="DMHBLV+MS-UIGothic"/>
              </a:rPr>
              <a:t>在消化系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800" spc="27">
                <a:solidFill>
                  <a:srgbClr val="00B6FF"/>
                </a:solidFill>
                <a:latin typeface="DMHBLV+MS-UIGothic"/>
                <a:cs typeface="DMHBLV+MS-UIGothic"/>
              </a:rPr>
              <a:t>病</a:t>
            </a: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变诊</a:t>
            </a:r>
            <a:r>
              <a:rPr sz="3800" spc="25">
                <a:solidFill>
                  <a:srgbClr val="00B6FF"/>
                </a:solidFill>
                <a:latin typeface="DMHBLV+MS-UIGothic"/>
                <a:cs typeface="DMHBLV+MS-UIGothic"/>
              </a:rPr>
              <a:t>断中的意</a:t>
            </a:r>
            <a:r>
              <a:rPr sz="38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267274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LMCRN+VVMTJF+MicrosoftYaHei-Bold"/>
                <a:cs typeface="ALMCRN+VVMTJF+MicrosoftYaHei-Bold"/>
              </a:rPr>
              <a:t>X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线检查</a:t>
            </a:r>
            <a:r>
              <a:rPr sz="3000">
                <a:solidFill>
                  <a:srgbClr val="00B6FF"/>
                </a:solidFill>
                <a:latin typeface="DMHBLV+MS-UIGothic"/>
                <a:cs typeface="DMHBLV+MS-UIGothic"/>
              </a:rPr>
              <a:t>的目的和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DMHBLV+MS-UIGothic"/>
                <a:cs typeface="DMHBLV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优势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317190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LMCRN+VVMTJF+MicrosoftYaHei-Bold"/>
                <a:cs typeface="ALMCRN+VVMTJF+MicrosoftYaHei-Bold"/>
              </a:rPr>
              <a:t>X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线检查</a:t>
            </a:r>
            <a:r>
              <a:rPr sz="3000">
                <a:solidFill>
                  <a:srgbClr val="00B6FF"/>
                </a:solidFill>
                <a:latin typeface="DMHBLV+MS-UIGothic"/>
                <a:cs typeface="DMHBLV+MS-UIGothic"/>
              </a:rPr>
              <a:t>在消化系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DMHBLV+MS-UIGothic"/>
                <a:cs typeface="DMHBLV+MS-UIGothic"/>
              </a:rPr>
              <a:t>病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变诊</a:t>
            </a:r>
            <a:r>
              <a:rPr sz="3000">
                <a:solidFill>
                  <a:srgbClr val="00B6FF"/>
                </a:solidFill>
                <a:latin typeface="DMHBLV+MS-UIGothic"/>
                <a:cs typeface="DMHBLV+MS-UIGothic"/>
              </a:rPr>
              <a:t>断中的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DMHBLV+MS-UIGothic"/>
                <a:cs typeface="DMHBLV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DMHBLV+MS-UIGothic"/>
                <a:cs typeface="DMHBLV+MS-UIGothic"/>
              </a:rPr>
              <a:t>胃部病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DMHBLV+MS-UIGothic"/>
                <a:cs typeface="DMHBLV+MS-UIGothic"/>
              </a:rPr>
              <a:t>食管病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肠</a:t>
            </a:r>
            <a:r>
              <a:rPr sz="2300" spc="25">
                <a:solidFill>
                  <a:srgbClr val="00B6FF"/>
                </a:solidFill>
                <a:latin typeface="DMHBLV+MS-UIGothic"/>
                <a:cs typeface="DMHBLV+MS-UIGothic"/>
              </a:rPr>
              <a:t>道病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564590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MHBLV+MS-UIGothic"/>
                <a:cs typeface="DMHBLV+MS-UIGothic"/>
              </a:rPr>
              <a:t>消化系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ALMCRN+VVMTJF+MicrosoftYaHei-Bold"/>
                <a:cs typeface="ALMCRN+VVMTJF+MicrosoftYaHei-Bold"/>
              </a:rPr>
              <a:t>X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线检查</a:t>
            </a:r>
            <a:r>
              <a:rPr sz="3000">
                <a:solidFill>
                  <a:srgbClr val="00B6FF"/>
                </a:solidFill>
                <a:latin typeface="DMHBLV+MS-UIGothic"/>
                <a:cs typeface="DMHBLV+MS-UIGothic"/>
              </a:rPr>
              <a:t>的注意事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8625" y="185146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检查</a:t>
            </a:r>
            <a:r>
              <a:rPr sz="2300" spc="23">
                <a:solidFill>
                  <a:srgbClr val="00B6FF"/>
                </a:solidFill>
                <a:latin typeface="DMHBLV+MS-UIGothic"/>
                <a:cs typeface="DMHBLV+MS-UIGothic"/>
              </a:rPr>
              <a:t>前准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39025" y="185146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辐</a:t>
            </a:r>
            <a:r>
              <a:rPr sz="2300" spc="25">
                <a:solidFill>
                  <a:srgbClr val="00B6FF"/>
                </a:solidFill>
                <a:latin typeface="DMHBLV+MS-UIGothic"/>
                <a:cs typeface="DMHBLV+MS-UIGothic"/>
              </a:rPr>
              <a:t>射防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98625" y="38999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DMHBLV+MS-UIGothic"/>
                <a:cs typeface="DMHBLV+MS-UIGothic"/>
              </a:rPr>
              <a:t>注意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观</a:t>
            </a:r>
            <a:r>
              <a:rPr sz="2300">
                <a:solidFill>
                  <a:srgbClr val="00B6FF"/>
                </a:solidFill>
                <a:latin typeface="DMHBLV+MS-UIGothic"/>
                <a:cs typeface="DMHBLV+MS-UIGothic"/>
              </a:rPr>
              <a:t>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361555" y="389997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2300" spc="25">
                <a:solidFill>
                  <a:srgbClr val="00B6FF"/>
                </a:solidFill>
                <a:latin typeface="DMHBLV+MS-UIGothic"/>
                <a:cs typeface="DMHBLV+MS-UIGothic"/>
              </a:rPr>
              <a:t>合其他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检查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ALMCRN+VVMTJF+MicrosoftYaHei-Bold"/>
                <a:cs typeface="ALMCRN+VVMTJF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25395" y="3559476"/>
            <a:ext cx="8209412" cy="12371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DMHBLV+MS-UIGothic"/>
                <a:cs typeface="DMHBLV+MS-UIGothic"/>
              </a:rPr>
              <a:t>消化系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800" spc="27">
                <a:solidFill>
                  <a:srgbClr val="00B6FF"/>
                </a:solidFill>
                <a:latin typeface="DMHBLV+MS-UIGothic"/>
                <a:cs typeface="DMHBLV+MS-UIGothic"/>
              </a:rPr>
              <a:t>常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见</a:t>
            </a:r>
            <a:r>
              <a:rPr sz="3800" spc="25">
                <a:solidFill>
                  <a:srgbClr val="00B6FF"/>
                </a:solidFill>
                <a:latin typeface="DMHBLV+MS-UIGothic"/>
                <a:cs typeface="DMHBLV+MS-UIGothic"/>
              </a:rPr>
              <a:t>基本病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变</a:t>
            </a:r>
            <a:r>
              <a:rPr sz="3800" spc="23">
                <a:solidFill>
                  <a:srgbClr val="00B6FF"/>
                </a:solidFill>
                <a:latin typeface="DMHBLV+MS-UIGothic"/>
                <a:cs typeface="DMHBLV+MS-UIGothic"/>
              </a:rPr>
              <a:t>的</a:t>
            </a:r>
            <a:r>
              <a:rPr sz="3800" spc="25">
                <a:solidFill>
                  <a:srgbClr val="00B6FF"/>
                </a:solidFill>
                <a:latin typeface="ALMCRN+VVMTJF+MicrosoftYaHei-Bold"/>
                <a:cs typeface="ALMCRN+VVMTJF+MicrosoftYaHei-Bold"/>
              </a:rPr>
              <a:t>X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3800" spc="23">
                <a:solidFill>
                  <a:srgbClr val="00B6FF"/>
                </a:solidFill>
                <a:latin typeface="DMHBLV+MS-UIGothic"/>
                <a:cs typeface="DMHBLV+MS-UIGothic"/>
              </a:rPr>
              <a:t>表</a:t>
            </a:r>
            <a:r>
              <a:rPr sz="3800">
                <a:solidFill>
                  <a:srgbClr val="00B6FF"/>
                </a:solidFill>
                <a:latin typeface="SimSun"/>
                <a:cs typeface="SimSun"/>
              </a:rPr>
              <a:t>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267274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溃疡</a:t>
            </a:r>
            <a:r>
              <a:rPr sz="3000">
                <a:solidFill>
                  <a:srgbClr val="00B6FF"/>
                </a:solidFill>
                <a:latin typeface="DMHBLV+MS-UIGothic"/>
                <a:cs typeface="DMHBLV+MS-UIGothic"/>
              </a:rPr>
              <a:t>性病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00B6FF"/>
                </a:solidFill>
                <a:latin typeface="DMHBLV+MS-UIGothic"/>
                <a:cs typeface="DMHBLV+MS-UIGothic"/>
              </a:rPr>
              <a:t>的</a:t>
            </a:r>
            <a:r>
              <a:rPr sz="3000">
                <a:solidFill>
                  <a:srgbClr val="00B6FF"/>
                </a:solidFill>
                <a:latin typeface="ALMCRN+VVMTJF+MicrosoftYaHei-Bold"/>
                <a:cs typeface="ALMCRN+VVMTJF+MicrosoftYaHei-Bold"/>
              </a:rPr>
              <a:t>X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00B6FF"/>
                </a:solidFill>
                <a:latin typeface="DMHBLV+MS-UIGothic"/>
                <a:cs typeface="DMHBLV+MS-UIGothic"/>
              </a:rPr>
              <a:t>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LMCRN+VVMTJF+MicrosoftYaHei-Bold"/>
                <a:cs typeface="ALMCRN+VVMTJ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LMCRN+VVMTJF+MicrosoftYaHei-Bold"/>
                <a:cs typeface="ALMCRN+VVMTJ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LMCRN+VVMTJF+MicrosoftYaHei-Bold"/>
                <a:cs typeface="ALMCRN+VVMTJF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龛</a:t>
            </a:r>
            <a:r>
              <a:rPr sz="2000">
                <a:solidFill>
                  <a:srgbClr val="00B6FF"/>
                </a:solidFill>
                <a:latin typeface="DMHBLV+MS-UIGothic"/>
                <a:cs typeface="DMHBLV+MS-UIGothic"/>
              </a:rPr>
              <a:t>影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DMHBLV+MS-UIGothic"/>
                <a:cs typeface="DMHBLV+MS-UIGothic"/>
              </a:rPr>
              <a:t>黏膜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皱</a:t>
            </a:r>
            <a:r>
              <a:rPr sz="2000" spc="25">
                <a:solidFill>
                  <a:srgbClr val="00B6FF"/>
                </a:solidFill>
                <a:latin typeface="DMHBLV+MS-UIGothic"/>
                <a:cs typeface="DMHBLV+MS-UIGothic"/>
              </a:rPr>
              <a:t>襞集中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DMHBLV+MS-UIGothic"/>
                <a:cs typeface="DMHBLV+MS-UIGothic"/>
              </a:rPr>
              <a:t>局部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2000">
                <a:solidFill>
                  <a:srgbClr val="00B6FF"/>
                </a:solidFill>
                <a:latin typeface="DMHBLV+MS-UIGothic"/>
                <a:cs typeface="DMHBLV+MS-UIGothic"/>
              </a:rPr>
              <a:t>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267274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肿</a:t>
            </a:r>
            <a:r>
              <a:rPr sz="3000">
                <a:solidFill>
                  <a:srgbClr val="00B6FF"/>
                </a:solidFill>
                <a:latin typeface="DMHBLV+MS-UIGothic"/>
                <a:cs typeface="DMHBLV+MS-UIGothic"/>
              </a:rPr>
              <a:t>瘤性病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00B6FF"/>
                </a:solidFill>
                <a:latin typeface="DMHBLV+MS-UIGothic"/>
                <a:cs typeface="DMHBLV+MS-UIGothic"/>
              </a:rPr>
              <a:t>的</a:t>
            </a:r>
            <a:r>
              <a:rPr sz="3000">
                <a:solidFill>
                  <a:srgbClr val="00B6FF"/>
                </a:solidFill>
                <a:latin typeface="ALMCRN+VVMTJF+MicrosoftYaHei-Bold"/>
                <a:cs typeface="ALMCRN+VVMTJF+MicrosoftYaHei-Bold"/>
              </a:rPr>
              <a:t>X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00B6FF"/>
                </a:solidFill>
                <a:latin typeface="DMHBLV+MS-UIGothic"/>
                <a:cs typeface="DMHBLV+MS-UIGothic"/>
              </a:rPr>
              <a:t>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DMHBLV+MS-UIGothic"/>
                <a:cs typeface="DMHBLV+MS-UIGothic"/>
              </a:rPr>
              <a:t>充盈缺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DMHBLV+MS-UIGothic"/>
                <a:cs typeface="DMHBLV+MS-UIGothic"/>
              </a:rPr>
              <a:t>黏膜破坏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DMHBLV+MS-UIGothic"/>
                <a:cs typeface="DMHBLV+MS-UIGothic"/>
              </a:rPr>
              <a:t>狭窄与梗阻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886274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MHBLV+MS-UIGothic"/>
                <a:cs typeface="DMHBLV+MS-UIGothic"/>
              </a:rPr>
              <a:t>炎性病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00B6FF"/>
                </a:solidFill>
                <a:latin typeface="DMHBLV+MS-UIGothic"/>
                <a:cs typeface="DMHBLV+MS-UIGothic"/>
              </a:rPr>
              <a:t>的</a:t>
            </a:r>
            <a:r>
              <a:rPr sz="3000">
                <a:solidFill>
                  <a:srgbClr val="00B6FF"/>
                </a:solidFill>
                <a:latin typeface="ALMCRN+VVMTJF+MicrosoftYaHei-Bold"/>
                <a:cs typeface="ALMCRN+VVMTJF+MicrosoftYaHei-Bold"/>
              </a:rPr>
              <a:t>X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00B6FF"/>
                </a:solidFill>
                <a:latin typeface="DMHBLV+MS-UIGothic"/>
                <a:cs typeface="DMHBLV+MS-UIGothic"/>
              </a:rPr>
              <a:t>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DMHBLV+MS-UIGothic"/>
                <a:cs typeface="DMHBLV+MS-UIGothic"/>
              </a:rPr>
              <a:t>黏膜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皱</a:t>
            </a:r>
            <a:r>
              <a:rPr sz="2000" spc="25">
                <a:solidFill>
                  <a:srgbClr val="00B6FF"/>
                </a:solidFill>
                <a:latin typeface="DMHBLV+MS-UIGothic"/>
                <a:cs typeface="DMHBLV+MS-UIGothic"/>
              </a:rPr>
              <a:t>襞增粗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肠</a:t>
            </a:r>
            <a:r>
              <a:rPr sz="2000" spc="25">
                <a:solidFill>
                  <a:srgbClr val="00B6FF"/>
                </a:solidFill>
                <a:latin typeface="DMHBLV+MS-UIGothic"/>
                <a:cs typeface="DMHBLV+MS-UIGothic"/>
              </a:rPr>
              <a:t>壁增厚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DMHBLV+MS-UIGothic"/>
                <a:cs typeface="DMHBLV+MS-UIGothic"/>
              </a:rPr>
              <a:t>炎性息肉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25830" y="4031988"/>
            <a:ext cx="3061166" cy="7626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1594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MHBLV+MS-UIGothic"/>
                <a:cs typeface="DMHBLV+MS-UIGothic"/>
              </a:rPr>
              <a:t>炎性病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变导</a:t>
            </a:r>
            <a:r>
              <a:rPr sz="1500">
                <a:solidFill>
                  <a:srgbClr val="FFFFFF"/>
                </a:solidFill>
                <a:latin typeface="DMHBLV+MS-UIGothic"/>
                <a:cs typeface="DMHBLV+MS-UIGothic"/>
              </a:rPr>
              <a:t>致黏膜充血、水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FFF"/>
                </a:solidFill>
                <a:latin typeface="DMHBLV+MS-UIGothic"/>
                <a:cs typeface="DMHBLV+MS-UIGothic"/>
              </a:rPr>
              <a:t>，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SRVKG+BVNQEI+MicrosoftYaHei"/>
                <a:cs typeface="TSRVKG+BVNQEI+MicrosoftYaHei"/>
              </a:rPr>
              <a:t>X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DMHBLV+MS-UIGothic"/>
                <a:cs typeface="DMHBLV+MS-UIGothic"/>
              </a:rPr>
              <a:t>下可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DMHBLV+MS-UIGothic"/>
                <a:cs typeface="DMHBLV+MS-UIGothic"/>
              </a:rPr>
              <a:t>黏膜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皱</a:t>
            </a:r>
            <a:r>
              <a:rPr sz="1500">
                <a:solidFill>
                  <a:srgbClr val="FFFFFF"/>
                </a:solidFill>
                <a:latin typeface="DMHBLV+MS-UIGothic"/>
                <a:cs typeface="DMHBLV+MS-UIGothic"/>
              </a:rPr>
              <a:t>襞增粗、紊乱。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654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FFF"/>
                </a:solidFill>
                <a:latin typeface="DMHBLV+MS-UIGothic"/>
                <a:cs typeface="DMHBLV+MS-UIGothic"/>
              </a:rPr>
              <a:t>炎等病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DMHBLV+MS-UIGothic"/>
                <a:cs typeface="DMHBLV+MS-UIGothic"/>
              </a:rPr>
              <a:t>可引起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FFF"/>
                </a:solidFill>
                <a:latin typeface="DMHBLV+MS-UIGothic"/>
                <a:cs typeface="DMHBLV+MS-UIGothic"/>
              </a:rPr>
              <a:t>壁增厚，</a:t>
            </a:r>
            <a:r>
              <a:rPr sz="1500">
                <a:solidFill>
                  <a:srgbClr val="FFFFFF"/>
                </a:solidFill>
                <a:latin typeface="TSRVKG+BVNQEI+MicrosoftYaHei"/>
                <a:cs typeface="TSRVKG+BVNQEI+MicrosoftYaHei"/>
              </a:rPr>
              <a:t>X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DMHBLV+MS-UIGothic"/>
                <a:cs typeface="DMHBLV+MS-UIGothic"/>
              </a:rPr>
              <a:t>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现为肠</a:t>
            </a:r>
            <a:r>
              <a:rPr sz="1500">
                <a:solidFill>
                  <a:srgbClr val="FFFFFF"/>
                </a:solidFill>
                <a:latin typeface="DMHBLV+MS-UIGothic"/>
                <a:cs typeface="DMHBLV+MS-UIGothic"/>
              </a:rPr>
              <a:t>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边缘</a:t>
            </a:r>
            <a:r>
              <a:rPr sz="1500">
                <a:solidFill>
                  <a:srgbClr val="FFFFFF"/>
                </a:solidFill>
                <a:latin typeface="DMHBLV+MS-UIGothic"/>
                <a:cs typeface="DMHBLV+MS-UIGothic"/>
              </a:rPr>
              <a:t>模糊、厚度增</a:t>
            </a:r>
          </a:p>
          <a:p>
            <a:pPr marL="1143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MHBLV+MS-UIGothic"/>
                <a:cs typeface="DMHBLV+MS-UIGothic"/>
              </a:rPr>
              <a:t>加。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2798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654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MHBLV+MS-UIGothic"/>
                <a:cs typeface="DMHBLV+MS-UIGothic"/>
              </a:rPr>
              <a:t>部分炎性病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DMHBLV+MS-UIGothic"/>
                <a:cs typeface="DMHBLV+MS-UIGothic"/>
              </a:rPr>
              <a:t>可在</a:t>
            </a:r>
            <a:r>
              <a:rPr sz="1500">
                <a:solidFill>
                  <a:srgbClr val="FFFFFF"/>
                </a:solidFill>
                <a:latin typeface="TSRVKG+BVNQEI+MicrosoftYaHei"/>
                <a:cs typeface="TSRVKG+BVNQEI+MicrosoftYaHei"/>
              </a:rPr>
              <a:t>X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DMHBLV+MS-UIGothic"/>
                <a:cs typeface="DMHBLV+MS-UIGothic"/>
              </a:rPr>
              <a:t>下表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现为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MHBLV+MS-UIGothic"/>
                <a:cs typeface="DMHBLV+MS-UIGothic"/>
              </a:rPr>
              <a:t>炎性息肉，即局部突起的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软组织</a:t>
            </a:r>
          </a:p>
          <a:p>
            <a:pPr marL="6667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MHBLV+MS-UIGothic"/>
                <a:cs typeface="DMHBLV+MS-UIGothic"/>
              </a:rPr>
              <a:t>影，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边缘</a:t>
            </a:r>
            <a:r>
              <a:rPr sz="1500">
                <a:solidFill>
                  <a:srgbClr val="FFFFFF"/>
                </a:solidFill>
                <a:latin typeface="DMHBLV+MS-UIGothic"/>
                <a:cs typeface="DMHBLV+MS-UIGothic"/>
              </a:rPr>
              <a:t>光滑。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https://d.book118.com/067120064110006046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DMHBLV+MS-UIGothic</vt:lpstr>
      <vt:lpstr>SimSun</vt:lpstr>
      <vt:lpstr>ALMCRN+VVMTJF+MicrosoftYaHei-Bold</vt:lpstr>
      <vt:lpstr>MMBOGD+THJVUB+ArialMT</vt:lpstr>
      <vt:lpstr>Times New Roman</vt:lpstr>
      <vt:lpstr>TSRVKG+BVNQEI+MicrosoftYaHei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2024-09-21T16:36:50.160</cp:lastPrinted>
  <dcterms:created xsi:type="dcterms:W3CDTF">2024-09-21T08:36:50Z</dcterms:created>
  <dcterms:modified xsi:type="dcterms:W3CDTF">2024-09-21T08:36:51Z</dcterms:modified>
</cp:coreProperties>
</file>