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8D4FB-2325-47ED-B70F-BCC54450C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357F2-AC00-403C-A2AC-F104356CD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98384-5194-4043-AFBE-E512466A6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7BBF0-71B6-422D-B635-816987AE1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DC09CE-FC7F-4F8C-B6A8-B3542A321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E9F4AB-B8EF-454A-861F-763356BCE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8290FD-9DA4-49FC-8D68-2E0A8EBF1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35FCA-ADD8-470B-A110-52B2A49C7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2951FF-C4EF-46D8-9140-E7E3042C2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22142-8E55-4A7D-A432-51B405F58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1EB22-D80B-4127-A229-CEE782D8D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22050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规划局的工作计划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城市规划与建设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土地利用与管理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产业政策与区域发展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住房保障与房地产市场调控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科技创新与智慧城市建设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团队协作与能力提升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29621" y="4720495"/>
            <a:ext cx="1141000" cy="1139476"/>
            <a:chOff x="3829621" y="4720495"/>
            <a:chExt cx="1141000" cy="1139476"/>
          </a:xfrm>
        </p:grpSpPr>
        <p:sp>
          <p:nvSpPr>
            <p:cNvPr id="3" name="AutoShape 3"/>
            <p:cNvSpPr/>
            <p:nvPr/>
          </p:nvSpPr>
          <p:spPr>
            <a:xfrm>
              <a:off x="3829621" y="4720495"/>
              <a:ext cx="1141000" cy="113947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4180141" y="5066633"/>
            <a:ext cx="440055" cy="394907"/>
            <a:chOff x="4180141" y="5066633"/>
            <a:chExt cx="440055" cy="394907"/>
          </a:xfrm>
        </p:grpSpPr>
        <p:sp>
          <p:nvSpPr>
            <p:cNvPr id="5" name="Freeform 5"/>
            <p:cNvSpPr/>
            <p:nvPr/>
          </p:nvSpPr>
          <p:spPr>
            <a:xfrm>
              <a:off x="4459319" y="5066633"/>
              <a:ext cx="160877" cy="394906"/>
            </a:xfrm>
            <a:custGeom>
              <a:rect l="l" t="t" r="r" b="b"/>
              <a:pathLst>
                <a:path w="83" h="204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7" y="57"/>
                  </a:lnTo>
                  <a:lnTo>
                    <a:pt x="67" y="204"/>
                  </a:lnTo>
                  <a:lnTo>
                    <a:pt x="17" y="204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4317778" y="5171123"/>
              <a:ext cx="160877" cy="290417"/>
            </a:xfrm>
            <a:custGeom>
              <a:rect l="l" t="t" r="r" b="b"/>
              <a:pathLst>
                <a:path w="83" h="150">
                  <a:moveTo>
                    <a:pt x="66" y="150"/>
                  </a:moveTo>
                  <a:lnTo>
                    <a:pt x="19" y="150"/>
                  </a:lnTo>
                  <a:lnTo>
                    <a:pt x="19" y="60"/>
                  </a:lnTo>
                  <a:lnTo>
                    <a:pt x="0" y="60"/>
                  </a:lnTo>
                  <a:lnTo>
                    <a:pt x="43" y="0"/>
                  </a:lnTo>
                  <a:lnTo>
                    <a:pt x="83" y="60"/>
                  </a:lnTo>
                  <a:lnTo>
                    <a:pt x="66" y="60"/>
                  </a:lnTo>
                  <a:lnTo>
                    <a:pt x="66" y="1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180141" y="5281517"/>
              <a:ext cx="160877" cy="180022"/>
            </a:xfrm>
            <a:custGeom>
              <a:rect l="l" t="t" r="r" b="b"/>
              <a:pathLst>
                <a:path w="83" h="93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6" y="57"/>
                  </a:lnTo>
                  <a:lnTo>
                    <a:pt x="66" y="93"/>
                  </a:lnTo>
                  <a:lnTo>
                    <a:pt x="17" y="93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Freeform 8"/>
          <p:cNvSpPr/>
          <p:nvPr/>
        </p:nvSpPr>
        <p:spPr>
          <a:xfrm>
            <a:off x="5383103" y="3919717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488495" y="2447544"/>
            <a:ext cx="1139476" cy="1139476"/>
            <a:chOff x="5488495" y="2447544"/>
            <a:chExt cx="1139476" cy="1139476"/>
          </a:xfrm>
        </p:grpSpPr>
        <p:sp>
          <p:nvSpPr>
            <p:cNvPr id="10" name="AutoShape 10"/>
            <p:cNvSpPr/>
            <p:nvPr/>
          </p:nvSpPr>
          <p:spPr>
            <a:xfrm>
              <a:off x="5488495" y="2447544"/>
              <a:ext cx="1139476" cy="113947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5756434" y="2808827"/>
              <a:ext cx="626173" cy="417004"/>
            </a:xfrm>
            <a:custGeom>
              <a:rect l="l" t="t" r="r" b="b"/>
              <a:pathLst>
                <a:path w="21547" h="21600">
                  <a:moveTo>
                    <a:pt x="18847" y="15749"/>
                  </a:moveTo>
                  <a:lnTo>
                    <a:pt x="2701" y="15749"/>
                  </a:lnTo>
                  <a:lnTo>
                    <a:pt x="2701" y="1346"/>
                  </a:lnTo>
                  <a:lnTo>
                    <a:pt x="18847" y="1346"/>
                  </a:lnTo>
                  <a:cubicBezTo>
                    <a:pt x="18847" y="1346"/>
                    <a:pt x="18847" y="15749"/>
                    <a:pt x="18847" y="15749"/>
                  </a:cubicBezTo>
                  <a:close/>
                  <a:moveTo>
                    <a:pt x="0" y="20510"/>
                  </a:moveTo>
                  <a:cubicBezTo>
                    <a:pt x="0" y="20510"/>
                    <a:pt x="-26" y="21600"/>
                    <a:pt x="1603" y="21600"/>
                  </a:cubicBezTo>
                  <a:cubicBezTo>
                    <a:pt x="2568" y="21600"/>
                    <a:pt x="6216" y="21600"/>
                    <a:pt x="9032" y="21600"/>
                  </a:cubicBezTo>
                  <a:cubicBezTo>
                    <a:pt x="9032" y="21600"/>
                    <a:pt x="10576" y="21600"/>
                    <a:pt x="12515" y="21600"/>
                  </a:cubicBezTo>
                  <a:cubicBezTo>
                    <a:pt x="15331" y="21600"/>
                    <a:pt x="18979" y="21600"/>
                    <a:pt x="19943" y="21600"/>
                  </a:cubicBezTo>
                  <a:cubicBezTo>
                    <a:pt x="21574" y="21600"/>
                    <a:pt x="21547" y="20510"/>
                    <a:pt x="21547" y="20510"/>
                  </a:cubicBezTo>
                  <a:lnTo>
                    <a:pt x="19418" y="16436"/>
                  </a:lnTo>
                  <a:cubicBezTo>
                    <a:pt x="19512" y="16224"/>
                    <a:pt x="19569" y="15977"/>
                    <a:pt x="19569" y="15711"/>
                  </a:cubicBezTo>
                  <a:lnTo>
                    <a:pt x="19569" y="1384"/>
                  </a:lnTo>
                  <a:cubicBezTo>
                    <a:pt x="19569" y="621"/>
                    <a:pt x="19123" y="0"/>
                    <a:pt x="18571" y="0"/>
                  </a:cubicBezTo>
                  <a:lnTo>
                    <a:pt x="2977" y="0"/>
                  </a:lnTo>
                  <a:cubicBezTo>
                    <a:pt x="2425" y="0"/>
                    <a:pt x="1979" y="621"/>
                    <a:pt x="1979" y="1384"/>
                  </a:cubicBezTo>
                  <a:lnTo>
                    <a:pt x="1979" y="15711"/>
                  </a:lnTo>
                  <a:cubicBezTo>
                    <a:pt x="1979" y="15978"/>
                    <a:pt x="2035" y="16224"/>
                    <a:pt x="2129" y="16436"/>
                  </a:cubicBezTo>
                  <a:cubicBezTo>
                    <a:pt x="2129" y="16436"/>
                    <a:pt x="0" y="20510"/>
                    <a:pt x="0" y="2051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798088" y="3361277"/>
            <a:ext cx="1141000" cy="1139476"/>
            <a:chOff x="6798088" y="3361277"/>
            <a:chExt cx="1141000" cy="1139476"/>
          </a:xfrm>
        </p:grpSpPr>
        <p:sp>
          <p:nvSpPr>
            <p:cNvPr id="13" name="AutoShape 13"/>
            <p:cNvSpPr/>
            <p:nvPr/>
          </p:nvSpPr>
          <p:spPr>
            <a:xfrm>
              <a:off x="6798088" y="3361277"/>
              <a:ext cx="1141000" cy="113947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7136130" y="3705987"/>
              <a:ext cx="524732" cy="433769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7236047" y="4720495"/>
            <a:ext cx="1141000" cy="1139476"/>
            <a:chOff x="7236047" y="4720495"/>
            <a:chExt cx="1141000" cy="1139476"/>
          </a:xfrm>
        </p:grpSpPr>
        <p:sp>
          <p:nvSpPr>
            <p:cNvPr id="16" name="AutoShape 16"/>
            <p:cNvSpPr/>
            <p:nvPr/>
          </p:nvSpPr>
          <p:spPr>
            <a:xfrm>
              <a:off x="7236047" y="4720495"/>
              <a:ext cx="1141000" cy="1139476"/>
            </a:xfrm>
            <a:prstGeom prst="ellipse">
              <a:avLst/>
            </a:pr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7577518" y="5063871"/>
            <a:ext cx="467583" cy="452819"/>
            <a:chOff x="7577518" y="5063871"/>
            <a:chExt cx="467583" cy="452819"/>
          </a:xfrm>
        </p:grpSpPr>
        <p:sp>
          <p:nvSpPr>
            <p:cNvPr id="18" name="Freeform 18"/>
            <p:cNvSpPr/>
            <p:nvPr/>
          </p:nvSpPr>
          <p:spPr>
            <a:xfrm>
              <a:off x="7577518" y="5110925"/>
              <a:ext cx="418814" cy="405765"/>
            </a:xfrm>
            <a:custGeom>
              <a:rect l="l" t="t" r="r" b="b"/>
              <a:pathLst>
                <a:path w="21600" h="21600">
                  <a:moveTo>
                    <a:pt x="18424" y="4659"/>
                  </a:moveTo>
                  <a:cubicBezTo>
                    <a:pt x="16941" y="2965"/>
                    <a:pt x="16941" y="2965"/>
                    <a:pt x="16941" y="2965"/>
                  </a:cubicBezTo>
                  <a:cubicBezTo>
                    <a:pt x="13976" y="0"/>
                    <a:pt x="13976" y="0"/>
                    <a:pt x="13976" y="0"/>
                  </a:cubicBezTo>
                  <a:cubicBezTo>
                    <a:pt x="13976" y="0"/>
                    <a:pt x="13976" y="0"/>
                    <a:pt x="12494" y="1482"/>
                  </a:cubicBezTo>
                  <a:cubicBezTo>
                    <a:pt x="11012" y="2965"/>
                    <a:pt x="6565" y="4659"/>
                    <a:pt x="6565" y="4659"/>
                  </a:cubicBezTo>
                  <a:cubicBezTo>
                    <a:pt x="0" y="21176"/>
                    <a:pt x="0" y="21176"/>
                    <a:pt x="0" y="21176"/>
                  </a:cubicBezTo>
                  <a:cubicBezTo>
                    <a:pt x="8047" y="12071"/>
                    <a:pt x="8047" y="12071"/>
                    <a:pt x="8047" y="12071"/>
                  </a:cubicBezTo>
                  <a:cubicBezTo>
                    <a:pt x="7624" y="10800"/>
                    <a:pt x="7835" y="9318"/>
                    <a:pt x="8682" y="8259"/>
                  </a:cubicBezTo>
                  <a:cubicBezTo>
                    <a:pt x="9953" y="6988"/>
                    <a:pt x="12071" y="6988"/>
                    <a:pt x="13341" y="8259"/>
                  </a:cubicBezTo>
                  <a:cubicBezTo>
                    <a:pt x="14400" y="9529"/>
                    <a:pt x="14400" y="11647"/>
                    <a:pt x="13341" y="12918"/>
                  </a:cubicBezTo>
                  <a:cubicBezTo>
                    <a:pt x="12282" y="13765"/>
                    <a:pt x="10800" y="13976"/>
                    <a:pt x="9529" y="13553"/>
                  </a:cubicBezTo>
                  <a:cubicBezTo>
                    <a:pt x="424" y="21600"/>
                    <a:pt x="424" y="21600"/>
                    <a:pt x="424" y="21600"/>
                  </a:cubicBezTo>
                  <a:cubicBezTo>
                    <a:pt x="16941" y="15035"/>
                    <a:pt x="16941" y="15035"/>
                    <a:pt x="16941" y="15035"/>
                  </a:cubicBezTo>
                  <a:cubicBezTo>
                    <a:pt x="16941" y="15035"/>
                    <a:pt x="18424" y="10588"/>
                    <a:pt x="19906" y="9106"/>
                  </a:cubicBezTo>
                  <a:cubicBezTo>
                    <a:pt x="21600" y="7624"/>
                    <a:pt x="21600" y="7624"/>
                    <a:pt x="21600" y="7624"/>
                  </a:cubicBezTo>
                  <a:lnTo>
                    <a:pt x="18424" y="4659"/>
                  </a:lnTo>
                  <a:close/>
                  <a:moveTo>
                    <a:pt x="18424" y="4659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877270" y="5063871"/>
              <a:ext cx="167831" cy="162496"/>
            </a:xfrm>
            <a:custGeom>
              <a:rect l="l" t="t" r="r" b="b"/>
              <a:pathLst>
                <a:path w="21600" h="21600">
                  <a:moveTo>
                    <a:pt x="2667" y="0"/>
                  </a:moveTo>
                  <a:lnTo>
                    <a:pt x="21600" y="18933"/>
                  </a:lnTo>
                  <a:lnTo>
                    <a:pt x="18933" y="21600"/>
                  </a:lnTo>
                  <a:lnTo>
                    <a:pt x="0" y="2667"/>
                  </a:lnTo>
                  <a:lnTo>
                    <a:pt x="2667" y="0"/>
                  </a:lnTo>
                  <a:close/>
                  <a:moveTo>
                    <a:pt x="2667" y="0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257199" y="3361277"/>
            <a:ext cx="1139476" cy="1139476"/>
            <a:chOff x="4257199" y="3361277"/>
            <a:chExt cx="1139476" cy="1139476"/>
          </a:xfrm>
        </p:grpSpPr>
        <p:sp>
          <p:nvSpPr>
            <p:cNvPr id="21" name="AutoShape 21"/>
            <p:cNvSpPr/>
            <p:nvPr/>
          </p:nvSpPr>
          <p:spPr>
            <a:xfrm>
              <a:off x="4257199" y="3361277"/>
              <a:ext cx="1139476" cy="113947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70476" y="3640169"/>
            <a:ext cx="536639" cy="596075"/>
            <a:chOff x="4570476" y="3640169"/>
            <a:chExt cx="536639" cy="596075"/>
          </a:xfrm>
        </p:grpSpPr>
        <p:sp>
          <p:nvSpPr>
            <p:cNvPr id="23" name="Freeform 23"/>
            <p:cNvSpPr/>
            <p:nvPr/>
          </p:nvSpPr>
          <p:spPr>
            <a:xfrm>
              <a:off x="4937665" y="3640169"/>
              <a:ext cx="169450" cy="160972"/>
            </a:xfrm>
            <a:custGeom>
              <a:rect l="l" t="t" r="r" b="b"/>
              <a:pathLst>
                <a:path w="25" h="24">
                  <a:moveTo>
                    <a:pt x="19" y="24"/>
                  </a:moveTo>
                  <a:cubicBezTo>
                    <a:pt x="20" y="23"/>
                    <a:pt x="20" y="23"/>
                    <a:pt x="21" y="22"/>
                  </a:cubicBezTo>
                  <a:cubicBezTo>
                    <a:pt x="25" y="17"/>
                    <a:pt x="24" y="8"/>
                    <a:pt x="19" y="4"/>
                  </a:cubicBezTo>
                  <a:cubicBezTo>
                    <a:pt x="13" y="0"/>
                    <a:pt x="5" y="1"/>
                    <a:pt x="0" y="7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8" y="11"/>
                    <a:pt x="15" y="17"/>
                    <a:pt x="19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598765" y="3699510"/>
              <a:ext cx="488632" cy="536734"/>
            </a:xfrm>
            <a:custGeom>
              <a:rect l="l" t="t" r="r" b="b"/>
              <a:pathLst>
                <a:path w="73" h="80">
                  <a:moveTo>
                    <a:pt x="43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1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8" y="0"/>
                    <a:pt x="38" y="0"/>
                  </a:cubicBezTo>
                  <a:cubicBezTo>
                    <a:pt x="38" y="0"/>
                    <a:pt x="38" y="0"/>
                    <a:pt x="38" y="0"/>
                  </a:cubicBezTo>
                  <a:cubicBezTo>
                    <a:pt x="38" y="0"/>
                    <a:pt x="38" y="0"/>
                    <a:pt x="37" y="0"/>
                  </a:cubicBezTo>
                  <a:cubicBezTo>
                    <a:pt x="37" y="0"/>
                    <a:pt x="37" y="0"/>
                    <a:pt x="36" y="0"/>
                  </a:cubicBezTo>
                  <a:cubicBezTo>
                    <a:pt x="36" y="0"/>
                    <a:pt x="36" y="0"/>
                    <a:pt x="35" y="0"/>
                  </a:cubicBezTo>
                  <a:cubicBezTo>
                    <a:pt x="35" y="0"/>
                    <a:pt x="35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33" y="0"/>
                    <a:pt x="33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3" y="4"/>
                    <a:pt x="0" y="19"/>
                    <a:pt x="0" y="37"/>
                  </a:cubicBezTo>
                  <a:cubicBezTo>
                    <a:pt x="0" y="47"/>
                    <a:pt x="4" y="57"/>
                    <a:pt x="12" y="64"/>
                  </a:cubicBezTo>
                  <a:cubicBezTo>
                    <a:pt x="7" y="69"/>
                    <a:pt x="7" y="69"/>
                    <a:pt x="7" y="69"/>
                  </a:cubicBezTo>
                  <a:cubicBezTo>
                    <a:pt x="4" y="71"/>
                    <a:pt x="5" y="77"/>
                    <a:pt x="7" y="77"/>
                  </a:cubicBezTo>
                  <a:cubicBezTo>
                    <a:pt x="9" y="79"/>
                    <a:pt x="12" y="79"/>
                    <a:pt x="14" y="77"/>
                  </a:cubicBezTo>
                  <a:cubicBezTo>
                    <a:pt x="16" y="75"/>
                    <a:pt x="20" y="72"/>
                    <a:pt x="21" y="70"/>
                  </a:cubicBezTo>
                  <a:cubicBezTo>
                    <a:pt x="25" y="72"/>
                    <a:pt x="31" y="73"/>
                    <a:pt x="36" y="73"/>
                  </a:cubicBezTo>
                  <a:cubicBezTo>
                    <a:pt x="42" y="73"/>
                    <a:pt x="47" y="72"/>
                    <a:pt x="52" y="70"/>
                  </a:cubicBezTo>
                  <a:cubicBezTo>
                    <a:pt x="53" y="72"/>
                    <a:pt x="57" y="75"/>
                    <a:pt x="58" y="77"/>
                  </a:cubicBezTo>
                  <a:cubicBezTo>
                    <a:pt x="62" y="80"/>
                    <a:pt x="65" y="77"/>
                    <a:pt x="66" y="77"/>
                  </a:cubicBezTo>
                  <a:cubicBezTo>
                    <a:pt x="68" y="74"/>
                    <a:pt x="68" y="71"/>
                    <a:pt x="66" y="69"/>
                  </a:cubicBezTo>
                  <a:cubicBezTo>
                    <a:pt x="61" y="64"/>
                    <a:pt x="61" y="64"/>
                    <a:pt x="61" y="64"/>
                  </a:cubicBezTo>
                  <a:cubicBezTo>
                    <a:pt x="68" y="57"/>
                    <a:pt x="73" y="47"/>
                    <a:pt x="73" y="37"/>
                  </a:cubicBezTo>
                  <a:cubicBezTo>
                    <a:pt x="73" y="19"/>
                    <a:pt x="60" y="4"/>
                    <a:pt x="43" y="0"/>
                  </a:cubicBezTo>
                  <a:close/>
                  <a:moveTo>
                    <a:pt x="36" y="65"/>
                  </a:moveTo>
                  <a:cubicBezTo>
                    <a:pt x="21" y="65"/>
                    <a:pt x="8" y="52"/>
                    <a:pt x="8" y="37"/>
                  </a:cubicBezTo>
                  <a:cubicBezTo>
                    <a:pt x="8" y="21"/>
                    <a:pt x="21" y="8"/>
                    <a:pt x="36" y="8"/>
                  </a:cubicBezTo>
                  <a:cubicBezTo>
                    <a:pt x="52" y="8"/>
                    <a:pt x="64" y="21"/>
                    <a:pt x="64" y="37"/>
                  </a:cubicBezTo>
                  <a:cubicBezTo>
                    <a:pt x="64" y="52"/>
                    <a:pt x="52" y="65"/>
                    <a:pt x="36" y="65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570476" y="3640169"/>
              <a:ext cx="175165" cy="160972"/>
            </a:xfrm>
            <a:custGeom>
              <a:rect l="l" t="t" r="r" b="b"/>
              <a:pathLst>
                <a:path w="26" h="24">
                  <a:moveTo>
                    <a:pt x="6" y="24"/>
                  </a:moveTo>
                  <a:cubicBezTo>
                    <a:pt x="11" y="17"/>
                    <a:pt x="18" y="11"/>
                    <a:pt x="26" y="8"/>
                  </a:cubicBezTo>
                  <a:cubicBezTo>
                    <a:pt x="26" y="7"/>
                    <a:pt x="25" y="7"/>
                    <a:pt x="25" y="7"/>
                  </a:cubicBezTo>
                  <a:cubicBezTo>
                    <a:pt x="21" y="1"/>
                    <a:pt x="13" y="0"/>
                    <a:pt x="7" y="4"/>
                  </a:cubicBezTo>
                  <a:cubicBezTo>
                    <a:pt x="1" y="8"/>
                    <a:pt x="0" y="17"/>
                    <a:pt x="5" y="22"/>
                  </a:cubicBezTo>
                  <a:cubicBezTo>
                    <a:pt x="5" y="23"/>
                    <a:pt x="6" y="23"/>
                    <a:pt x="6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33176" y="3767328"/>
              <a:ext cx="19812" cy="79058"/>
            </a:xfrm>
            <a:custGeom>
              <a:rect l="l" t="t" r="r" b="b"/>
              <a:pathLst>
                <a:path w="3" h="12">
                  <a:moveTo>
                    <a:pt x="1" y="12"/>
                  </a:moveTo>
                  <a:cubicBezTo>
                    <a:pt x="2" y="12"/>
                    <a:pt x="3" y="11"/>
                    <a:pt x="3" y="10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658106" y="3933920"/>
              <a:ext cx="79058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937665" y="3933920"/>
              <a:ext cx="81915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33176" y="4046982"/>
              <a:ext cx="19812" cy="81915"/>
            </a:xfrm>
            <a:custGeom>
              <a:rect l="l" t="t" r="r" b="b"/>
              <a:pathLst>
                <a:path w="3" h="12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ubicBezTo>
                    <a:pt x="2" y="12"/>
                    <a:pt x="3" y="11"/>
                    <a:pt x="3" y="1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31544" y="3820954"/>
              <a:ext cx="228791" cy="152495"/>
            </a:xfrm>
            <a:custGeom>
              <a:rect l="l" t="t" r="r" b="b"/>
              <a:pathLst>
                <a:path w="34" h="23">
                  <a:moveTo>
                    <a:pt x="18" y="18"/>
                  </a:moveTo>
                  <a:cubicBezTo>
                    <a:pt x="33" y="3"/>
                    <a:pt x="33" y="3"/>
                    <a:pt x="33" y="3"/>
                  </a:cubicBezTo>
                  <a:cubicBezTo>
                    <a:pt x="33" y="3"/>
                    <a:pt x="34" y="2"/>
                    <a:pt x="34" y="2"/>
                  </a:cubicBezTo>
                  <a:cubicBezTo>
                    <a:pt x="34" y="2"/>
                    <a:pt x="33" y="1"/>
                    <a:pt x="33" y="1"/>
                  </a:cubicBezTo>
                  <a:cubicBezTo>
                    <a:pt x="33" y="1"/>
                    <a:pt x="32" y="0"/>
                    <a:pt x="32" y="0"/>
                  </a:cubicBezTo>
                  <a:cubicBezTo>
                    <a:pt x="32" y="0"/>
                    <a:pt x="31" y="1"/>
                    <a:pt x="31" y="1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3" y="6"/>
                    <a:pt x="3" y="6"/>
                    <a:pt x="2" y="6"/>
                  </a:cubicBezTo>
                  <a:cubicBezTo>
                    <a:pt x="2" y="6"/>
                    <a:pt x="1" y="7"/>
                    <a:pt x="1" y="7"/>
                  </a:cubicBezTo>
                  <a:cubicBezTo>
                    <a:pt x="0" y="8"/>
                    <a:pt x="0" y="8"/>
                    <a:pt x="0" y="9"/>
                  </a:cubicBezTo>
                  <a:cubicBezTo>
                    <a:pt x="0" y="9"/>
                    <a:pt x="1" y="10"/>
                    <a:pt x="1" y="1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2" y="23"/>
                  </a:cubicBezTo>
                  <a:cubicBezTo>
                    <a:pt x="12" y="23"/>
                    <a:pt x="12" y="23"/>
                    <a:pt x="13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9" y="23"/>
                    <a:pt x="20" y="23"/>
                  </a:cubicBezTo>
                  <a:cubicBezTo>
                    <a:pt x="21" y="23"/>
                    <a:pt x="22" y="22"/>
                    <a:pt x="21" y="21"/>
                  </a:cubicBezTo>
                  <a:cubicBezTo>
                    <a:pt x="21" y="20"/>
                    <a:pt x="21" y="20"/>
                    <a:pt x="21" y="19"/>
                  </a:cubicBezTo>
                  <a:lnTo>
                    <a:pt x="18" y="18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4694960" y="1083639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建设项目审批：依法对建设项目进行规划审批，确保项目符合规划要求和相关法规。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62645" y="2910078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土地利用管理：负责土地利用总体规划和年度计划的编制、实施和监督，优化土地资源配置，提高土地利用效率。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79347" y="4947210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城市规划管理：负责制定和实施城市总体规划、详细规划和专项规划，确保城市建设的科学性、合理性和可持续性。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220559" y="2910078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城市规划研究：开展城市规划研究，为政府决策提供科学依据和技术支持。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7745" y="4947210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规划局在城市发展中具有举足轻重的地位，其工作成果直接关系到城市的形象、功能和可持续发展。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7" name="AutoShape 3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TextBox 5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规划局职责及重要性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城市规划编制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土地利用管理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建设项目审批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城市规划研究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上一阶段工作成果回顾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严格依法审批建设项目，确保了项目建设的合规性和规划的实施。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有效实施了土地利用总体规划和年度计划，提高了土地利用效率，保障了重点项目用地需求。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成功编制了城市总体规划、详细规划和多项专项规划，为城市建设提供了科学指导。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开展了多项城市规划研究，为政府决策提供了有力支持。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完善规划体系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加强土地利用管理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提升建设项目审批效率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深化城市规划研究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本阶段工作目标与期望成果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进一步修订和完善城市总体规划、详细规划和专项规划，提高规划的科学性和可操作性。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继续优化土地资源配置，提高土地利用效率，同时加强土地市场监管和土地执法监察。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简化审批流程，提高审批效率，同时加强事中事后监管，确保项目建设的合规性。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针对城市发展中的热点和难点问题，开展深入研究，为政府决策提供科学依据和技术支持。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城市规划与建设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89" r="548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优化城市空间结构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完善公共服务设施布局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推进产城融合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根据城市发展趋势和人口分布，合理规划城市空间布局，提高城市运行效率。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优化教育、医疗、文化等公共服务设施的布局，提高城市居民生活质量。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加强产业与城市空间布局的融合，促进经济高质量发展。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完善城市空间布局规划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推进交通基础设施建设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加快城市道路、轨道交通等交通基础设施建设，提高城市交通运行效率。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推进综合交通枢纽建设，提高城市内外交通衔接能力。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应用大数据、人工智能等技术手段，提高城市交通智能化水平。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完善城市交通网络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加强交通枢纽建设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推广智能交通系统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强化生态空间保护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推进环境污染治理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促进绿色低碳发展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加强生态环境保护与治理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加强大气、水、土壤等环境污染治理，改善城市环境质量。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推广绿色建筑、清洁能源等绿色低碳技术，推动城市可持续发展。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划定生态保护红线，严格保护生态空间，维护城市生态安全。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土地利用与管理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197" b="61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1628" r="216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9751" r="975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优化土地利用结构布局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调整土地利用结构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根据城市规划和经济社会发展需求，合理调整农用地、建设用地和生态用地的比例，优化土地利用空间布局。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编制土地利用计划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制定年度土地利用计划，明确各类用地的供应规模、结构和时序，确保土地利用符合城市规划和产业政策要求。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完善土地市场体系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加强土地市场建设，完善土地交易规则，促进土地资源的优化配置和高效利用。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加强建设用地管理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严格控制建设用地增量，盘活利用存量建设用地，提高建设用地利用效率。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推进土地节约集约利用评价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建立土地节约集约利用评价制度，定期开展评价工作，对评价结果不佳的地区进行整改和督导。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推广节地技术和模式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鼓励采用先进的节地技术和模式，提高单位面积土地的投资强度和产出效益。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417" r="8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提高土地利用效率及节约集约用地水平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917" r="3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加强土地执法队伍建设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加强土地执法队伍建设，提高执法人员素质和能力，确保土地执法工作的顺利开展。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加强土地执法力度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加大对违法用地行为的查处力度，严肃处理违法用地案件，形成有效震慑。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完善土地监管机制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建立健全土地执法监管长效机制，加强部门协作和联动，形成监管合力。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严格土地执法监管，防止违法用地行为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产业政策与区域发展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https://d.book118.com/067122050032006031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2024-09-03T06:31:21.964</cp:lastPrinted>
  <dcterms:created xsi:type="dcterms:W3CDTF">2024-09-02T22:31:21Z</dcterms:created>
  <dcterms:modified xsi:type="dcterms:W3CDTF">2024-09-02T22:31:24Z</dcterms:modified>
</cp:coreProperties>
</file>